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909" r:id="rId3"/>
    <p:sldId id="3910" r:id="rId4"/>
    <p:sldId id="3855" r:id="rId5"/>
    <p:sldId id="3836" r:id="rId6"/>
    <p:sldId id="3837" r:id="rId7"/>
    <p:sldId id="3839" r:id="rId8"/>
    <p:sldId id="296" r:id="rId9"/>
    <p:sldId id="270" r:id="rId10"/>
    <p:sldId id="271" r:id="rId11"/>
    <p:sldId id="272" r:id="rId12"/>
    <p:sldId id="283" r:id="rId13"/>
    <p:sldId id="284" r:id="rId14"/>
    <p:sldId id="3964" r:id="rId15"/>
    <p:sldId id="3966" r:id="rId16"/>
    <p:sldId id="3968" r:id="rId17"/>
    <p:sldId id="3969" r:id="rId18"/>
    <p:sldId id="3906" r:id="rId19"/>
    <p:sldId id="3908" r:id="rId20"/>
    <p:sldId id="3952" r:id="rId21"/>
    <p:sldId id="3849" r:id="rId22"/>
    <p:sldId id="3979" r:id="rId23"/>
    <p:sldId id="3980" r:id="rId24"/>
    <p:sldId id="3981" r:id="rId25"/>
    <p:sldId id="3976" r:id="rId26"/>
    <p:sldId id="3977" r:id="rId27"/>
    <p:sldId id="3970" r:id="rId28"/>
    <p:sldId id="3893" r:id="rId29"/>
    <p:sldId id="3899" r:id="rId30"/>
    <p:sldId id="293" r:id="rId31"/>
    <p:sldId id="3911" r:id="rId32"/>
    <p:sldId id="295" r:id="rId33"/>
    <p:sldId id="390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7" autoAdjust="0"/>
    <p:restoredTop sz="86427" autoAdjust="0"/>
  </p:normalViewPr>
  <p:slideViewPr>
    <p:cSldViewPr snapToGrid="0">
      <p:cViewPr varScale="1">
        <p:scale>
          <a:sx n="100" d="100"/>
          <a:sy n="100" d="100"/>
        </p:scale>
        <p:origin x="216" y="78"/>
      </p:cViewPr>
      <p:guideLst/>
    </p:cSldViewPr>
  </p:slideViewPr>
  <p:outlineViewPr>
    <p:cViewPr>
      <p:scale>
        <a:sx n="33" d="100"/>
        <a:sy n="33" d="100"/>
      </p:scale>
      <p:origin x="0" y="-10692"/>
    </p:cViewPr>
  </p:outlineViewPr>
  <p:notesTextViewPr>
    <p:cViewPr>
      <p:scale>
        <a:sx n="1" d="1"/>
        <a:sy n="1" d="1"/>
      </p:scale>
      <p:origin x="0" y="0"/>
    </p:cViewPr>
  </p:notesTextViewPr>
  <p:sorterViewPr>
    <p:cViewPr varScale="1">
      <p:scale>
        <a:sx n="100" d="100"/>
        <a:sy n="100" d="100"/>
      </p:scale>
      <p:origin x="0" y="-47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74038B-B6E8-4C2A-81A3-5790DE75A905}" type="datetimeFigureOut">
              <a:rPr lang="en-GB" smtClean="0"/>
              <a:t>17/10/2023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3F7B7B-1C18-46AE-B8FA-3997629B2792}" type="slidenum">
              <a:rPr lang="en-GB" smtClean="0"/>
              <a:t>‹N›</a:t>
            </a:fld>
            <a:endParaRPr lang="en-GB"/>
          </a:p>
        </p:txBody>
      </p:sp>
    </p:spTree>
    <p:extLst>
      <p:ext uri="{BB962C8B-B14F-4D97-AF65-F5344CB8AC3E}">
        <p14:creationId xmlns:p14="http://schemas.microsoft.com/office/powerpoint/2010/main" val="139455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E3F7B7B-1C18-46AE-B8FA-3997629B2792}" type="slidenum">
              <a:rPr lang="en-GB" smtClean="0"/>
              <a:t>1</a:t>
            </a:fld>
            <a:endParaRPr lang="en-GB"/>
          </a:p>
        </p:txBody>
      </p:sp>
    </p:spTree>
    <p:extLst>
      <p:ext uri="{BB962C8B-B14F-4D97-AF65-F5344CB8AC3E}">
        <p14:creationId xmlns:p14="http://schemas.microsoft.com/office/powerpoint/2010/main" val="425072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3F7B7B-1C18-46AE-B8FA-3997629B2792}" type="slidenum">
              <a:rPr lang="en-GB" smtClean="0"/>
              <a:t>5</a:t>
            </a:fld>
            <a:endParaRPr lang="en-GB"/>
          </a:p>
        </p:txBody>
      </p:sp>
    </p:spTree>
    <p:extLst>
      <p:ext uri="{BB962C8B-B14F-4D97-AF65-F5344CB8AC3E}">
        <p14:creationId xmlns:p14="http://schemas.microsoft.com/office/powerpoint/2010/main" val="989005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1ml/min makes a great difference to survival</a:t>
            </a:r>
          </a:p>
        </p:txBody>
      </p:sp>
      <p:sp>
        <p:nvSpPr>
          <p:cNvPr id="4" name="Slide Number Placeholder 3"/>
          <p:cNvSpPr>
            <a:spLocks noGrp="1"/>
          </p:cNvSpPr>
          <p:nvPr>
            <p:ph type="sldNum" sz="quarter" idx="5"/>
          </p:nvPr>
        </p:nvSpPr>
        <p:spPr/>
        <p:txBody>
          <a:bodyPr/>
          <a:lstStyle/>
          <a:p>
            <a:fld id="{DE3F7B7B-1C18-46AE-B8FA-3997629B2792}" type="slidenum">
              <a:rPr lang="en-GB" smtClean="0"/>
              <a:t>7</a:t>
            </a:fld>
            <a:endParaRPr lang="en-GB"/>
          </a:p>
        </p:txBody>
      </p:sp>
    </p:spTree>
    <p:extLst>
      <p:ext uri="{BB962C8B-B14F-4D97-AF65-F5344CB8AC3E}">
        <p14:creationId xmlns:p14="http://schemas.microsoft.com/office/powerpoint/2010/main" val="595615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E3F7B7B-1C18-46AE-B8FA-3997629B2792}" type="slidenum">
              <a:rPr lang="en-GB" smtClean="0"/>
              <a:t>21</a:t>
            </a:fld>
            <a:endParaRPr lang="en-GB"/>
          </a:p>
        </p:txBody>
      </p:sp>
    </p:spTree>
    <p:extLst>
      <p:ext uri="{BB962C8B-B14F-4D97-AF65-F5344CB8AC3E}">
        <p14:creationId xmlns:p14="http://schemas.microsoft.com/office/powerpoint/2010/main" val="348549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E3F7B7B-1C18-46AE-B8FA-3997629B2792}" type="slidenum">
              <a:rPr lang="en-GB" smtClean="0"/>
              <a:t>33</a:t>
            </a:fld>
            <a:endParaRPr lang="en-GB"/>
          </a:p>
        </p:txBody>
      </p:sp>
    </p:spTree>
    <p:extLst>
      <p:ext uri="{BB962C8B-B14F-4D97-AF65-F5344CB8AC3E}">
        <p14:creationId xmlns:p14="http://schemas.microsoft.com/office/powerpoint/2010/main" val="2639929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E4CEF-7A6A-4E3F-9BE5-B51CDBCE6D4C}"/>
              </a:ext>
            </a:extLst>
          </p:cNvPr>
          <p:cNvSpPr>
            <a:spLocks noGrp="1"/>
          </p:cNvSpPr>
          <p:nvPr>
            <p:ph type="ctrTitle"/>
          </p:nvPr>
        </p:nvSpPr>
        <p:spPr>
          <a:xfrm>
            <a:off x="1524000" y="2310015"/>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DC05A07-EF91-4BD0-B428-99B96CA3701C}"/>
              </a:ext>
            </a:extLst>
          </p:cNvPr>
          <p:cNvSpPr>
            <a:spLocks noGrp="1"/>
          </p:cNvSpPr>
          <p:nvPr>
            <p:ph type="subTitle" idx="1"/>
          </p:nvPr>
        </p:nvSpPr>
        <p:spPr>
          <a:xfrm>
            <a:off x="1524000" y="467438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descr="Logo&#10;&#10;Description automatically generated">
            <a:extLst>
              <a:ext uri="{FF2B5EF4-FFF2-40B4-BE49-F238E27FC236}">
                <a16:creationId xmlns:a16="http://schemas.microsoft.com/office/drawing/2014/main" id="{870968FC-68F9-4AFF-B196-1D049FD4E0E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2484" y="334841"/>
            <a:ext cx="3881190" cy="1844004"/>
          </a:xfrm>
          <a:prstGeom prst="rect">
            <a:avLst/>
          </a:prstGeom>
        </p:spPr>
      </p:pic>
      <p:sp>
        <p:nvSpPr>
          <p:cNvPr id="8" name="Rectangle 7">
            <a:extLst>
              <a:ext uri="{FF2B5EF4-FFF2-40B4-BE49-F238E27FC236}">
                <a16:creationId xmlns:a16="http://schemas.microsoft.com/office/drawing/2014/main" id="{EA7FD294-0158-47D6-9D8A-6B8E59494771}"/>
              </a:ext>
            </a:extLst>
          </p:cNvPr>
          <p:cNvSpPr/>
          <p:nvPr userDrawn="1"/>
        </p:nvSpPr>
        <p:spPr>
          <a:xfrm>
            <a:off x="0" y="6482033"/>
            <a:ext cx="12192000" cy="365125"/>
          </a:xfrm>
          <a:prstGeom prst="rect">
            <a:avLst/>
          </a:prstGeom>
          <a:solidFill>
            <a:srgbClr val="D32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lgn="l"/>
            <a:endParaRPr lang="en-GB" sz="1400">
              <a:latin typeface="Futura Md BT" panose="020B0602020204020303" pitchFamily="34" charset="0"/>
              <a:ea typeface="Tahoma" panose="020B0604030504040204" pitchFamily="34" charset="0"/>
              <a:cs typeface="Tahoma" panose="020B0604030504040204" pitchFamily="34" charset="0"/>
            </a:endParaRPr>
          </a:p>
        </p:txBody>
      </p:sp>
      <p:sp>
        <p:nvSpPr>
          <p:cNvPr id="9" name="Text Placeholder 10">
            <a:extLst>
              <a:ext uri="{FF2B5EF4-FFF2-40B4-BE49-F238E27FC236}">
                <a16:creationId xmlns:a16="http://schemas.microsoft.com/office/drawing/2014/main" id="{644C516B-024A-4619-B362-50F8903468C4}"/>
              </a:ext>
            </a:extLst>
          </p:cNvPr>
          <p:cNvSpPr>
            <a:spLocks noGrp="1"/>
          </p:cNvSpPr>
          <p:nvPr>
            <p:ph type="body" sz="quarter" idx="13"/>
          </p:nvPr>
        </p:nvSpPr>
        <p:spPr>
          <a:xfrm>
            <a:off x="66502" y="6484561"/>
            <a:ext cx="7639396" cy="365126"/>
          </a:xfrm>
        </p:spPr>
        <p:txBody>
          <a:bodyPr anchor="ctr">
            <a:noAutofit/>
          </a:bodyPr>
          <a:lstStyle>
            <a:lvl1pPr marL="0" indent="0">
              <a:buNone/>
              <a:defRPr sz="1600">
                <a:solidFill>
                  <a:schemeClr val="bg1"/>
                </a:solidFill>
              </a:defRPr>
            </a:lvl1pPr>
            <a:lvl2pPr marL="457200" indent="0">
              <a:buNone/>
              <a:defRPr/>
            </a:lvl2pPr>
            <a:lvl3pPr marL="914400" indent="0" algn="l">
              <a:buNone/>
              <a:defRPr sz="1600">
                <a:solidFill>
                  <a:schemeClr val="bg1"/>
                </a:solidFill>
              </a:defRPr>
            </a:lvl3pPr>
          </a:lstStyle>
          <a:p>
            <a:pPr lvl="0"/>
            <a:endParaRPr lang="en-US"/>
          </a:p>
        </p:txBody>
      </p:sp>
    </p:spTree>
    <p:extLst>
      <p:ext uri="{BB962C8B-B14F-4D97-AF65-F5344CB8AC3E}">
        <p14:creationId xmlns:p14="http://schemas.microsoft.com/office/powerpoint/2010/main" val="1335758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7C882-FFD2-4392-B11D-1402E8A5759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8DB308-115D-44D6-B1BD-468731029D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E91867-B5E5-48AB-A991-3359B264FCEE}"/>
              </a:ext>
            </a:extLst>
          </p:cNvPr>
          <p:cNvSpPr>
            <a:spLocks noGrp="1"/>
          </p:cNvSpPr>
          <p:nvPr>
            <p:ph type="dt" sz="half" idx="10"/>
          </p:nvPr>
        </p:nvSpPr>
        <p:spPr/>
        <p:txBody>
          <a:bodyPr/>
          <a:lstStyle/>
          <a:p>
            <a:fld id="{D5E9A4C8-E15C-4D1E-82E4-72DB69EB1F03}" type="datetimeFigureOut">
              <a:rPr lang="en-GB" smtClean="0"/>
              <a:t>17/10/2023</a:t>
            </a:fld>
            <a:endParaRPr lang="en-GB"/>
          </a:p>
        </p:txBody>
      </p:sp>
      <p:sp>
        <p:nvSpPr>
          <p:cNvPr id="5" name="Footer Placeholder 4">
            <a:extLst>
              <a:ext uri="{FF2B5EF4-FFF2-40B4-BE49-F238E27FC236}">
                <a16:creationId xmlns:a16="http://schemas.microsoft.com/office/drawing/2014/main" id="{1FA8D1A0-0DF3-42D6-AD44-5A70C826AD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46A150-3D2C-4BFD-B375-B7F9EDF72B1E}"/>
              </a:ext>
            </a:extLst>
          </p:cNvPr>
          <p:cNvSpPr>
            <a:spLocks noGrp="1"/>
          </p:cNvSpPr>
          <p:nvPr>
            <p:ph type="sldNum" sz="quarter" idx="12"/>
          </p:nvPr>
        </p:nvSpPr>
        <p:spPr/>
        <p:txBody>
          <a:bodyPr/>
          <a:lstStyle/>
          <a:p>
            <a:fld id="{E553DA37-50AF-4778-AD59-9F0FC0D94837}" type="slidenum">
              <a:rPr lang="en-GB" smtClean="0"/>
              <a:t>‹N›</a:t>
            </a:fld>
            <a:endParaRPr lang="en-GB"/>
          </a:p>
        </p:txBody>
      </p:sp>
      <p:sp>
        <p:nvSpPr>
          <p:cNvPr id="7" name="Rectangle 6">
            <a:extLst>
              <a:ext uri="{FF2B5EF4-FFF2-40B4-BE49-F238E27FC236}">
                <a16:creationId xmlns:a16="http://schemas.microsoft.com/office/drawing/2014/main" id="{441B4040-F59A-48A0-A23D-027062DB9593}"/>
              </a:ext>
            </a:extLst>
          </p:cNvPr>
          <p:cNvSpPr/>
          <p:nvPr userDrawn="1"/>
        </p:nvSpPr>
        <p:spPr>
          <a:xfrm>
            <a:off x="0" y="6492875"/>
            <a:ext cx="11222965" cy="365125"/>
          </a:xfrm>
          <a:prstGeom prst="rect">
            <a:avLst/>
          </a:prstGeom>
          <a:gradFill flip="none" rotWithShape="1">
            <a:gsLst>
              <a:gs pos="66000">
                <a:srgbClr val="D32E12"/>
              </a:gs>
              <a:gs pos="86000">
                <a:srgbClr val="D32E12">
                  <a:tint val="44500"/>
                  <a:satMod val="160000"/>
                </a:srgbClr>
              </a:gs>
              <a:gs pos="98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lgn="l"/>
            <a:endParaRPr lang="en-GB" sz="1600">
              <a:latin typeface="Futura Md BT" panose="020B0602020204020303"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DC6D65F3-92BE-48B5-84FE-313F746169A6}"/>
              </a:ext>
            </a:extLst>
          </p:cNvPr>
          <p:cNvPicPr>
            <a:picLocks noChangeAspect="1"/>
          </p:cNvPicPr>
          <p:nvPr userDrawn="1"/>
        </p:nvPicPr>
        <p:blipFill rotWithShape="1">
          <a:blip r:embed="rId2"/>
          <a:srcRect l="8146" t="8771" r="5530" b="6961"/>
          <a:stretch/>
        </p:blipFill>
        <p:spPr>
          <a:xfrm>
            <a:off x="11107010" y="6417783"/>
            <a:ext cx="835761" cy="440217"/>
          </a:xfrm>
          <a:prstGeom prst="rect">
            <a:avLst/>
          </a:prstGeom>
        </p:spPr>
      </p:pic>
      <p:sp>
        <p:nvSpPr>
          <p:cNvPr id="9" name="Text Placeholder 10">
            <a:extLst>
              <a:ext uri="{FF2B5EF4-FFF2-40B4-BE49-F238E27FC236}">
                <a16:creationId xmlns:a16="http://schemas.microsoft.com/office/drawing/2014/main" id="{B5A00911-B237-45B5-9D2B-7D9270634597}"/>
              </a:ext>
            </a:extLst>
          </p:cNvPr>
          <p:cNvSpPr>
            <a:spLocks noGrp="1"/>
          </p:cNvSpPr>
          <p:nvPr>
            <p:ph type="body" sz="quarter" idx="13" hasCustomPrompt="1"/>
          </p:nvPr>
        </p:nvSpPr>
        <p:spPr>
          <a:xfrm>
            <a:off x="66502" y="6484561"/>
            <a:ext cx="7639396" cy="365126"/>
          </a:xfrm>
        </p:spPr>
        <p:txBody>
          <a:bodyPr anchor="ctr">
            <a:noAutofit/>
          </a:bodyPr>
          <a:lstStyle>
            <a:lvl1pPr marL="0" indent="0">
              <a:buNone/>
              <a:defRPr sz="1600">
                <a:solidFill>
                  <a:schemeClr val="bg1"/>
                </a:solidFill>
              </a:defRPr>
            </a:lvl1pPr>
            <a:lvl2pPr marL="457200" indent="0">
              <a:buNone/>
              <a:defRPr/>
            </a:lvl2pPr>
            <a:lvl3pPr marL="914400" indent="0" algn="l">
              <a:buNone/>
              <a:defRPr sz="1600">
                <a:solidFill>
                  <a:schemeClr val="bg1"/>
                </a:solidFill>
              </a:defRPr>
            </a:lvl3pPr>
          </a:lstStyle>
          <a:p>
            <a:pPr lvl="0"/>
            <a:r>
              <a:rPr lang="en-US"/>
              <a:t>Click to edit presentation title</a:t>
            </a:r>
          </a:p>
        </p:txBody>
      </p:sp>
    </p:spTree>
    <p:extLst>
      <p:ext uri="{BB962C8B-B14F-4D97-AF65-F5344CB8AC3E}">
        <p14:creationId xmlns:p14="http://schemas.microsoft.com/office/powerpoint/2010/main" val="431535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9D1E3C-6602-441A-8E27-79A389DE817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0F8D9E-5385-4888-A8E7-E827142018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67DC91-3AC8-46A1-A78C-68D9B1A0EDB0}"/>
              </a:ext>
            </a:extLst>
          </p:cNvPr>
          <p:cNvSpPr>
            <a:spLocks noGrp="1"/>
          </p:cNvSpPr>
          <p:nvPr>
            <p:ph type="dt" sz="half" idx="10"/>
          </p:nvPr>
        </p:nvSpPr>
        <p:spPr/>
        <p:txBody>
          <a:bodyPr/>
          <a:lstStyle/>
          <a:p>
            <a:fld id="{D5E9A4C8-E15C-4D1E-82E4-72DB69EB1F03}" type="datetimeFigureOut">
              <a:rPr lang="en-GB" smtClean="0"/>
              <a:t>17/10/2023</a:t>
            </a:fld>
            <a:endParaRPr lang="en-GB"/>
          </a:p>
        </p:txBody>
      </p:sp>
      <p:sp>
        <p:nvSpPr>
          <p:cNvPr id="5" name="Footer Placeholder 4">
            <a:extLst>
              <a:ext uri="{FF2B5EF4-FFF2-40B4-BE49-F238E27FC236}">
                <a16:creationId xmlns:a16="http://schemas.microsoft.com/office/drawing/2014/main" id="{1A6811C3-CCC8-491C-81AF-82FE063E61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5343BE-D809-44BA-B6BF-33EB72AA76CB}"/>
              </a:ext>
            </a:extLst>
          </p:cNvPr>
          <p:cNvSpPr>
            <a:spLocks noGrp="1"/>
          </p:cNvSpPr>
          <p:nvPr>
            <p:ph type="sldNum" sz="quarter" idx="12"/>
          </p:nvPr>
        </p:nvSpPr>
        <p:spPr/>
        <p:txBody>
          <a:bodyPr/>
          <a:lstStyle/>
          <a:p>
            <a:fld id="{E553DA37-50AF-4778-AD59-9F0FC0D94837}" type="slidenum">
              <a:rPr lang="en-GB" smtClean="0"/>
              <a:t>‹N›</a:t>
            </a:fld>
            <a:endParaRPr lang="en-GB"/>
          </a:p>
        </p:txBody>
      </p:sp>
      <p:sp>
        <p:nvSpPr>
          <p:cNvPr id="7" name="Rectangle 6">
            <a:extLst>
              <a:ext uri="{FF2B5EF4-FFF2-40B4-BE49-F238E27FC236}">
                <a16:creationId xmlns:a16="http://schemas.microsoft.com/office/drawing/2014/main" id="{EFC70849-3F1B-4529-8365-B3C47381D1C3}"/>
              </a:ext>
            </a:extLst>
          </p:cNvPr>
          <p:cNvSpPr/>
          <p:nvPr userDrawn="1"/>
        </p:nvSpPr>
        <p:spPr>
          <a:xfrm>
            <a:off x="0" y="6492875"/>
            <a:ext cx="11222965" cy="365125"/>
          </a:xfrm>
          <a:prstGeom prst="rect">
            <a:avLst/>
          </a:prstGeom>
          <a:gradFill flip="none" rotWithShape="1">
            <a:gsLst>
              <a:gs pos="66000">
                <a:srgbClr val="D32E12"/>
              </a:gs>
              <a:gs pos="86000">
                <a:srgbClr val="D32E12">
                  <a:tint val="44500"/>
                  <a:satMod val="160000"/>
                </a:srgbClr>
              </a:gs>
              <a:gs pos="98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lgn="l"/>
            <a:endParaRPr lang="en-GB" sz="1600">
              <a:latin typeface="Futura Md BT" panose="020B0602020204020303"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453BBDE0-FD07-4DBB-9238-9AB28763D2FC}"/>
              </a:ext>
            </a:extLst>
          </p:cNvPr>
          <p:cNvPicPr>
            <a:picLocks noChangeAspect="1"/>
          </p:cNvPicPr>
          <p:nvPr userDrawn="1"/>
        </p:nvPicPr>
        <p:blipFill rotWithShape="1">
          <a:blip r:embed="rId2"/>
          <a:srcRect l="8146" t="8771" r="5530" b="6961"/>
          <a:stretch/>
        </p:blipFill>
        <p:spPr>
          <a:xfrm>
            <a:off x="11107010" y="6417783"/>
            <a:ext cx="835761" cy="440217"/>
          </a:xfrm>
          <a:prstGeom prst="rect">
            <a:avLst/>
          </a:prstGeom>
        </p:spPr>
      </p:pic>
      <p:sp>
        <p:nvSpPr>
          <p:cNvPr id="9" name="Text Placeholder 10">
            <a:extLst>
              <a:ext uri="{FF2B5EF4-FFF2-40B4-BE49-F238E27FC236}">
                <a16:creationId xmlns:a16="http://schemas.microsoft.com/office/drawing/2014/main" id="{7494CACB-6FDE-4417-94E1-FBB8E687B59E}"/>
              </a:ext>
            </a:extLst>
          </p:cNvPr>
          <p:cNvSpPr>
            <a:spLocks noGrp="1"/>
          </p:cNvSpPr>
          <p:nvPr>
            <p:ph type="body" sz="quarter" idx="13" hasCustomPrompt="1"/>
          </p:nvPr>
        </p:nvSpPr>
        <p:spPr>
          <a:xfrm>
            <a:off x="66502" y="6484561"/>
            <a:ext cx="7639396" cy="365126"/>
          </a:xfrm>
        </p:spPr>
        <p:txBody>
          <a:bodyPr anchor="ctr">
            <a:noAutofit/>
          </a:bodyPr>
          <a:lstStyle>
            <a:lvl1pPr marL="0" indent="0">
              <a:buNone/>
              <a:defRPr sz="1600">
                <a:solidFill>
                  <a:schemeClr val="bg1"/>
                </a:solidFill>
              </a:defRPr>
            </a:lvl1pPr>
            <a:lvl2pPr marL="457200" indent="0">
              <a:buNone/>
              <a:defRPr/>
            </a:lvl2pPr>
            <a:lvl3pPr marL="914400" indent="0" algn="l">
              <a:buNone/>
              <a:defRPr sz="1600">
                <a:solidFill>
                  <a:schemeClr val="bg1"/>
                </a:solidFill>
              </a:defRPr>
            </a:lvl3pPr>
          </a:lstStyle>
          <a:p>
            <a:pPr lvl="0"/>
            <a:r>
              <a:rPr lang="en-US"/>
              <a:t>Click to edit presentation title</a:t>
            </a:r>
          </a:p>
        </p:txBody>
      </p:sp>
    </p:spTree>
    <p:extLst>
      <p:ext uri="{BB962C8B-B14F-4D97-AF65-F5344CB8AC3E}">
        <p14:creationId xmlns:p14="http://schemas.microsoft.com/office/powerpoint/2010/main" val="264779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FFFF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4250" b="1" i="1">
                <a:solidFill>
                  <a:srgbClr val="FFFF0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993630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kumimoji="1" b="1"/>
            </a:lvl1pPr>
          </a:lstStyle>
          <a:p>
            <a:pPr>
              <a:defRPr/>
            </a:pPr>
            <a:endParaRPr lang="en-US"/>
          </a:p>
        </p:txBody>
      </p:sp>
      <p:sp>
        <p:nvSpPr>
          <p:cNvPr id="3" name="Footer Placeholder 4"/>
          <p:cNvSpPr>
            <a:spLocks noGrp="1"/>
          </p:cNvSpPr>
          <p:nvPr>
            <p:ph type="ftr" sz="quarter" idx="11"/>
          </p:nvPr>
        </p:nvSpPr>
        <p:spPr/>
        <p:txBody>
          <a:bodyPr/>
          <a:lstStyle>
            <a:lvl1pPr>
              <a:defRPr kumimoji="1" b="1"/>
            </a:lvl1pPr>
          </a:lstStyle>
          <a:p>
            <a:pPr>
              <a:defRPr/>
            </a:pPr>
            <a:endParaRPr lang="en-US"/>
          </a:p>
        </p:txBody>
      </p:sp>
      <p:sp>
        <p:nvSpPr>
          <p:cNvPr id="4" name="Slide Number Placeholder 5"/>
          <p:cNvSpPr>
            <a:spLocks noGrp="1"/>
          </p:cNvSpPr>
          <p:nvPr>
            <p:ph type="sldNum" sz="quarter" idx="12"/>
          </p:nvPr>
        </p:nvSpPr>
        <p:spPr/>
        <p:txBody>
          <a:bodyPr/>
          <a:lstStyle>
            <a:lvl1pPr>
              <a:defRPr kumimoji="1" b="1">
                <a:cs typeface="+mn-cs"/>
              </a:defRPr>
            </a:lvl1pPr>
          </a:lstStyle>
          <a:p>
            <a:pPr>
              <a:defRPr/>
            </a:pPr>
            <a:fld id="{D966BFCB-1046-43F5-983F-A0FC5BC5109F}" type="slidenum">
              <a:rPr lang="en-US"/>
              <a:pPr>
                <a:defRPr/>
              </a:pPr>
              <a:t>‹N›</a:t>
            </a:fld>
            <a:endParaRPr lang="en-US"/>
          </a:p>
        </p:txBody>
      </p:sp>
    </p:spTree>
    <p:extLst>
      <p:ext uri="{BB962C8B-B14F-4D97-AF65-F5344CB8AC3E}">
        <p14:creationId xmlns:p14="http://schemas.microsoft.com/office/powerpoint/2010/main" val="3563565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2_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177395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4A5A0-DD87-4592-BD99-BDB355D414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04BD1C-BF1E-45E9-9E35-46E1C18EC1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81B9D7F4-D0FA-4CD0-AD4E-F47CCB241152}"/>
              </a:ext>
            </a:extLst>
          </p:cNvPr>
          <p:cNvSpPr/>
          <p:nvPr userDrawn="1"/>
        </p:nvSpPr>
        <p:spPr>
          <a:xfrm>
            <a:off x="0" y="6492875"/>
            <a:ext cx="11222965" cy="365125"/>
          </a:xfrm>
          <a:prstGeom prst="rect">
            <a:avLst/>
          </a:prstGeom>
          <a:gradFill flip="none" rotWithShape="1">
            <a:gsLst>
              <a:gs pos="66000">
                <a:srgbClr val="D32E12"/>
              </a:gs>
              <a:gs pos="86000">
                <a:srgbClr val="D32E12">
                  <a:tint val="44500"/>
                  <a:satMod val="160000"/>
                </a:srgbClr>
              </a:gs>
              <a:gs pos="98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lgn="l"/>
            <a:endParaRPr lang="en-GB" sz="1600">
              <a:latin typeface="Futura Md BT" panose="020B0602020204020303"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87D107E6-996B-4C4B-A9F6-432BE6C1582A}"/>
              </a:ext>
            </a:extLst>
          </p:cNvPr>
          <p:cNvPicPr>
            <a:picLocks noChangeAspect="1"/>
          </p:cNvPicPr>
          <p:nvPr userDrawn="1"/>
        </p:nvPicPr>
        <p:blipFill rotWithShape="1">
          <a:blip r:embed="rId2"/>
          <a:srcRect l="8146" t="8771" r="5530" b="6961"/>
          <a:stretch/>
        </p:blipFill>
        <p:spPr>
          <a:xfrm>
            <a:off x="11107010" y="6417783"/>
            <a:ext cx="835761" cy="440217"/>
          </a:xfrm>
          <a:prstGeom prst="rect">
            <a:avLst/>
          </a:prstGeom>
        </p:spPr>
      </p:pic>
      <p:sp>
        <p:nvSpPr>
          <p:cNvPr id="9" name="Text Placeholder 10">
            <a:extLst>
              <a:ext uri="{FF2B5EF4-FFF2-40B4-BE49-F238E27FC236}">
                <a16:creationId xmlns:a16="http://schemas.microsoft.com/office/drawing/2014/main" id="{5A358487-251F-4052-99BB-3335B72C18C9}"/>
              </a:ext>
            </a:extLst>
          </p:cNvPr>
          <p:cNvSpPr>
            <a:spLocks noGrp="1"/>
          </p:cNvSpPr>
          <p:nvPr>
            <p:ph type="body" sz="quarter" idx="13"/>
          </p:nvPr>
        </p:nvSpPr>
        <p:spPr>
          <a:xfrm>
            <a:off x="66502" y="6484561"/>
            <a:ext cx="7639396" cy="365126"/>
          </a:xfrm>
        </p:spPr>
        <p:txBody>
          <a:bodyPr anchor="ctr">
            <a:noAutofit/>
          </a:bodyPr>
          <a:lstStyle>
            <a:lvl1pPr marL="0" indent="0">
              <a:buNone/>
              <a:defRPr sz="1600">
                <a:solidFill>
                  <a:schemeClr val="bg1"/>
                </a:solidFill>
              </a:defRPr>
            </a:lvl1pPr>
            <a:lvl2pPr marL="457200" indent="0">
              <a:buNone/>
              <a:defRPr/>
            </a:lvl2pPr>
            <a:lvl3pPr marL="914400" indent="0" algn="l">
              <a:buNone/>
              <a:defRPr sz="1600">
                <a:solidFill>
                  <a:schemeClr val="bg1"/>
                </a:solidFill>
              </a:defRPr>
            </a:lvl3pPr>
          </a:lstStyle>
          <a:p>
            <a:pPr lvl="0"/>
            <a:endParaRPr lang="en-US"/>
          </a:p>
        </p:txBody>
      </p:sp>
    </p:spTree>
    <p:extLst>
      <p:ext uri="{BB962C8B-B14F-4D97-AF65-F5344CB8AC3E}">
        <p14:creationId xmlns:p14="http://schemas.microsoft.com/office/powerpoint/2010/main" val="371252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C547-E6FF-4737-ABBA-9EECE7FC70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58235E-300C-4947-862D-BC5FE00E39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5D29F3-0D52-426C-899F-23476B321D7B}"/>
              </a:ext>
            </a:extLst>
          </p:cNvPr>
          <p:cNvSpPr>
            <a:spLocks noGrp="1"/>
          </p:cNvSpPr>
          <p:nvPr>
            <p:ph type="dt" sz="half" idx="10"/>
          </p:nvPr>
        </p:nvSpPr>
        <p:spPr/>
        <p:txBody>
          <a:bodyPr/>
          <a:lstStyle/>
          <a:p>
            <a:fld id="{D5E9A4C8-E15C-4D1E-82E4-72DB69EB1F03}" type="datetimeFigureOut">
              <a:rPr lang="en-GB" smtClean="0"/>
              <a:t>17/10/2023</a:t>
            </a:fld>
            <a:endParaRPr lang="en-GB"/>
          </a:p>
        </p:txBody>
      </p:sp>
      <p:sp>
        <p:nvSpPr>
          <p:cNvPr id="5" name="Footer Placeholder 4">
            <a:extLst>
              <a:ext uri="{FF2B5EF4-FFF2-40B4-BE49-F238E27FC236}">
                <a16:creationId xmlns:a16="http://schemas.microsoft.com/office/drawing/2014/main" id="{AEAFBD30-1828-45D8-9F37-4A5B433CC9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01E000-53C5-4627-B68D-6C2B5C89F999}"/>
              </a:ext>
            </a:extLst>
          </p:cNvPr>
          <p:cNvSpPr>
            <a:spLocks noGrp="1"/>
          </p:cNvSpPr>
          <p:nvPr>
            <p:ph type="sldNum" sz="quarter" idx="12"/>
          </p:nvPr>
        </p:nvSpPr>
        <p:spPr/>
        <p:txBody>
          <a:bodyPr/>
          <a:lstStyle/>
          <a:p>
            <a:fld id="{E553DA37-50AF-4778-AD59-9F0FC0D94837}" type="slidenum">
              <a:rPr lang="en-GB" smtClean="0"/>
              <a:t>‹N›</a:t>
            </a:fld>
            <a:endParaRPr lang="en-GB"/>
          </a:p>
        </p:txBody>
      </p:sp>
      <p:sp>
        <p:nvSpPr>
          <p:cNvPr id="7" name="Rectangle 6">
            <a:extLst>
              <a:ext uri="{FF2B5EF4-FFF2-40B4-BE49-F238E27FC236}">
                <a16:creationId xmlns:a16="http://schemas.microsoft.com/office/drawing/2014/main" id="{3986F9BE-E08E-4FC1-9AF1-FAE892387696}"/>
              </a:ext>
            </a:extLst>
          </p:cNvPr>
          <p:cNvSpPr/>
          <p:nvPr userDrawn="1"/>
        </p:nvSpPr>
        <p:spPr>
          <a:xfrm>
            <a:off x="0" y="6492875"/>
            <a:ext cx="11222965" cy="365125"/>
          </a:xfrm>
          <a:prstGeom prst="rect">
            <a:avLst/>
          </a:prstGeom>
          <a:gradFill flip="none" rotWithShape="1">
            <a:gsLst>
              <a:gs pos="66000">
                <a:srgbClr val="D32E12"/>
              </a:gs>
              <a:gs pos="86000">
                <a:srgbClr val="D32E12">
                  <a:tint val="44500"/>
                  <a:satMod val="160000"/>
                </a:srgbClr>
              </a:gs>
              <a:gs pos="98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lgn="l"/>
            <a:endParaRPr lang="en-GB" sz="1600">
              <a:latin typeface="Futura Md BT" panose="020B0602020204020303"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6DBF672C-1E0C-4405-B7B6-12ABFAD29689}"/>
              </a:ext>
            </a:extLst>
          </p:cNvPr>
          <p:cNvPicPr>
            <a:picLocks noChangeAspect="1"/>
          </p:cNvPicPr>
          <p:nvPr userDrawn="1"/>
        </p:nvPicPr>
        <p:blipFill rotWithShape="1">
          <a:blip r:embed="rId2"/>
          <a:srcRect l="8146" t="8771" r="5530" b="6961"/>
          <a:stretch/>
        </p:blipFill>
        <p:spPr>
          <a:xfrm>
            <a:off x="11107010" y="6417783"/>
            <a:ext cx="835761" cy="440217"/>
          </a:xfrm>
          <a:prstGeom prst="rect">
            <a:avLst/>
          </a:prstGeom>
        </p:spPr>
      </p:pic>
      <p:sp>
        <p:nvSpPr>
          <p:cNvPr id="9" name="Text Placeholder 10">
            <a:extLst>
              <a:ext uri="{FF2B5EF4-FFF2-40B4-BE49-F238E27FC236}">
                <a16:creationId xmlns:a16="http://schemas.microsoft.com/office/drawing/2014/main" id="{EE62C4A4-9D3C-46AE-B5C1-CE7DB1C82654}"/>
              </a:ext>
            </a:extLst>
          </p:cNvPr>
          <p:cNvSpPr>
            <a:spLocks noGrp="1"/>
          </p:cNvSpPr>
          <p:nvPr>
            <p:ph type="body" sz="quarter" idx="13"/>
          </p:nvPr>
        </p:nvSpPr>
        <p:spPr>
          <a:xfrm>
            <a:off x="66502" y="6484561"/>
            <a:ext cx="7639396" cy="365126"/>
          </a:xfrm>
        </p:spPr>
        <p:txBody>
          <a:bodyPr anchor="ctr">
            <a:noAutofit/>
          </a:bodyPr>
          <a:lstStyle>
            <a:lvl1pPr marL="0" indent="0">
              <a:buNone/>
              <a:defRPr sz="1600">
                <a:solidFill>
                  <a:schemeClr val="bg1"/>
                </a:solidFill>
              </a:defRPr>
            </a:lvl1pPr>
            <a:lvl2pPr marL="457200" indent="0">
              <a:buNone/>
              <a:defRPr/>
            </a:lvl2pPr>
            <a:lvl3pPr marL="914400" indent="0" algn="l">
              <a:buNone/>
              <a:defRPr sz="1600">
                <a:solidFill>
                  <a:schemeClr val="bg1"/>
                </a:solidFill>
              </a:defRPr>
            </a:lvl3pPr>
          </a:lstStyle>
          <a:p>
            <a:pPr lvl="0"/>
            <a:endParaRPr lang="en-US"/>
          </a:p>
        </p:txBody>
      </p:sp>
    </p:spTree>
    <p:extLst>
      <p:ext uri="{BB962C8B-B14F-4D97-AF65-F5344CB8AC3E}">
        <p14:creationId xmlns:p14="http://schemas.microsoft.com/office/powerpoint/2010/main" val="2811022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B489-262B-4977-B63A-72F9D93976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7A94F0-E92E-4B04-9919-4455242374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580E164-135F-47C8-852C-2FE8A68413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714C2ED-8A21-45E5-A12E-FC1BE7DEB97E}"/>
              </a:ext>
            </a:extLst>
          </p:cNvPr>
          <p:cNvSpPr>
            <a:spLocks noGrp="1"/>
          </p:cNvSpPr>
          <p:nvPr>
            <p:ph type="dt" sz="half" idx="10"/>
          </p:nvPr>
        </p:nvSpPr>
        <p:spPr/>
        <p:txBody>
          <a:bodyPr/>
          <a:lstStyle/>
          <a:p>
            <a:fld id="{D5E9A4C8-E15C-4D1E-82E4-72DB69EB1F03}" type="datetimeFigureOut">
              <a:rPr lang="en-GB" smtClean="0"/>
              <a:t>17/10/2023</a:t>
            </a:fld>
            <a:endParaRPr lang="en-GB"/>
          </a:p>
        </p:txBody>
      </p:sp>
      <p:sp>
        <p:nvSpPr>
          <p:cNvPr id="6" name="Footer Placeholder 5">
            <a:extLst>
              <a:ext uri="{FF2B5EF4-FFF2-40B4-BE49-F238E27FC236}">
                <a16:creationId xmlns:a16="http://schemas.microsoft.com/office/drawing/2014/main" id="{4FC57DF3-CC46-45DF-A02D-EA9CECC56B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807073-4123-45E6-93D2-0287B939F025}"/>
              </a:ext>
            </a:extLst>
          </p:cNvPr>
          <p:cNvSpPr>
            <a:spLocks noGrp="1"/>
          </p:cNvSpPr>
          <p:nvPr>
            <p:ph type="sldNum" sz="quarter" idx="12"/>
          </p:nvPr>
        </p:nvSpPr>
        <p:spPr/>
        <p:txBody>
          <a:bodyPr/>
          <a:lstStyle/>
          <a:p>
            <a:fld id="{E553DA37-50AF-4778-AD59-9F0FC0D94837}" type="slidenum">
              <a:rPr lang="en-GB" smtClean="0"/>
              <a:t>‹N›</a:t>
            </a:fld>
            <a:endParaRPr lang="en-GB"/>
          </a:p>
        </p:txBody>
      </p:sp>
      <p:sp>
        <p:nvSpPr>
          <p:cNvPr id="8" name="Rectangle 7">
            <a:extLst>
              <a:ext uri="{FF2B5EF4-FFF2-40B4-BE49-F238E27FC236}">
                <a16:creationId xmlns:a16="http://schemas.microsoft.com/office/drawing/2014/main" id="{4E0CA128-324B-4EF9-8676-C7EE937702E2}"/>
              </a:ext>
            </a:extLst>
          </p:cNvPr>
          <p:cNvSpPr/>
          <p:nvPr userDrawn="1"/>
        </p:nvSpPr>
        <p:spPr>
          <a:xfrm>
            <a:off x="0" y="6492875"/>
            <a:ext cx="11222965" cy="365125"/>
          </a:xfrm>
          <a:prstGeom prst="rect">
            <a:avLst/>
          </a:prstGeom>
          <a:gradFill flip="none" rotWithShape="1">
            <a:gsLst>
              <a:gs pos="66000">
                <a:srgbClr val="D32E12"/>
              </a:gs>
              <a:gs pos="86000">
                <a:srgbClr val="D32E12">
                  <a:tint val="44500"/>
                  <a:satMod val="160000"/>
                </a:srgbClr>
              </a:gs>
              <a:gs pos="98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lgn="l"/>
            <a:endParaRPr lang="en-GB" sz="1600">
              <a:latin typeface="Futura Md BT" panose="020B0602020204020303" pitchFamily="34" charset="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290029D6-8F42-4B8A-A681-9B7929F40573}"/>
              </a:ext>
            </a:extLst>
          </p:cNvPr>
          <p:cNvPicPr>
            <a:picLocks noChangeAspect="1"/>
          </p:cNvPicPr>
          <p:nvPr userDrawn="1"/>
        </p:nvPicPr>
        <p:blipFill rotWithShape="1">
          <a:blip r:embed="rId2"/>
          <a:srcRect l="8146" t="8771" r="5530" b="6961"/>
          <a:stretch/>
        </p:blipFill>
        <p:spPr>
          <a:xfrm>
            <a:off x="11107010" y="6417783"/>
            <a:ext cx="835761" cy="440217"/>
          </a:xfrm>
          <a:prstGeom prst="rect">
            <a:avLst/>
          </a:prstGeom>
        </p:spPr>
      </p:pic>
      <p:sp>
        <p:nvSpPr>
          <p:cNvPr id="10" name="Text Placeholder 10">
            <a:extLst>
              <a:ext uri="{FF2B5EF4-FFF2-40B4-BE49-F238E27FC236}">
                <a16:creationId xmlns:a16="http://schemas.microsoft.com/office/drawing/2014/main" id="{86C179AA-230D-4992-BF72-A8CD78469A86}"/>
              </a:ext>
            </a:extLst>
          </p:cNvPr>
          <p:cNvSpPr>
            <a:spLocks noGrp="1"/>
          </p:cNvSpPr>
          <p:nvPr>
            <p:ph type="body" sz="quarter" idx="13"/>
          </p:nvPr>
        </p:nvSpPr>
        <p:spPr>
          <a:xfrm>
            <a:off x="66502" y="6484561"/>
            <a:ext cx="7639396" cy="365126"/>
          </a:xfrm>
        </p:spPr>
        <p:txBody>
          <a:bodyPr anchor="ctr">
            <a:noAutofit/>
          </a:bodyPr>
          <a:lstStyle>
            <a:lvl1pPr marL="0" indent="0">
              <a:buNone/>
              <a:defRPr sz="1600">
                <a:solidFill>
                  <a:schemeClr val="bg1"/>
                </a:solidFill>
              </a:defRPr>
            </a:lvl1pPr>
            <a:lvl2pPr marL="457200" indent="0">
              <a:buNone/>
              <a:defRPr/>
            </a:lvl2pPr>
            <a:lvl3pPr marL="914400" indent="0" algn="l">
              <a:buNone/>
              <a:defRPr sz="1600">
                <a:solidFill>
                  <a:schemeClr val="bg1"/>
                </a:solidFill>
              </a:defRPr>
            </a:lvl3pPr>
          </a:lstStyle>
          <a:p>
            <a:pPr lvl="0"/>
            <a:endParaRPr lang="en-US"/>
          </a:p>
        </p:txBody>
      </p:sp>
    </p:spTree>
    <p:extLst>
      <p:ext uri="{BB962C8B-B14F-4D97-AF65-F5344CB8AC3E}">
        <p14:creationId xmlns:p14="http://schemas.microsoft.com/office/powerpoint/2010/main" val="740203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8F0C9-4035-4B84-BD87-29A4C070831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473C17-057D-46F6-943B-7CC4CD1217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64F02B-6BF4-44F3-A2F9-C24714021D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154B5B2-20C1-4139-A175-6294BE4346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54900F-59CE-4C9F-8C06-23FDC88494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387E78F-010C-4E84-9FE0-1A74F20EB9EF}"/>
              </a:ext>
            </a:extLst>
          </p:cNvPr>
          <p:cNvSpPr>
            <a:spLocks noGrp="1"/>
          </p:cNvSpPr>
          <p:nvPr>
            <p:ph type="dt" sz="half" idx="10"/>
          </p:nvPr>
        </p:nvSpPr>
        <p:spPr/>
        <p:txBody>
          <a:bodyPr/>
          <a:lstStyle/>
          <a:p>
            <a:fld id="{D5E9A4C8-E15C-4D1E-82E4-72DB69EB1F03}" type="datetimeFigureOut">
              <a:rPr lang="en-GB" smtClean="0"/>
              <a:t>17/10/2023</a:t>
            </a:fld>
            <a:endParaRPr lang="en-GB"/>
          </a:p>
        </p:txBody>
      </p:sp>
      <p:sp>
        <p:nvSpPr>
          <p:cNvPr id="8" name="Footer Placeholder 7">
            <a:extLst>
              <a:ext uri="{FF2B5EF4-FFF2-40B4-BE49-F238E27FC236}">
                <a16:creationId xmlns:a16="http://schemas.microsoft.com/office/drawing/2014/main" id="{0DE23F2F-8024-4989-B5F3-EC2DE0E041C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20AAA82-002A-45CF-AD2E-BE32FDCA681F}"/>
              </a:ext>
            </a:extLst>
          </p:cNvPr>
          <p:cNvSpPr>
            <a:spLocks noGrp="1"/>
          </p:cNvSpPr>
          <p:nvPr>
            <p:ph type="sldNum" sz="quarter" idx="12"/>
          </p:nvPr>
        </p:nvSpPr>
        <p:spPr/>
        <p:txBody>
          <a:bodyPr/>
          <a:lstStyle/>
          <a:p>
            <a:fld id="{E553DA37-50AF-4778-AD59-9F0FC0D94837}" type="slidenum">
              <a:rPr lang="en-GB" smtClean="0"/>
              <a:t>‹N›</a:t>
            </a:fld>
            <a:endParaRPr lang="en-GB"/>
          </a:p>
        </p:txBody>
      </p:sp>
      <p:sp>
        <p:nvSpPr>
          <p:cNvPr id="10" name="Rectangle 9">
            <a:extLst>
              <a:ext uri="{FF2B5EF4-FFF2-40B4-BE49-F238E27FC236}">
                <a16:creationId xmlns:a16="http://schemas.microsoft.com/office/drawing/2014/main" id="{65B8248E-FEBE-4E1B-849C-594E60E6C380}"/>
              </a:ext>
            </a:extLst>
          </p:cNvPr>
          <p:cNvSpPr/>
          <p:nvPr userDrawn="1"/>
        </p:nvSpPr>
        <p:spPr>
          <a:xfrm>
            <a:off x="0" y="6492875"/>
            <a:ext cx="11222965" cy="365125"/>
          </a:xfrm>
          <a:prstGeom prst="rect">
            <a:avLst/>
          </a:prstGeom>
          <a:gradFill flip="none" rotWithShape="1">
            <a:gsLst>
              <a:gs pos="66000">
                <a:srgbClr val="D32E12"/>
              </a:gs>
              <a:gs pos="86000">
                <a:srgbClr val="D32E12">
                  <a:tint val="44500"/>
                  <a:satMod val="160000"/>
                </a:srgbClr>
              </a:gs>
              <a:gs pos="98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lgn="l"/>
            <a:endParaRPr lang="en-GB" sz="1600">
              <a:latin typeface="Futura Md BT" panose="020B0602020204020303" pitchFamily="34" charset="0"/>
              <a:ea typeface="Tahoma" panose="020B0604030504040204" pitchFamily="34" charset="0"/>
              <a:cs typeface="Tahoma" panose="020B0604030504040204" pitchFamily="34" charset="0"/>
            </a:endParaRPr>
          </a:p>
        </p:txBody>
      </p:sp>
      <p:pic>
        <p:nvPicPr>
          <p:cNvPr id="11" name="Picture 10">
            <a:extLst>
              <a:ext uri="{FF2B5EF4-FFF2-40B4-BE49-F238E27FC236}">
                <a16:creationId xmlns:a16="http://schemas.microsoft.com/office/drawing/2014/main" id="{14117EF8-23D9-417D-8154-00529004AB3F}"/>
              </a:ext>
            </a:extLst>
          </p:cNvPr>
          <p:cNvPicPr>
            <a:picLocks noChangeAspect="1"/>
          </p:cNvPicPr>
          <p:nvPr userDrawn="1"/>
        </p:nvPicPr>
        <p:blipFill rotWithShape="1">
          <a:blip r:embed="rId2"/>
          <a:srcRect l="8146" t="8771" r="5530" b="6961"/>
          <a:stretch/>
        </p:blipFill>
        <p:spPr>
          <a:xfrm>
            <a:off x="11107010" y="6417783"/>
            <a:ext cx="835761" cy="440217"/>
          </a:xfrm>
          <a:prstGeom prst="rect">
            <a:avLst/>
          </a:prstGeom>
        </p:spPr>
      </p:pic>
      <p:sp>
        <p:nvSpPr>
          <p:cNvPr id="12" name="Text Placeholder 10">
            <a:extLst>
              <a:ext uri="{FF2B5EF4-FFF2-40B4-BE49-F238E27FC236}">
                <a16:creationId xmlns:a16="http://schemas.microsoft.com/office/drawing/2014/main" id="{5CDCA4F2-2474-4901-AC64-F6A951A9A99F}"/>
              </a:ext>
            </a:extLst>
          </p:cNvPr>
          <p:cNvSpPr>
            <a:spLocks noGrp="1"/>
          </p:cNvSpPr>
          <p:nvPr>
            <p:ph type="body" sz="quarter" idx="13"/>
          </p:nvPr>
        </p:nvSpPr>
        <p:spPr>
          <a:xfrm>
            <a:off x="66502" y="6484561"/>
            <a:ext cx="7639396" cy="365126"/>
          </a:xfrm>
        </p:spPr>
        <p:txBody>
          <a:bodyPr anchor="ctr">
            <a:noAutofit/>
          </a:bodyPr>
          <a:lstStyle>
            <a:lvl1pPr marL="0" indent="0">
              <a:buNone/>
              <a:defRPr sz="1600">
                <a:solidFill>
                  <a:schemeClr val="bg1"/>
                </a:solidFill>
              </a:defRPr>
            </a:lvl1pPr>
            <a:lvl2pPr marL="457200" indent="0">
              <a:buNone/>
              <a:defRPr/>
            </a:lvl2pPr>
            <a:lvl3pPr marL="914400" indent="0" algn="l">
              <a:buNone/>
              <a:defRPr sz="1600">
                <a:solidFill>
                  <a:schemeClr val="bg1"/>
                </a:solidFill>
              </a:defRPr>
            </a:lvl3pPr>
          </a:lstStyle>
          <a:p>
            <a:pPr lvl="0"/>
            <a:endParaRPr lang="en-US"/>
          </a:p>
        </p:txBody>
      </p:sp>
    </p:spTree>
    <p:extLst>
      <p:ext uri="{BB962C8B-B14F-4D97-AF65-F5344CB8AC3E}">
        <p14:creationId xmlns:p14="http://schemas.microsoft.com/office/powerpoint/2010/main" val="3132889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76D3B-2B4C-459E-92A9-E9C59DF7DF2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AF96D6-A022-4B04-9D86-81E13AD51F50}"/>
              </a:ext>
            </a:extLst>
          </p:cNvPr>
          <p:cNvSpPr>
            <a:spLocks noGrp="1"/>
          </p:cNvSpPr>
          <p:nvPr>
            <p:ph type="dt" sz="half" idx="10"/>
          </p:nvPr>
        </p:nvSpPr>
        <p:spPr/>
        <p:txBody>
          <a:bodyPr/>
          <a:lstStyle/>
          <a:p>
            <a:fld id="{D5E9A4C8-E15C-4D1E-82E4-72DB69EB1F03}" type="datetimeFigureOut">
              <a:rPr lang="en-GB" smtClean="0"/>
              <a:t>17/10/2023</a:t>
            </a:fld>
            <a:endParaRPr lang="en-GB"/>
          </a:p>
        </p:txBody>
      </p:sp>
      <p:sp>
        <p:nvSpPr>
          <p:cNvPr id="4" name="Footer Placeholder 3">
            <a:extLst>
              <a:ext uri="{FF2B5EF4-FFF2-40B4-BE49-F238E27FC236}">
                <a16:creationId xmlns:a16="http://schemas.microsoft.com/office/drawing/2014/main" id="{B40E5AC3-99A6-40F8-8180-AE9F9DB6EE7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11E256-5CB4-4538-A595-3842649E9628}"/>
              </a:ext>
            </a:extLst>
          </p:cNvPr>
          <p:cNvSpPr>
            <a:spLocks noGrp="1"/>
          </p:cNvSpPr>
          <p:nvPr>
            <p:ph type="sldNum" sz="quarter" idx="12"/>
          </p:nvPr>
        </p:nvSpPr>
        <p:spPr/>
        <p:txBody>
          <a:bodyPr/>
          <a:lstStyle/>
          <a:p>
            <a:fld id="{E553DA37-50AF-4778-AD59-9F0FC0D94837}" type="slidenum">
              <a:rPr lang="en-GB" smtClean="0"/>
              <a:t>‹N›</a:t>
            </a:fld>
            <a:endParaRPr lang="en-GB"/>
          </a:p>
        </p:txBody>
      </p:sp>
      <p:sp>
        <p:nvSpPr>
          <p:cNvPr id="6" name="Rectangle 5">
            <a:extLst>
              <a:ext uri="{FF2B5EF4-FFF2-40B4-BE49-F238E27FC236}">
                <a16:creationId xmlns:a16="http://schemas.microsoft.com/office/drawing/2014/main" id="{70AF0702-B1EC-4EDB-88C4-090315EA3CF0}"/>
              </a:ext>
            </a:extLst>
          </p:cNvPr>
          <p:cNvSpPr/>
          <p:nvPr userDrawn="1"/>
        </p:nvSpPr>
        <p:spPr>
          <a:xfrm>
            <a:off x="0" y="6492875"/>
            <a:ext cx="11222965" cy="365125"/>
          </a:xfrm>
          <a:prstGeom prst="rect">
            <a:avLst/>
          </a:prstGeom>
          <a:gradFill flip="none" rotWithShape="1">
            <a:gsLst>
              <a:gs pos="66000">
                <a:srgbClr val="D32E12"/>
              </a:gs>
              <a:gs pos="86000">
                <a:srgbClr val="D32E12">
                  <a:tint val="44500"/>
                  <a:satMod val="160000"/>
                </a:srgbClr>
              </a:gs>
              <a:gs pos="98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lgn="l"/>
            <a:endParaRPr lang="en-GB" sz="1600">
              <a:latin typeface="Futura Md BT" panose="020B0602020204020303"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CF726BA0-EC7D-4C29-B430-69468AD39AF8}"/>
              </a:ext>
            </a:extLst>
          </p:cNvPr>
          <p:cNvPicPr>
            <a:picLocks noChangeAspect="1"/>
          </p:cNvPicPr>
          <p:nvPr userDrawn="1"/>
        </p:nvPicPr>
        <p:blipFill rotWithShape="1">
          <a:blip r:embed="rId2"/>
          <a:srcRect l="8146" t="8771" r="5530" b="6961"/>
          <a:stretch/>
        </p:blipFill>
        <p:spPr>
          <a:xfrm>
            <a:off x="11107010" y="6417783"/>
            <a:ext cx="835761" cy="440217"/>
          </a:xfrm>
          <a:prstGeom prst="rect">
            <a:avLst/>
          </a:prstGeom>
        </p:spPr>
      </p:pic>
      <p:sp>
        <p:nvSpPr>
          <p:cNvPr id="8" name="Text Placeholder 10">
            <a:extLst>
              <a:ext uri="{FF2B5EF4-FFF2-40B4-BE49-F238E27FC236}">
                <a16:creationId xmlns:a16="http://schemas.microsoft.com/office/drawing/2014/main" id="{331D685B-AE7D-4F78-9C1B-4B277299EC1B}"/>
              </a:ext>
            </a:extLst>
          </p:cNvPr>
          <p:cNvSpPr>
            <a:spLocks noGrp="1"/>
          </p:cNvSpPr>
          <p:nvPr>
            <p:ph type="body" sz="quarter" idx="13"/>
          </p:nvPr>
        </p:nvSpPr>
        <p:spPr>
          <a:xfrm>
            <a:off x="66502" y="6484561"/>
            <a:ext cx="7639396" cy="365126"/>
          </a:xfrm>
        </p:spPr>
        <p:txBody>
          <a:bodyPr anchor="ctr">
            <a:noAutofit/>
          </a:bodyPr>
          <a:lstStyle>
            <a:lvl1pPr marL="0" indent="0">
              <a:buNone/>
              <a:defRPr sz="1600">
                <a:solidFill>
                  <a:schemeClr val="bg1"/>
                </a:solidFill>
              </a:defRPr>
            </a:lvl1pPr>
            <a:lvl2pPr marL="457200" indent="0">
              <a:buNone/>
              <a:defRPr/>
            </a:lvl2pPr>
            <a:lvl3pPr marL="914400" indent="0" algn="l">
              <a:buNone/>
              <a:defRPr sz="1600">
                <a:solidFill>
                  <a:schemeClr val="bg1"/>
                </a:solidFill>
              </a:defRPr>
            </a:lvl3pPr>
          </a:lstStyle>
          <a:p>
            <a:pPr lvl="0"/>
            <a:endParaRPr lang="en-US"/>
          </a:p>
        </p:txBody>
      </p:sp>
    </p:spTree>
    <p:extLst>
      <p:ext uri="{BB962C8B-B14F-4D97-AF65-F5344CB8AC3E}">
        <p14:creationId xmlns:p14="http://schemas.microsoft.com/office/powerpoint/2010/main" val="125286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8BE301-B17E-4921-93D5-6370EFFAD69F}"/>
              </a:ext>
            </a:extLst>
          </p:cNvPr>
          <p:cNvSpPr>
            <a:spLocks noGrp="1"/>
          </p:cNvSpPr>
          <p:nvPr>
            <p:ph type="dt" sz="half" idx="10"/>
          </p:nvPr>
        </p:nvSpPr>
        <p:spPr/>
        <p:txBody>
          <a:bodyPr/>
          <a:lstStyle/>
          <a:p>
            <a:fld id="{D5E9A4C8-E15C-4D1E-82E4-72DB69EB1F03}" type="datetimeFigureOut">
              <a:rPr lang="en-GB" smtClean="0"/>
              <a:t>17/10/2023</a:t>
            </a:fld>
            <a:endParaRPr lang="en-GB"/>
          </a:p>
        </p:txBody>
      </p:sp>
      <p:sp>
        <p:nvSpPr>
          <p:cNvPr id="3" name="Footer Placeholder 2">
            <a:extLst>
              <a:ext uri="{FF2B5EF4-FFF2-40B4-BE49-F238E27FC236}">
                <a16:creationId xmlns:a16="http://schemas.microsoft.com/office/drawing/2014/main" id="{89D52B21-2CA1-4E0C-B4F9-97B2EA5EC6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50F920E-02EA-46BB-81FD-4FBE65605EB2}"/>
              </a:ext>
            </a:extLst>
          </p:cNvPr>
          <p:cNvSpPr>
            <a:spLocks noGrp="1"/>
          </p:cNvSpPr>
          <p:nvPr>
            <p:ph type="sldNum" sz="quarter" idx="12"/>
          </p:nvPr>
        </p:nvSpPr>
        <p:spPr/>
        <p:txBody>
          <a:bodyPr/>
          <a:lstStyle/>
          <a:p>
            <a:fld id="{E553DA37-50AF-4778-AD59-9F0FC0D94837}" type="slidenum">
              <a:rPr lang="en-GB" smtClean="0"/>
              <a:t>‹N›</a:t>
            </a:fld>
            <a:endParaRPr lang="en-GB"/>
          </a:p>
        </p:txBody>
      </p:sp>
      <p:sp>
        <p:nvSpPr>
          <p:cNvPr id="5" name="Rectangle 4">
            <a:extLst>
              <a:ext uri="{FF2B5EF4-FFF2-40B4-BE49-F238E27FC236}">
                <a16:creationId xmlns:a16="http://schemas.microsoft.com/office/drawing/2014/main" id="{EF33ED2E-A61E-45AB-8B95-360FDF377651}"/>
              </a:ext>
            </a:extLst>
          </p:cNvPr>
          <p:cNvSpPr/>
          <p:nvPr userDrawn="1"/>
        </p:nvSpPr>
        <p:spPr>
          <a:xfrm>
            <a:off x="0" y="6492875"/>
            <a:ext cx="11222965" cy="365125"/>
          </a:xfrm>
          <a:prstGeom prst="rect">
            <a:avLst/>
          </a:prstGeom>
          <a:gradFill flip="none" rotWithShape="1">
            <a:gsLst>
              <a:gs pos="66000">
                <a:srgbClr val="D32E12"/>
              </a:gs>
              <a:gs pos="86000">
                <a:srgbClr val="D32E12">
                  <a:tint val="44500"/>
                  <a:satMod val="160000"/>
                </a:srgbClr>
              </a:gs>
              <a:gs pos="98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lgn="l"/>
            <a:endParaRPr lang="en-GB" sz="1600">
              <a:latin typeface="Futura Md BT" panose="020B0602020204020303"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B659CB7D-B0B7-4A33-B057-68B3A10100E4}"/>
              </a:ext>
            </a:extLst>
          </p:cNvPr>
          <p:cNvPicPr>
            <a:picLocks noChangeAspect="1"/>
          </p:cNvPicPr>
          <p:nvPr userDrawn="1"/>
        </p:nvPicPr>
        <p:blipFill rotWithShape="1">
          <a:blip r:embed="rId2"/>
          <a:srcRect l="8146" t="8771" r="5530" b="6961"/>
          <a:stretch/>
        </p:blipFill>
        <p:spPr>
          <a:xfrm>
            <a:off x="11107010" y="6417783"/>
            <a:ext cx="835761" cy="440217"/>
          </a:xfrm>
          <a:prstGeom prst="rect">
            <a:avLst/>
          </a:prstGeom>
        </p:spPr>
      </p:pic>
      <p:sp>
        <p:nvSpPr>
          <p:cNvPr id="7" name="Text Placeholder 10">
            <a:extLst>
              <a:ext uri="{FF2B5EF4-FFF2-40B4-BE49-F238E27FC236}">
                <a16:creationId xmlns:a16="http://schemas.microsoft.com/office/drawing/2014/main" id="{99A28F70-41DF-415B-AE84-339774356C46}"/>
              </a:ext>
            </a:extLst>
          </p:cNvPr>
          <p:cNvSpPr>
            <a:spLocks noGrp="1"/>
          </p:cNvSpPr>
          <p:nvPr>
            <p:ph type="body" sz="quarter" idx="13"/>
          </p:nvPr>
        </p:nvSpPr>
        <p:spPr>
          <a:xfrm>
            <a:off x="66502" y="6484561"/>
            <a:ext cx="7639396" cy="365126"/>
          </a:xfrm>
        </p:spPr>
        <p:txBody>
          <a:bodyPr anchor="ctr">
            <a:noAutofit/>
          </a:bodyPr>
          <a:lstStyle>
            <a:lvl1pPr marL="0" indent="0">
              <a:buNone/>
              <a:defRPr sz="1600">
                <a:solidFill>
                  <a:schemeClr val="bg1"/>
                </a:solidFill>
              </a:defRPr>
            </a:lvl1pPr>
            <a:lvl2pPr marL="457200" indent="0">
              <a:buNone/>
              <a:defRPr/>
            </a:lvl2pPr>
            <a:lvl3pPr marL="914400" indent="0" algn="l">
              <a:buNone/>
              <a:defRPr sz="1600">
                <a:solidFill>
                  <a:schemeClr val="bg1"/>
                </a:solidFill>
              </a:defRPr>
            </a:lvl3pPr>
          </a:lstStyle>
          <a:p>
            <a:pPr lvl="0"/>
            <a:endParaRPr lang="en-US"/>
          </a:p>
        </p:txBody>
      </p:sp>
    </p:spTree>
    <p:extLst>
      <p:ext uri="{BB962C8B-B14F-4D97-AF65-F5344CB8AC3E}">
        <p14:creationId xmlns:p14="http://schemas.microsoft.com/office/powerpoint/2010/main" val="829339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5D4D1-EAAE-473D-98B4-70BCF41563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1282DD4-E23D-4DC2-9924-8CA4347852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F01DEC2-0A43-4B6D-8EBC-70CE8C7594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C4C16B-DB5E-4481-817A-43D10DACB823}"/>
              </a:ext>
            </a:extLst>
          </p:cNvPr>
          <p:cNvSpPr>
            <a:spLocks noGrp="1"/>
          </p:cNvSpPr>
          <p:nvPr>
            <p:ph type="dt" sz="half" idx="10"/>
          </p:nvPr>
        </p:nvSpPr>
        <p:spPr/>
        <p:txBody>
          <a:bodyPr/>
          <a:lstStyle/>
          <a:p>
            <a:fld id="{D5E9A4C8-E15C-4D1E-82E4-72DB69EB1F03}" type="datetimeFigureOut">
              <a:rPr lang="en-GB" smtClean="0"/>
              <a:t>17/10/2023</a:t>
            </a:fld>
            <a:endParaRPr lang="en-GB"/>
          </a:p>
        </p:txBody>
      </p:sp>
      <p:sp>
        <p:nvSpPr>
          <p:cNvPr id="6" name="Footer Placeholder 5">
            <a:extLst>
              <a:ext uri="{FF2B5EF4-FFF2-40B4-BE49-F238E27FC236}">
                <a16:creationId xmlns:a16="http://schemas.microsoft.com/office/drawing/2014/main" id="{94339B15-D47B-4C3D-AB17-5F23B1A848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01AC1F-12DE-447D-82EF-939275A589C2}"/>
              </a:ext>
            </a:extLst>
          </p:cNvPr>
          <p:cNvSpPr>
            <a:spLocks noGrp="1"/>
          </p:cNvSpPr>
          <p:nvPr>
            <p:ph type="sldNum" sz="quarter" idx="12"/>
          </p:nvPr>
        </p:nvSpPr>
        <p:spPr/>
        <p:txBody>
          <a:bodyPr/>
          <a:lstStyle/>
          <a:p>
            <a:fld id="{E553DA37-50AF-4778-AD59-9F0FC0D94837}" type="slidenum">
              <a:rPr lang="en-GB" smtClean="0"/>
              <a:t>‹N›</a:t>
            </a:fld>
            <a:endParaRPr lang="en-GB"/>
          </a:p>
        </p:txBody>
      </p:sp>
      <p:sp>
        <p:nvSpPr>
          <p:cNvPr id="8" name="Rectangle 7">
            <a:extLst>
              <a:ext uri="{FF2B5EF4-FFF2-40B4-BE49-F238E27FC236}">
                <a16:creationId xmlns:a16="http://schemas.microsoft.com/office/drawing/2014/main" id="{5E28CC5E-210C-4609-A822-0DB5B4821C13}"/>
              </a:ext>
            </a:extLst>
          </p:cNvPr>
          <p:cNvSpPr/>
          <p:nvPr userDrawn="1"/>
        </p:nvSpPr>
        <p:spPr>
          <a:xfrm>
            <a:off x="0" y="6492875"/>
            <a:ext cx="11222965" cy="365125"/>
          </a:xfrm>
          <a:prstGeom prst="rect">
            <a:avLst/>
          </a:prstGeom>
          <a:gradFill flip="none" rotWithShape="1">
            <a:gsLst>
              <a:gs pos="66000">
                <a:srgbClr val="D32E12"/>
              </a:gs>
              <a:gs pos="86000">
                <a:srgbClr val="D32E12">
                  <a:tint val="44500"/>
                  <a:satMod val="160000"/>
                </a:srgbClr>
              </a:gs>
              <a:gs pos="98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lgn="l"/>
            <a:endParaRPr lang="en-GB" sz="1600">
              <a:latin typeface="Futura Md BT" panose="020B0602020204020303" pitchFamily="34" charset="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4968C9D5-D1AF-41AD-ABD6-2754561D5E46}"/>
              </a:ext>
            </a:extLst>
          </p:cNvPr>
          <p:cNvPicPr>
            <a:picLocks noChangeAspect="1"/>
          </p:cNvPicPr>
          <p:nvPr userDrawn="1"/>
        </p:nvPicPr>
        <p:blipFill rotWithShape="1">
          <a:blip r:embed="rId2"/>
          <a:srcRect l="8146" t="8771" r="5530" b="6961"/>
          <a:stretch/>
        </p:blipFill>
        <p:spPr>
          <a:xfrm>
            <a:off x="11107010" y="6417783"/>
            <a:ext cx="835761" cy="440217"/>
          </a:xfrm>
          <a:prstGeom prst="rect">
            <a:avLst/>
          </a:prstGeom>
        </p:spPr>
      </p:pic>
      <p:sp>
        <p:nvSpPr>
          <p:cNvPr id="10" name="Text Placeholder 10">
            <a:extLst>
              <a:ext uri="{FF2B5EF4-FFF2-40B4-BE49-F238E27FC236}">
                <a16:creationId xmlns:a16="http://schemas.microsoft.com/office/drawing/2014/main" id="{C538B954-44A1-4600-A79C-CE0E5B20FBC0}"/>
              </a:ext>
            </a:extLst>
          </p:cNvPr>
          <p:cNvSpPr>
            <a:spLocks noGrp="1"/>
          </p:cNvSpPr>
          <p:nvPr>
            <p:ph type="body" sz="quarter" idx="13" hasCustomPrompt="1"/>
          </p:nvPr>
        </p:nvSpPr>
        <p:spPr>
          <a:xfrm>
            <a:off x="66502" y="6484561"/>
            <a:ext cx="7639396" cy="365126"/>
          </a:xfrm>
        </p:spPr>
        <p:txBody>
          <a:bodyPr anchor="ctr">
            <a:noAutofit/>
          </a:bodyPr>
          <a:lstStyle>
            <a:lvl1pPr marL="0" indent="0">
              <a:buNone/>
              <a:defRPr sz="1600">
                <a:solidFill>
                  <a:schemeClr val="bg1"/>
                </a:solidFill>
              </a:defRPr>
            </a:lvl1pPr>
            <a:lvl2pPr marL="457200" indent="0">
              <a:buNone/>
              <a:defRPr/>
            </a:lvl2pPr>
            <a:lvl3pPr marL="914400" indent="0" algn="l">
              <a:buNone/>
              <a:defRPr sz="1600">
                <a:solidFill>
                  <a:schemeClr val="bg1"/>
                </a:solidFill>
              </a:defRPr>
            </a:lvl3pPr>
          </a:lstStyle>
          <a:p>
            <a:pPr lvl="0"/>
            <a:r>
              <a:rPr lang="en-US"/>
              <a:t>Click to edit presentation title</a:t>
            </a:r>
          </a:p>
        </p:txBody>
      </p:sp>
    </p:spTree>
    <p:extLst>
      <p:ext uri="{BB962C8B-B14F-4D97-AF65-F5344CB8AC3E}">
        <p14:creationId xmlns:p14="http://schemas.microsoft.com/office/powerpoint/2010/main" val="1377607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7DD93-5F70-43A7-B5C5-F7C8CCF557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22BC3D0-E031-4762-B695-B0DDCF476D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35B1BC2-C021-49C8-9943-3392AECF95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609B49-D2FC-4AEA-8681-06A704DCFD72}"/>
              </a:ext>
            </a:extLst>
          </p:cNvPr>
          <p:cNvSpPr>
            <a:spLocks noGrp="1"/>
          </p:cNvSpPr>
          <p:nvPr>
            <p:ph type="dt" sz="half" idx="10"/>
          </p:nvPr>
        </p:nvSpPr>
        <p:spPr/>
        <p:txBody>
          <a:bodyPr/>
          <a:lstStyle/>
          <a:p>
            <a:fld id="{D5E9A4C8-E15C-4D1E-82E4-72DB69EB1F03}" type="datetimeFigureOut">
              <a:rPr lang="en-GB" smtClean="0"/>
              <a:t>17/10/2023</a:t>
            </a:fld>
            <a:endParaRPr lang="en-GB"/>
          </a:p>
        </p:txBody>
      </p:sp>
      <p:sp>
        <p:nvSpPr>
          <p:cNvPr id="6" name="Footer Placeholder 5">
            <a:extLst>
              <a:ext uri="{FF2B5EF4-FFF2-40B4-BE49-F238E27FC236}">
                <a16:creationId xmlns:a16="http://schemas.microsoft.com/office/drawing/2014/main" id="{27F303EA-B16D-4D6C-B7CE-6842B1F881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D44316-F85F-4AF8-AD82-E3663C4FE465}"/>
              </a:ext>
            </a:extLst>
          </p:cNvPr>
          <p:cNvSpPr>
            <a:spLocks noGrp="1"/>
          </p:cNvSpPr>
          <p:nvPr>
            <p:ph type="sldNum" sz="quarter" idx="12"/>
          </p:nvPr>
        </p:nvSpPr>
        <p:spPr/>
        <p:txBody>
          <a:bodyPr/>
          <a:lstStyle/>
          <a:p>
            <a:fld id="{E553DA37-50AF-4778-AD59-9F0FC0D94837}" type="slidenum">
              <a:rPr lang="en-GB" smtClean="0"/>
              <a:t>‹N›</a:t>
            </a:fld>
            <a:endParaRPr lang="en-GB"/>
          </a:p>
        </p:txBody>
      </p:sp>
      <p:sp>
        <p:nvSpPr>
          <p:cNvPr id="8" name="Rectangle 7">
            <a:extLst>
              <a:ext uri="{FF2B5EF4-FFF2-40B4-BE49-F238E27FC236}">
                <a16:creationId xmlns:a16="http://schemas.microsoft.com/office/drawing/2014/main" id="{E68FC151-D333-4541-BA49-C7BDAD97C930}"/>
              </a:ext>
            </a:extLst>
          </p:cNvPr>
          <p:cNvSpPr/>
          <p:nvPr userDrawn="1"/>
        </p:nvSpPr>
        <p:spPr>
          <a:xfrm>
            <a:off x="0" y="6492875"/>
            <a:ext cx="11222965" cy="365125"/>
          </a:xfrm>
          <a:prstGeom prst="rect">
            <a:avLst/>
          </a:prstGeom>
          <a:gradFill flip="none" rotWithShape="1">
            <a:gsLst>
              <a:gs pos="66000">
                <a:srgbClr val="D32E12"/>
              </a:gs>
              <a:gs pos="86000">
                <a:srgbClr val="D32E12">
                  <a:tint val="44500"/>
                  <a:satMod val="160000"/>
                </a:srgbClr>
              </a:gs>
              <a:gs pos="98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lgn="l"/>
            <a:endParaRPr lang="en-GB" sz="1600">
              <a:latin typeface="Futura Md BT" panose="020B0602020204020303" pitchFamily="34" charset="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F79548E4-6686-4546-B5B8-FFB246E476B6}"/>
              </a:ext>
            </a:extLst>
          </p:cNvPr>
          <p:cNvPicPr>
            <a:picLocks noChangeAspect="1"/>
          </p:cNvPicPr>
          <p:nvPr userDrawn="1"/>
        </p:nvPicPr>
        <p:blipFill rotWithShape="1">
          <a:blip r:embed="rId2"/>
          <a:srcRect l="8146" t="8771" r="5530" b="6961"/>
          <a:stretch/>
        </p:blipFill>
        <p:spPr>
          <a:xfrm>
            <a:off x="11107010" y="6417783"/>
            <a:ext cx="835761" cy="440217"/>
          </a:xfrm>
          <a:prstGeom prst="rect">
            <a:avLst/>
          </a:prstGeom>
        </p:spPr>
      </p:pic>
      <p:sp>
        <p:nvSpPr>
          <p:cNvPr id="10" name="Text Placeholder 10">
            <a:extLst>
              <a:ext uri="{FF2B5EF4-FFF2-40B4-BE49-F238E27FC236}">
                <a16:creationId xmlns:a16="http://schemas.microsoft.com/office/drawing/2014/main" id="{F1C9357F-1830-4571-BCFA-B8F3FB2AF35D}"/>
              </a:ext>
            </a:extLst>
          </p:cNvPr>
          <p:cNvSpPr>
            <a:spLocks noGrp="1"/>
          </p:cNvSpPr>
          <p:nvPr>
            <p:ph type="body" sz="quarter" idx="13" hasCustomPrompt="1"/>
          </p:nvPr>
        </p:nvSpPr>
        <p:spPr>
          <a:xfrm>
            <a:off x="66502" y="6484561"/>
            <a:ext cx="7639396" cy="365126"/>
          </a:xfrm>
        </p:spPr>
        <p:txBody>
          <a:bodyPr anchor="ctr">
            <a:noAutofit/>
          </a:bodyPr>
          <a:lstStyle>
            <a:lvl1pPr marL="0" indent="0">
              <a:buNone/>
              <a:defRPr sz="1600">
                <a:solidFill>
                  <a:schemeClr val="bg1"/>
                </a:solidFill>
              </a:defRPr>
            </a:lvl1pPr>
            <a:lvl2pPr marL="457200" indent="0">
              <a:buNone/>
              <a:defRPr/>
            </a:lvl2pPr>
            <a:lvl3pPr marL="914400" indent="0" algn="l">
              <a:buNone/>
              <a:defRPr sz="1600">
                <a:solidFill>
                  <a:schemeClr val="bg1"/>
                </a:solidFill>
              </a:defRPr>
            </a:lvl3pPr>
          </a:lstStyle>
          <a:p>
            <a:pPr lvl="0"/>
            <a:r>
              <a:rPr lang="en-US"/>
              <a:t>Click to edit presentation title</a:t>
            </a:r>
          </a:p>
        </p:txBody>
      </p:sp>
    </p:spTree>
    <p:extLst>
      <p:ext uri="{BB962C8B-B14F-4D97-AF65-F5344CB8AC3E}">
        <p14:creationId xmlns:p14="http://schemas.microsoft.com/office/powerpoint/2010/main" val="943791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C965A1-6BF2-4C54-93D0-FA586FB631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A5AAC3-F59B-4B3E-9228-ECBCCB7F23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1E1648-254C-4A40-9941-FEBCCD0B0F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utura Bk BT" panose="020B0502020204020303" pitchFamily="34" charset="0"/>
              </a:defRPr>
            </a:lvl1pPr>
          </a:lstStyle>
          <a:p>
            <a:fld id="{D5E9A4C8-E15C-4D1E-82E4-72DB69EB1F03}" type="datetimeFigureOut">
              <a:rPr lang="en-GB" smtClean="0"/>
              <a:pPr/>
              <a:t>17/10/2023</a:t>
            </a:fld>
            <a:endParaRPr lang="en-GB"/>
          </a:p>
        </p:txBody>
      </p:sp>
      <p:sp>
        <p:nvSpPr>
          <p:cNvPr id="5" name="Footer Placeholder 4">
            <a:extLst>
              <a:ext uri="{FF2B5EF4-FFF2-40B4-BE49-F238E27FC236}">
                <a16:creationId xmlns:a16="http://schemas.microsoft.com/office/drawing/2014/main" id="{A7CCD1F5-0C8B-4EBB-BDB6-8A10E4CA20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Futura Bk BT" panose="020B0502020204020303" pitchFamily="34" charset="0"/>
              </a:defRPr>
            </a:lvl1pPr>
          </a:lstStyle>
          <a:p>
            <a:endParaRPr lang="en-GB"/>
          </a:p>
        </p:txBody>
      </p:sp>
      <p:sp>
        <p:nvSpPr>
          <p:cNvPr id="6" name="Slide Number Placeholder 5">
            <a:extLst>
              <a:ext uri="{FF2B5EF4-FFF2-40B4-BE49-F238E27FC236}">
                <a16:creationId xmlns:a16="http://schemas.microsoft.com/office/drawing/2014/main" id="{E9BE1B34-913C-4549-9CDB-5EF4D2384E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Futura Bk BT" panose="020B0502020204020303" pitchFamily="34" charset="0"/>
              </a:defRPr>
            </a:lvl1pPr>
          </a:lstStyle>
          <a:p>
            <a:fld id="{E553DA37-50AF-4778-AD59-9F0FC0D94837}" type="slidenum">
              <a:rPr lang="en-GB" smtClean="0"/>
              <a:pPr/>
              <a:t>‹N›</a:t>
            </a:fld>
            <a:endParaRPr lang="en-GB"/>
          </a:p>
        </p:txBody>
      </p:sp>
    </p:spTree>
    <p:extLst>
      <p:ext uri="{BB962C8B-B14F-4D97-AF65-F5344CB8AC3E}">
        <p14:creationId xmlns:p14="http://schemas.microsoft.com/office/powerpoint/2010/main" val="3823246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Futura Bk BT" panose="020B05020202040203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utura Bk BT" panose="020B05020202040203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utura Bk BT" panose="020B05020202040203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F232-06C7-443C-9B3B-1A0C3B3ADA4A}"/>
              </a:ext>
            </a:extLst>
          </p:cNvPr>
          <p:cNvSpPr>
            <a:spLocks noGrp="1"/>
          </p:cNvSpPr>
          <p:nvPr>
            <p:ph type="ctrTitle"/>
          </p:nvPr>
        </p:nvSpPr>
        <p:spPr>
          <a:xfrm>
            <a:off x="615821" y="1"/>
            <a:ext cx="11324646" cy="6624734"/>
          </a:xfrm>
        </p:spPr>
        <p:txBody>
          <a:bodyPr anchor="ctr">
            <a:normAutofit fontScale="90000"/>
          </a:bodyPr>
          <a:lstStyle/>
          <a:p>
            <a:pPr algn="l"/>
            <a:r>
              <a:rPr lang="en-GB" b="1" dirty="0" smtClean="0">
                <a:latin typeface="Futura Bk BT"/>
                <a:ea typeface="Futura" panose="02020800000000000000" pitchFamily="18" charset="0"/>
                <a:cs typeface="Futura" panose="02020800000000000000" pitchFamily="18" charset="0"/>
              </a:rPr>
              <a:t>                    </a:t>
            </a:r>
            <a:br>
              <a:rPr lang="en-GB" b="1" dirty="0" smtClean="0">
                <a:latin typeface="Futura Bk BT"/>
                <a:ea typeface="Futura" panose="02020800000000000000" pitchFamily="18" charset="0"/>
                <a:cs typeface="Futura" panose="02020800000000000000" pitchFamily="18" charset="0"/>
              </a:rPr>
            </a:br>
            <a:r>
              <a:rPr lang="en-GB" b="1" dirty="0" smtClean="0">
                <a:latin typeface="Futura Bk BT"/>
                <a:ea typeface="Futura" panose="02020800000000000000" pitchFamily="18" charset="0"/>
                <a:cs typeface="Futura" panose="02020800000000000000" pitchFamily="18" charset="0"/>
              </a:rPr>
              <a:t/>
            </a:r>
            <a:br>
              <a:rPr lang="en-GB" b="1" dirty="0" smtClean="0">
                <a:latin typeface="Futura Bk BT"/>
                <a:ea typeface="Futura" panose="02020800000000000000" pitchFamily="18" charset="0"/>
                <a:cs typeface="Futura" panose="02020800000000000000" pitchFamily="18" charset="0"/>
              </a:rPr>
            </a:br>
            <a:r>
              <a:rPr lang="en-GB" b="1" dirty="0">
                <a:latin typeface="Futura Bk BT"/>
                <a:ea typeface="Futura" panose="02020800000000000000" pitchFamily="18" charset="0"/>
                <a:cs typeface="Futura" panose="02020800000000000000" pitchFamily="18" charset="0"/>
              </a:rPr>
              <a:t/>
            </a:r>
            <a:br>
              <a:rPr lang="en-GB" b="1" dirty="0">
                <a:latin typeface="Futura Bk BT"/>
                <a:ea typeface="Futura" panose="02020800000000000000" pitchFamily="18" charset="0"/>
                <a:cs typeface="Futura" panose="02020800000000000000" pitchFamily="18" charset="0"/>
              </a:rPr>
            </a:br>
            <a:r>
              <a:rPr lang="en-GB" sz="5300" b="1" dirty="0">
                <a:latin typeface="Futura Bk BT"/>
                <a:ea typeface="Futura" panose="02020800000000000000" pitchFamily="18" charset="0"/>
                <a:cs typeface="Futura" panose="02020800000000000000" pitchFamily="18" charset="0"/>
              </a:rPr>
              <a:t/>
            </a:r>
            <a:br>
              <a:rPr lang="en-GB" sz="5300" b="1" dirty="0">
                <a:latin typeface="Futura Bk BT"/>
                <a:ea typeface="Futura" panose="02020800000000000000" pitchFamily="18" charset="0"/>
                <a:cs typeface="Futura" panose="02020800000000000000" pitchFamily="18" charset="0"/>
              </a:rPr>
            </a:br>
            <a:r>
              <a:rPr lang="en-GB" sz="5300" b="1" dirty="0" smtClean="0">
                <a:latin typeface="Futura Bk BT"/>
                <a:ea typeface="Futura" panose="02020800000000000000" pitchFamily="18" charset="0"/>
                <a:cs typeface="Futura" panose="02020800000000000000" pitchFamily="18" charset="0"/>
              </a:rPr>
              <a:t/>
            </a:r>
            <a:br>
              <a:rPr lang="en-GB" sz="5300" b="1" dirty="0" smtClean="0">
                <a:latin typeface="Futura Bk BT"/>
                <a:ea typeface="Futura" panose="02020800000000000000" pitchFamily="18" charset="0"/>
                <a:cs typeface="Futura" panose="02020800000000000000" pitchFamily="18" charset="0"/>
              </a:rPr>
            </a:br>
            <a:r>
              <a:rPr lang="en-GB" sz="2700" b="1" dirty="0" smtClean="0">
                <a:latin typeface="Futura Bk BT"/>
                <a:ea typeface="Futura" panose="02020800000000000000" pitchFamily="18" charset="0"/>
                <a:cs typeface="Futura" panose="02020800000000000000" pitchFamily="18" charset="0"/>
              </a:rPr>
              <a:t>    </a:t>
            </a:r>
            <a:r>
              <a:rPr lang="en-US" sz="3100" b="1" dirty="0" smtClean="0">
                <a:latin typeface="Futura Bk BT"/>
                <a:ea typeface="Futura" panose="02020800000000000000" pitchFamily="18" charset="0"/>
                <a:cs typeface="Futura" panose="02020800000000000000" pitchFamily="18" charset="0"/>
              </a:rPr>
              <a:t>Could </a:t>
            </a:r>
            <a:r>
              <a:rPr lang="en-US" sz="3100" b="1" dirty="0">
                <a:latin typeface="Futura Bk BT"/>
                <a:ea typeface="Futura" panose="02020800000000000000" pitchFamily="18" charset="0"/>
                <a:cs typeface="Futura" panose="02020800000000000000" pitchFamily="18" charset="0"/>
              </a:rPr>
              <a:t>incremental </a:t>
            </a:r>
            <a:r>
              <a:rPr lang="en-US" sz="3100" b="1" dirty="0" smtClean="0">
                <a:latin typeface="Futura Bk BT"/>
                <a:ea typeface="Futura" panose="02020800000000000000" pitchFamily="18" charset="0"/>
                <a:cs typeface="Futura" panose="02020800000000000000" pitchFamily="18" charset="0"/>
              </a:rPr>
              <a:t>haemodialysis </a:t>
            </a:r>
            <a:r>
              <a:rPr lang="en-US" sz="3100" b="1" dirty="0">
                <a:latin typeface="Futura Bk BT"/>
                <a:ea typeface="Futura" panose="02020800000000000000" pitchFamily="18" charset="0"/>
                <a:cs typeface="Futura" panose="02020800000000000000" pitchFamily="18" charset="0"/>
              </a:rPr>
              <a:t>be a new standard of care?</a:t>
            </a:r>
            <a:r>
              <a:rPr lang="en-GB" sz="3100" b="1" dirty="0">
                <a:latin typeface="Futura Bk BT"/>
                <a:ea typeface="Futura" panose="02020800000000000000" pitchFamily="18" charset="0"/>
                <a:cs typeface="Futura" panose="02020800000000000000" pitchFamily="18" charset="0"/>
              </a:rPr>
              <a:t/>
            </a:r>
            <a:br>
              <a:rPr lang="en-GB" sz="3100" b="1" dirty="0">
                <a:latin typeface="Futura Bk BT"/>
                <a:ea typeface="Futura" panose="02020800000000000000" pitchFamily="18" charset="0"/>
                <a:cs typeface="Futura" panose="02020800000000000000" pitchFamily="18" charset="0"/>
              </a:rPr>
            </a:br>
            <a:r>
              <a:rPr lang="en-GB" sz="3100" b="1" dirty="0" smtClean="0">
                <a:latin typeface="Futura Bk BT"/>
                <a:ea typeface="Futura" panose="02020800000000000000" pitchFamily="18" charset="0"/>
                <a:cs typeface="Futura" panose="02020800000000000000" pitchFamily="18" charset="0"/>
              </a:rPr>
              <a:t/>
            </a:r>
            <a:br>
              <a:rPr lang="en-GB" sz="3100" b="1" dirty="0" smtClean="0">
                <a:latin typeface="Futura Bk BT"/>
                <a:ea typeface="Futura" panose="02020800000000000000" pitchFamily="18" charset="0"/>
                <a:cs typeface="Futura" panose="02020800000000000000" pitchFamily="18" charset="0"/>
              </a:rPr>
            </a:br>
            <a:r>
              <a:rPr lang="it-IT" sz="2700" dirty="0" smtClean="0">
                <a:solidFill>
                  <a:prstClr val="black"/>
                </a:solidFill>
                <a:latin typeface="Tahoma"/>
                <a:cs typeface="Tahoma"/>
              </a:rPr>
              <a:t>Carlo </a:t>
            </a:r>
            <a:r>
              <a:rPr lang="it-IT" sz="2700" dirty="0">
                <a:solidFill>
                  <a:prstClr val="black"/>
                </a:solidFill>
                <a:latin typeface="Tahoma"/>
                <a:cs typeface="Tahoma"/>
              </a:rPr>
              <a:t>Basile</a:t>
            </a:r>
            <a:br>
              <a:rPr lang="it-IT" sz="2700" dirty="0">
                <a:solidFill>
                  <a:prstClr val="black"/>
                </a:solidFill>
                <a:latin typeface="Tahoma"/>
                <a:cs typeface="Tahoma"/>
              </a:rPr>
            </a:br>
            <a:r>
              <a:rPr lang="it-IT" sz="2700" dirty="0" smtClean="0">
                <a:solidFill>
                  <a:prstClr val="black"/>
                </a:solidFill>
                <a:latin typeface="Tahoma"/>
                <a:cs typeface="Tahoma"/>
              </a:rPr>
              <a:t/>
            </a:r>
            <a:br>
              <a:rPr lang="it-IT" sz="2700" dirty="0" smtClean="0">
                <a:solidFill>
                  <a:prstClr val="black"/>
                </a:solidFill>
                <a:latin typeface="Tahoma"/>
                <a:cs typeface="Tahoma"/>
              </a:rPr>
            </a:br>
            <a:r>
              <a:rPr lang="it-IT" sz="2700" dirty="0" smtClean="0">
                <a:solidFill>
                  <a:prstClr val="black"/>
                </a:solidFill>
                <a:latin typeface="Tahoma"/>
                <a:cs typeface="Tahoma"/>
              </a:rPr>
              <a:t>Associazione </a:t>
            </a:r>
            <a:r>
              <a:rPr lang="it-IT" sz="2700" dirty="0">
                <a:solidFill>
                  <a:prstClr val="black"/>
                </a:solidFill>
                <a:latin typeface="Tahoma"/>
                <a:cs typeface="Tahoma"/>
              </a:rPr>
              <a:t>Nefrologica Gabriella </a:t>
            </a:r>
            <a:r>
              <a:rPr lang="it-IT" sz="2700" dirty="0" err="1">
                <a:solidFill>
                  <a:prstClr val="black"/>
                </a:solidFill>
                <a:latin typeface="Tahoma"/>
                <a:cs typeface="Tahoma"/>
              </a:rPr>
              <a:t>Sebastio</a:t>
            </a:r>
            <a:r>
              <a:rPr lang="it-IT" sz="2700" dirty="0">
                <a:solidFill>
                  <a:prstClr val="black"/>
                </a:solidFill>
                <a:latin typeface="Tahoma"/>
                <a:cs typeface="Tahoma"/>
              </a:rPr>
              <a:t/>
            </a:r>
            <a:br>
              <a:rPr lang="it-IT" sz="2700" dirty="0">
                <a:solidFill>
                  <a:prstClr val="black"/>
                </a:solidFill>
                <a:latin typeface="Tahoma"/>
                <a:cs typeface="Tahoma"/>
              </a:rPr>
            </a:br>
            <a:r>
              <a:rPr lang="it-IT" sz="2700" dirty="0">
                <a:solidFill>
                  <a:prstClr val="black"/>
                </a:solidFill>
                <a:latin typeface="Tahoma"/>
                <a:cs typeface="Tahoma"/>
              </a:rPr>
              <a:t>Martina Franca, </a:t>
            </a:r>
            <a:r>
              <a:rPr lang="it-IT" sz="2700" dirty="0" err="1" smtClean="0">
                <a:solidFill>
                  <a:prstClr val="black"/>
                </a:solidFill>
                <a:latin typeface="Tahoma"/>
                <a:cs typeface="Tahoma"/>
              </a:rPr>
              <a:t>Italy</a:t>
            </a:r>
            <a:r>
              <a:rPr lang="it-IT" sz="2700" dirty="0" smtClean="0">
                <a:solidFill>
                  <a:prstClr val="black"/>
                </a:solidFill>
                <a:latin typeface="Tahoma"/>
                <a:cs typeface="Tahoma"/>
              </a:rPr>
              <a:t/>
            </a:r>
            <a:br>
              <a:rPr lang="it-IT" sz="2700" dirty="0" smtClean="0">
                <a:solidFill>
                  <a:prstClr val="black"/>
                </a:solidFill>
                <a:latin typeface="Tahoma"/>
                <a:cs typeface="Tahoma"/>
              </a:rPr>
            </a:br>
            <a:r>
              <a:rPr lang="it-IT" sz="2700" dirty="0">
                <a:solidFill>
                  <a:prstClr val="black"/>
                </a:solidFill>
                <a:latin typeface="Tahoma"/>
                <a:cs typeface="Tahoma"/>
              </a:rPr>
              <a:t/>
            </a:r>
            <a:br>
              <a:rPr lang="it-IT" sz="2700" dirty="0">
                <a:solidFill>
                  <a:prstClr val="black"/>
                </a:solidFill>
                <a:latin typeface="Tahoma"/>
                <a:cs typeface="Tahoma"/>
              </a:rPr>
            </a:br>
            <a:r>
              <a:rPr lang="it-IT" sz="2700" dirty="0">
                <a:solidFill>
                  <a:prstClr val="black"/>
                </a:solidFill>
                <a:latin typeface="Tahoma"/>
                <a:cs typeface="Tahoma"/>
              </a:rPr>
              <a:t/>
            </a:r>
            <a:br>
              <a:rPr lang="it-IT" sz="2700" dirty="0">
                <a:solidFill>
                  <a:prstClr val="black"/>
                </a:solidFill>
                <a:latin typeface="Tahoma"/>
                <a:cs typeface="Tahoma"/>
              </a:rPr>
            </a:br>
            <a:r>
              <a:rPr lang="it-IT" sz="2700" dirty="0" smtClean="0">
                <a:solidFill>
                  <a:prstClr val="black"/>
                </a:solidFill>
                <a:latin typeface="Tahoma"/>
                <a:cs typeface="Tahoma"/>
              </a:rPr>
              <a:t>Chair of </a:t>
            </a:r>
            <a:r>
              <a:rPr lang="it-IT" sz="2700" dirty="0" err="1" smtClean="0">
                <a:solidFill>
                  <a:prstClr val="black"/>
                </a:solidFill>
                <a:latin typeface="Tahoma"/>
                <a:cs typeface="Tahoma"/>
              </a:rPr>
              <a:t>EuDial</a:t>
            </a:r>
            <a:r>
              <a:rPr lang="it-IT" sz="2700" dirty="0" smtClean="0">
                <a:solidFill>
                  <a:prstClr val="black"/>
                </a:solidFill>
                <a:latin typeface="Tahoma"/>
                <a:cs typeface="Tahoma"/>
              </a:rPr>
              <a:t> (</a:t>
            </a:r>
            <a:r>
              <a:rPr lang="it-IT" sz="2700" dirty="0" err="1" smtClean="0">
                <a:solidFill>
                  <a:prstClr val="black"/>
                </a:solidFill>
                <a:latin typeface="Tahoma"/>
                <a:cs typeface="Tahoma"/>
              </a:rPr>
              <a:t>European</a:t>
            </a:r>
            <a:r>
              <a:rPr lang="it-IT" sz="2700" dirty="0" smtClean="0">
                <a:solidFill>
                  <a:prstClr val="black"/>
                </a:solidFill>
                <a:latin typeface="Tahoma"/>
                <a:cs typeface="Tahoma"/>
              </a:rPr>
              <a:t> </a:t>
            </a:r>
            <a:r>
              <a:rPr lang="it-IT" sz="2700" dirty="0" err="1" smtClean="0">
                <a:solidFill>
                  <a:prstClr val="black"/>
                </a:solidFill>
                <a:latin typeface="Tahoma"/>
                <a:cs typeface="Tahoma"/>
              </a:rPr>
              <a:t>Dialysis</a:t>
            </a:r>
            <a:r>
              <a:rPr lang="it-IT" sz="2700" dirty="0" smtClean="0">
                <a:solidFill>
                  <a:prstClr val="black"/>
                </a:solidFill>
                <a:latin typeface="Tahoma"/>
                <a:cs typeface="Tahoma"/>
              </a:rPr>
              <a:t>) </a:t>
            </a:r>
            <a:r>
              <a:rPr lang="it-IT" sz="2700" dirty="0" err="1" smtClean="0">
                <a:solidFill>
                  <a:prstClr val="black"/>
                </a:solidFill>
                <a:latin typeface="Tahoma"/>
                <a:cs typeface="Tahoma"/>
              </a:rPr>
              <a:t>Working</a:t>
            </a:r>
            <a:r>
              <a:rPr lang="it-IT" sz="2700" dirty="0" smtClean="0">
                <a:solidFill>
                  <a:prstClr val="black"/>
                </a:solidFill>
                <a:latin typeface="Tahoma"/>
                <a:cs typeface="Tahoma"/>
              </a:rPr>
              <a:t> Group</a:t>
            </a:r>
            <a:br>
              <a:rPr lang="it-IT" sz="2700" dirty="0" smtClean="0">
                <a:solidFill>
                  <a:prstClr val="black"/>
                </a:solidFill>
                <a:latin typeface="Tahoma"/>
                <a:cs typeface="Tahoma"/>
              </a:rPr>
            </a:br>
            <a:r>
              <a:rPr lang="it-IT" sz="2700" dirty="0" smtClean="0">
                <a:solidFill>
                  <a:prstClr val="black"/>
                </a:solidFill>
                <a:latin typeface="Tahoma"/>
                <a:cs typeface="Tahoma"/>
              </a:rPr>
              <a:t>of ERA (</a:t>
            </a:r>
            <a:r>
              <a:rPr lang="it-IT" sz="2700" dirty="0" err="1" smtClean="0">
                <a:solidFill>
                  <a:prstClr val="black"/>
                </a:solidFill>
                <a:latin typeface="Tahoma"/>
                <a:cs typeface="Tahoma"/>
              </a:rPr>
              <a:t>European</a:t>
            </a:r>
            <a:r>
              <a:rPr lang="it-IT" sz="2700" dirty="0" smtClean="0">
                <a:solidFill>
                  <a:prstClr val="black"/>
                </a:solidFill>
                <a:latin typeface="Tahoma"/>
                <a:cs typeface="Tahoma"/>
              </a:rPr>
              <a:t> </a:t>
            </a:r>
            <a:r>
              <a:rPr lang="it-IT" sz="2700" dirty="0" err="1" smtClean="0">
                <a:solidFill>
                  <a:prstClr val="black"/>
                </a:solidFill>
                <a:latin typeface="Tahoma"/>
                <a:cs typeface="Tahoma"/>
              </a:rPr>
              <a:t>Renal</a:t>
            </a:r>
            <a:r>
              <a:rPr lang="it-IT" sz="2700" dirty="0" smtClean="0">
                <a:solidFill>
                  <a:prstClr val="black"/>
                </a:solidFill>
                <a:latin typeface="Tahoma"/>
                <a:cs typeface="Tahoma"/>
              </a:rPr>
              <a:t> </a:t>
            </a:r>
            <a:r>
              <a:rPr lang="it-IT" sz="2700" dirty="0" err="1" smtClean="0">
                <a:solidFill>
                  <a:prstClr val="black"/>
                </a:solidFill>
                <a:latin typeface="Tahoma"/>
                <a:cs typeface="Tahoma"/>
              </a:rPr>
              <a:t>Association</a:t>
            </a:r>
            <a:r>
              <a:rPr lang="it-IT" sz="2700" dirty="0" smtClean="0">
                <a:solidFill>
                  <a:prstClr val="black"/>
                </a:solidFill>
                <a:latin typeface="Tahoma"/>
                <a:cs typeface="Tahoma"/>
              </a:rPr>
              <a:t>)</a:t>
            </a:r>
            <a:r>
              <a:rPr lang="it-IT" sz="2700" dirty="0">
                <a:solidFill>
                  <a:prstClr val="black"/>
                </a:solidFill>
                <a:latin typeface="Tahoma"/>
                <a:cs typeface="Tahoma"/>
              </a:rPr>
              <a:t/>
            </a:r>
            <a:br>
              <a:rPr lang="it-IT" sz="2700" dirty="0">
                <a:solidFill>
                  <a:prstClr val="black"/>
                </a:solidFill>
                <a:latin typeface="Tahoma"/>
                <a:cs typeface="Tahoma"/>
              </a:rPr>
            </a:br>
            <a:r>
              <a:rPr lang="en-GB" sz="2200" dirty="0"/>
              <a:t/>
            </a:r>
            <a:br>
              <a:rPr lang="en-GB" sz="2200" dirty="0"/>
            </a:br>
            <a:r>
              <a:rPr lang="en-GB" sz="5300" b="1" dirty="0">
                <a:latin typeface="Futura Bk BT"/>
                <a:ea typeface="Futura" panose="02020800000000000000" pitchFamily="18" charset="0"/>
                <a:cs typeface="Futura" panose="02020800000000000000" pitchFamily="18" charset="0"/>
              </a:rPr>
              <a:t/>
            </a:r>
            <a:br>
              <a:rPr lang="en-GB" sz="5300" b="1" dirty="0">
                <a:latin typeface="Futura Bk BT"/>
                <a:ea typeface="Futura" panose="02020800000000000000" pitchFamily="18" charset="0"/>
                <a:cs typeface="Futura" panose="02020800000000000000" pitchFamily="18" charset="0"/>
              </a:rPr>
            </a:br>
            <a:r>
              <a:rPr lang="en-GB" sz="3100" b="1" dirty="0">
                <a:latin typeface="Futura Bk BT"/>
                <a:ea typeface="Futura" panose="02020800000000000000" pitchFamily="18" charset="0"/>
                <a:cs typeface="Futura" panose="02020800000000000000" pitchFamily="18" charset="0"/>
              </a:rPr>
              <a:t/>
            </a:r>
            <a:br>
              <a:rPr lang="en-GB" sz="3100" b="1" dirty="0">
                <a:latin typeface="Futura Bk BT"/>
                <a:ea typeface="Futura" panose="02020800000000000000" pitchFamily="18" charset="0"/>
                <a:cs typeface="Futura" panose="02020800000000000000" pitchFamily="18" charset="0"/>
              </a:rPr>
            </a:br>
            <a:endParaRPr lang="en-GB" sz="3100" dirty="0">
              <a:ea typeface="Futura" panose="02020800000000000000" pitchFamily="18" charset="0"/>
              <a:cs typeface="Futura" panose="02020800000000000000" pitchFamily="18" charset="0"/>
            </a:endParaRPr>
          </a:p>
        </p:txBody>
      </p:sp>
      <p:pic>
        <p:nvPicPr>
          <p:cNvPr id="3" name="Immagine 2"/>
          <p:cNvPicPr>
            <a:picLocks noChangeAspect="1"/>
          </p:cNvPicPr>
          <p:nvPr/>
        </p:nvPicPr>
        <p:blipFill>
          <a:blip r:embed="rId3"/>
          <a:stretch>
            <a:fillRect/>
          </a:stretch>
        </p:blipFill>
        <p:spPr>
          <a:xfrm>
            <a:off x="9653441" y="3657600"/>
            <a:ext cx="2181005" cy="1306286"/>
          </a:xfrm>
          <a:prstGeom prst="rect">
            <a:avLst/>
          </a:prstGeom>
        </p:spPr>
      </p:pic>
      <p:pic>
        <p:nvPicPr>
          <p:cNvPr id="4" name="Immagine 3"/>
          <p:cNvPicPr>
            <a:picLocks noChangeAspect="1"/>
          </p:cNvPicPr>
          <p:nvPr/>
        </p:nvPicPr>
        <p:blipFill>
          <a:blip r:embed="rId4"/>
          <a:stretch>
            <a:fillRect/>
          </a:stretch>
        </p:blipFill>
        <p:spPr>
          <a:xfrm>
            <a:off x="9759462" y="5187820"/>
            <a:ext cx="2074984" cy="877078"/>
          </a:xfrm>
          <a:prstGeom prst="rect">
            <a:avLst/>
          </a:prstGeom>
        </p:spPr>
      </p:pic>
    </p:spTree>
    <p:extLst>
      <p:ext uri="{BB962C8B-B14F-4D97-AF65-F5344CB8AC3E}">
        <p14:creationId xmlns:p14="http://schemas.microsoft.com/office/powerpoint/2010/main" val="3079235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9FA7143-FBC2-AB9A-7DDF-7A10C00DB89B}"/>
              </a:ext>
            </a:extLst>
          </p:cNvPr>
          <p:cNvSpPr>
            <a:spLocks noGrp="1"/>
          </p:cNvSpPr>
          <p:nvPr>
            <p:ph type="title"/>
          </p:nvPr>
        </p:nvSpPr>
        <p:spPr>
          <a:xfrm>
            <a:off x="305626" y="394024"/>
            <a:ext cx="11703423" cy="1325563"/>
          </a:xfrm>
        </p:spPr>
        <p:txBody>
          <a:bodyPr>
            <a:normAutofit/>
          </a:bodyPr>
          <a:lstStyle/>
          <a:p>
            <a:r>
              <a:rPr lang="en-GB" dirty="0" smtClean="0"/>
              <a:t>       Who </a:t>
            </a:r>
            <a:r>
              <a:rPr lang="en-GB" dirty="0"/>
              <a:t>is safe for incremental HD?</a:t>
            </a:r>
            <a:endParaRPr lang="pl-PL" dirty="0"/>
          </a:p>
        </p:txBody>
      </p:sp>
      <p:sp>
        <p:nvSpPr>
          <p:cNvPr id="3" name="Symbol zastępczy zawartości 2">
            <a:extLst>
              <a:ext uri="{FF2B5EF4-FFF2-40B4-BE49-F238E27FC236}">
                <a16:creationId xmlns:a16="http://schemas.microsoft.com/office/drawing/2014/main" id="{5AEF4F26-26AC-2074-C3FF-A2DC2429C13A}"/>
              </a:ext>
            </a:extLst>
          </p:cNvPr>
          <p:cNvSpPr>
            <a:spLocks noGrp="1"/>
          </p:cNvSpPr>
          <p:nvPr>
            <p:ph idx="1"/>
          </p:nvPr>
        </p:nvSpPr>
        <p:spPr>
          <a:xfrm>
            <a:off x="513229" y="1926454"/>
            <a:ext cx="10515600" cy="3914333"/>
          </a:xfrm>
        </p:spPr>
        <p:txBody>
          <a:bodyPr vert="horz" lIns="91440" tIns="45720" rIns="91440" bIns="45720" rtlCol="0" anchor="t">
            <a:normAutofit/>
          </a:bodyPr>
          <a:lstStyle/>
          <a:p>
            <a:r>
              <a:rPr lang="en-GB" dirty="0"/>
              <a:t>Literature supports </a:t>
            </a:r>
            <a:r>
              <a:rPr lang="en-GB" dirty="0" smtClean="0"/>
              <a:t>twice-weekly </a:t>
            </a:r>
            <a:r>
              <a:rPr lang="en-GB" dirty="0"/>
              <a:t>dialysis likely to be safe if </a:t>
            </a:r>
            <a:r>
              <a:rPr lang="en-GB" dirty="0" smtClean="0"/>
              <a:t>kidney urea </a:t>
            </a:r>
            <a:r>
              <a:rPr lang="en-GB" dirty="0"/>
              <a:t>clearance (</a:t>
            </a:r>
            <a:r>
              <a:rPr lang="en-GB" dirty="0" smtClean="0"/>
              <a:t>KRU) </a:t>
            </a:r>
            <a:r>
              <a:rPr lang="en-GB" dirty="0"/>
              <a:t>above </a:t>
            </a:r>
            <a:r>
              <a:rPr lang="en-GB" dirty="0" smtClean="0"/>
              <a:t>3mL/min/1.73m</a:t>
            </a:r>
            <a:r>
              <a:rPr lang="en-GB" baseline="30000" dirty="0" smtClean="0"/>
              <a:t>2</a:t>
            </a:r>
            <a:r>
              <a:rPr lang="en-GB" dirty="0" smtClean="0"/>
              <a:t> </a:t>
            </a:r>
            <a:r>
              <a:rPr lang="en-GB" dirty="0"/>
              <a:t>BSA</a:t>
            </a:r>
            <a:endParaRPr lang="pl-PL" dirty="0"/>
          </a:p>
        </p:txBody>
      </p:sp>
      <p:sp>
        <p:nvSpPr>
          <p:cNvPr id="4" name="Symbol zastępczy tekstu 3">
            <a:extLst>
              <a:ext uri="{FF2B5EF4-FFF2-40B4-BE49-F238E27FC236}">
                <a16:creationId xmlns:a16="http://schemas.microsoft.com/office/drawing/2014/main" id="{95DEBAD3-4E5D-FF64-6A7A-321A3266EE0B}"/>
              </a:ext>
            </a:extLst>
          </p:cNvPr>
          <p:cNvSpPr>
            <a:spLocks noGrp="1"/>
          </p:cNvSpPr>
          <p:nvPr>
            <p:ph type="body" sz="quarter" idx="13"/>
          </p:nvPr>
        </p:nvSpPr>
        <p:spPr/>
        <p:txBody>
          <a:bodyPr/>
          <a:lstStyle/>
          <a:p>
            <a:r>
              <a:rPr lang="en-GB" dirty="0"/>
              <a:t>Obi, </a:t>
            </a:r>
            <a:r>
              <a:rPr lang="en-GB" dirty="0" err="1"/>
              <a:t>Kalantar</a:t>
            </a:r>
            <a:r>
              <a:rPr lang="en-GB" dirty="0"/>
              <a:t>-Zadeh et al, AJKD 2016</a:t>
            </a:r>
            <a:endParaRPr lang="pl-PL" dirty="0"/>
          </a:p>
        </p:txBody>
      </p:sp>
      <p:pic>
        <p:nvPicPr>
          <p:cNvPr id="6" name="Picture 5">
            <a:extLst>
              <a:ext uri="{FF2B5EF4-FFF2-40B4-BE49-F238E27FC236}">
                <a16:creationId xmlns:a16="http://schemas.microsoft.com/office/drawing/2014/main" id="{D756BDC7-75DB-67A1-5E02-4BED8A123DEA}"/>
              </a:ext>
            </a:extLst>
          </p:cNvPr>
          <p:cNvPicPr>
            <a:picLocks noChangeAspect="1"/>
          </p:cNvPicPr>
          <p:nvPr/>
        </p:nvPicPr>
        <p:blipFill>
          <a:blip r:embed="rId2"/>
          <a:stretch>
            <a:fillRect/>
          </a:stretch>
        </p:blipFill>
        <p:spPr>
          <a:xfrm>
            <a:off x="1163171" y="3095624"/>
            <a:ext cx="5323354" cy="3139414"/>
          </a:xfrm>
          <a:prstGeom prst="rect">
            <a:avLst/>
          </a:prstGeom>
        </p:spPr>
      </p:pic>
      <p:sp>
        <p:nvSpPr>
          <p:cNvPr id="7" name="TextBox 6">
            <a:extLst>
              <a:ext uri="{FF2B5EF4-FFF2-40B4-BE49-F238E27FC236}">
                <a16:creationId xmlns:a16="http://schemas.microsoft.com/office/drawing/2014/main" id="{518A01D4-98BD-5DF6-9DCF-D2B2EC95C526}"/>
              </a:ext>
            </a:extLst>
          </p:cNvPr>
          <p:cNvSpPr txBox="1"/>
          <p:nvPr/>
        </p:nvSpPr>
        <p:spPr>
          <a:xfrm>
            <a:off x="7847860" y="3595456"/>
            <a:ext cx="3737499" cy="2862322"/>
          </a:xfrm>
          <a:prstGeom prst="rect">
            <a:avLst/>
          </a:prstGeom>
          <a:noFill/>
        </p:spPr>
        <p:txBody>
          <a:bodyPr wrap="square" rtlCol="0">
            <a:spAutoFit/>
          </a:bodyPr>
          <a:lstStyle/>
          <a:p>
            <a:r>
              <a:rPr lang="en-GB" dirty="0"/>
              <a:t>N=23645</a:t>
            </a:r>
          </a:p>
          <a:p>
            <a:r>
              <a:rPr lang="en-GB" dirty="0"/>
              <a:t>DaVita US cohort</a:t>
            </a:r>
          </a:p>
          <a:p>
            <a:r>
              <a:rPr lang="en-GB" dirty="0"/>
              <a:t>Initiated HD 2007-2010</a:t>
            </a:r>
          </a:p>
          <a:p>
            <a:endParaRPr lang="en-GB" dirty="0"/>
          </a:p>
          <a:p>
            <a:r>
              <a:rPr lang="en-GB" dirty="0"/>
              <a:t>Incremental HD showed similar mortality if </a:t>
            </a:r>
            <a:r>
              <a:rPr lang="en-GB" dirty="0" smtClean="0"/>
              <a:t>KRU </a:t>
            </a:r>
            <a:r>
              <a:rPr lang="en-GB" dirty="0"/>
              <a:t>&gt;</a:t>
            </a:r>
            <a:r>
              <a:rPr lang="en-GB" dirty="0" smtClean="0"/>
              <a:t>3mL/min/1.73m</a:t>
            </a:r>
            <a:r>
              <a:rPr lang="en-GB" baseline="30000" dirty="0" smtClean="0"/>
              <a:t>2</a:t>
            </a:r>
            <a:endParaRPr lang="en-GB" dirty="0"/>
          </a:p>
          <a:p>
            <a:r>
              <a:rPr lang="en-GB" dirty="0"/>
              <a:t/>
            </a:r>
            <a:br>
              <a:rPr lang="en-GB" dirty="0"/>
            </a:br>
            <a:r>
              <a:rPr lang="en-GB" dirty="0"/>
              <a:t>Higher mortality below this</a:t>
            </a:r>
          </a:p>
          <a:p>
            <a:endParaRPr lang="en-GB" dirty="0"/>
          </a:p>
          <a:p>
            <a:endParaRPr lang="en-GB" dirty="0"/>
          </a:p>
        </p:txBody>
      </p:sp>
      <p:pic>
        <p:nvPicPr>
          <p:cNvPr id="5" name="Immagine 4"/>
          <p:cNvPicPr>
            <a:picLocks noChangeAspect="1"/>
          </p:cNvPicPr>
          <p:nvPr/>
        </p:nvPicPr>
        <p:blipFill>
          <a:blip r:embed="rId3"/>
          <a:stretch>
            <a:fillRect/>
          </a:stretch>
        </p:blipFill>
        <p:spPr>
          <a:xfrm flipH="1">
            <a:off x="1866117" y="4721289"/>
            <a:ext cx="429213" cy="1441385"/>
          </a:xfrm>
          <a:prstGeom prst="rect">
            <a:avLst/>
          </a:prstGeom>
        </p:spPr>
      </p:pic>
    </p:spTree>
    <p:extLst>
      <p:ext uri="{BB962C8B-B14F-4D97-AF65-F5344CB8AC3E}">
        <p14:creationId xmlns:p14="http://schemas.microsoft.com/office/powerpoint/2010/main" val="4164754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9FA7143-FBC2-AB9A-7DDF-7A10C00DB89B}"/>
              </a:ext>
            </a:extLst>
          </p:cNvPr>
          <p:cNvSpPr>
            <a:spLocks noGrp="1"/>
          </p:cNvSpPr>
          <p:nvPr>
            <p:ph type="title"/>
          </p:nvPr>
        </p:nvSpPr>
        <p:spPr>
          <a:xfrm>
            <a:off x="305626" y="394024"/>
            <a:ext cx="11703423" cy="1325563"/>
          </a:xfrm>
        </p:spPr>
        <p:txBody>
          <a:bodyPr>
            <a:normAutofit/>
          </a:bodyPr>
          <a:lstStyle/>
          <a:p>
            <a:r>
              <a:rPr lang="en-GB" dirty="0"/>
              <a:t>Safety of incremental HD for patients with </a:t>
            </a:r>
            <a:r>
              <a:rPr lang="en-GB" dirty="0" smtClean="0"/>
              <a:t>KRU </a:t>
            </a:r>
            <a:r>
              <a:rPr lang="en-GB" dirty="0"/>
              <a:t>&gt;</a:t>
            </a:r>
            <a:r>
              <a:rPr lang="en-GB" dirty="0" smtClean="0"/>
              <a:t>3ml/min/1.73m</a:t>
            </a:r>
            <a:r>
              <a:rPr lang="en-GB" baseline="30000" dirty="0"/>
              <a:t>2</a:t>
            </a:r>
            <a:r>
              <a:rPr lang="en-GB" dirty="0" smtClean="0"/>
              <a:t> </a:t>
            </a:r>
            <a:r>
              <a:rPr lang="en-GB" dirty="0"/>
              <a:t>BSA</a:t>
            </a:r>
            <a:endParaRPr lang="pl-PL" dirty="0"/>
          </a:p>
        </p:txBody>
      </p:sp>
      <p:sp>
        <p:nvSpPr>
          <p:cNvPr id="3" name="Symbol zastępczy zawartości 2">
            <a:extLst>
              <a:ext uri="{FF2B5EF4-FFF2-40B4-BE49-F238E27FC236}">
                <a16:creationId xmlns:a16="http://schemas.microsoft.com/office/drawing/2014/main" id="{5AEF4F26-26AC-2074-C3FF-A2DC2429C13A}"/>
              </a:ext>
            </a:extLst>
          </p:cNvPr>
          <p:cNvSpPr>
            <a:spLocks noGrp="1"/>
          </p:cNvSpPr>
          <p:nvPr>
            <p:ph idx="1"/>
          </p:nvPr>
        </p:nvSpPr>
        <p:spPr>
          <a:xfrm>
            <a:off x="548740" y="2947386"/>
            <a:ext cx="10515600" cy="3239630"/>
          </a:xfrm>
        </p:spPr>
        <p:txBody>
          <a:bodyPr vert="horz" lIns="91440" tIns="45720" rIns="91440" bIns="45720" rtlCol="0" anchor="t">
            <a:normAutofit lnSpcReduction="10000"/>
          </a:bodyPr>
          <a:lstStyle/>
          <a:p>
            <a:r>
              <a:rPr lang="en-GB" sz="2400" dirty="0"/>
              <a:t>Retrospective, single centre UK study</a:t>
            </a:r>
          </a:p>
          <a:p>
            <a:r>
              <a:rPr lang="en-GB" sz="2400" dirty="0"/>
              <a:t>n=154 2x weekly patients</a:t>
            </a:r>
          </a:p>
          <a:p>
            <a:r>
              <a:rPr lang="en-GB" sz="2400" dirty="0"/>
              <a:t>n=411 3x weekly patients</a:t>
            </a:r>
          </a:p>
          <a:p>
            <a:r>
              <a:rPr lang="en-GB" sz="2400" dirty="0"/>
              <a:t>&gt;5 year follow up</a:t>
            </a:r>
          </a:p>
          <a:p>
            <a:r>
              <a:rPr lang="en-GB" sz="2400" dirty="0"/>
              <a:t>Baseline </a:t>
            </a:r>
            <a:r>
              <a:rPr lang="en-GB" sz="2400" dirty="0" smtClean="0"/>
              <a:t>KRU </a:t>
            </a:r>
            <a:r>
              <a:rPr lang="en-GB" sz="2400" dirty="0"/>
              <a:t>≥3ml/min</a:t>
            </a:r>
          </a:p>
          <a:p>
            <a:endParaRPr lang="en-GB" sz="2400" dirty="0"/>
          </a:p>
          <a:p>
            <a:r>
              <a:rPr lang="en-GB" sz="2400" dirty="0"/>
              <a:t>Multivariate analysis: hazard ratio for death 0.76 in incremental HD compared to 3x weekly</a:t>
            </a:r>
          </a:p>
          <a:p>
            <a:endParaRPr lang="pl-PL" dirty="0"/>
          </a:p>
        </p:txBody>
      </p:sp>
      <p:sp>
        <p:nvSpPr>
          <p:cNvPr id="4" name="Symbol zastępczy tekstu 3">
            <a:extLst>
              <a:ext uri="{FF2B5EF4-FFF2-40B4-BE49-F238E27FC236}">
                <a16:creationId xmlns:a16="http://schemas.microsoft.com/office/drawing/2014/main" id="{95DEBAD3-4E5D-FF64-6A7A-321A3266EE0B}"/>
              </a:ext>
            </a:extLst>
          </p:cNvPr>
          <p:cNvSpPr>
            <a:spLocks noGrp="1"/>
          </p:cNvSpPr>
          <p:nvPr>
            <p:ph type="body" sz="quarter" idx="13"/>
          </p:nvPr>
        </p:nvSpPr>
        <p:spPr/>
        <p:txBody>
          <a:bodyPr/>
          <a:lstStyle/>
          <a:p>
            <a:r>
              <a:rPr lang="en-GB" dirty="0" err="1"/>
              <a:t>Kaja</a:t>
            </a:r>
            <a:r>
              <a:rPr lang="en-GB" dirty="0"/>
              <a:t> Kamal, Vilar  et al, NDT 2019 Jun 1;34(6):1017-1025</a:t>
            </a:r>
          </a:p>
        </p:txBody>
      </p:sp>
      <p:pic>
        <p:nvPicPr>
          <p:cNvPr id="5" name="Picture 51">
            <a:extLst>
              <a:ext uri="{FF2B5EF4-FFF2-40B4-BE49-F238E27FC236}">
                <a16:creationId xmlns:a16="http://schemas.microsoft.com/office/drawing/2014/main" id="{A6C09942-8EDA-E14B-6057-BCD643D828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4558" y="1932651"/>
            <a:ext cx="4219782" cy="337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1922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D288-E840-70FE-9F2F-AEED2EF88DDB}"/>
              </a:ext>
            </a:extLst>
          </p:cNvPr>
          <p:cNvSpPr>
            <a:spLocks noGrp="1"/>
          </p:cNvSpPr>
          <p:nvPr>
            <p:ph type="title"/>
          </p:nvPr>
        </p:nvSpPr>
        <p:spPr/>
        <p:txBody>
          <a:bodyPr>
            <a:normAutofit/>
          </a:bodyPr>
          <a:lstStyle/>
          <a:p>
            <a:r>
              <a:rPr lang="en-GB" sz="3600" dirty="0"/>
              <a:t>Slower loss of kidney function in </a:t>
            </a:r>
            <a:r>
              <a:rPr lang="en-GB" sz="3600" dirty="0" smtClean="0"/>
              <a:t>twice-weekly </a:t>
            </a:r>
            <a:r>
              <a:rPr lang="en-GB" sz="3600" dirty="0"/>
              <a:t>HD: data from Spain</a:t>
            </a:r>
          </a:p>
        </p:txBody>
      </p:sp>
      <p:sp>
        <p:nvSpPr>
          <p:cNvPr id="4" name="Text Placeholder 3">
            <a:extLst>
              <a:ext uri="{FF2B5EF4-FFF2-40B4-BE49-F238E27FC236}">
                <a16:creationId xmlns:a16="http://schemas.microsoft.com/office/drawing/2014/main" id="{40C1F3F7-4A6A-8B5F-4A8C-FCDF81A6529B}"/>
              </a:ext>
            </a:extLst>
          </p:cNvPr>
          <p:cNvSpPr>
            <a:spLocks noGrp="1"/>
          </p:cNvSpPr>
          <p:nvPr>
            <p:ph type="body" sz="quarter" idx="13"/>
          </p:nvPr>
        </p:nvSpPr>
        <p:spPr/>
        <p:txBody>
          <a:bodyPr/>
          <a:lstStyle/>
          <a:p>
            <a:r>
              <a:rPr lang="en-US" sz="1600" dirty="0"/>
              <a:t>M Lucas, C </a:t>
            </a:r>
            <a:r>
              <a:rPr lang="en-US" sz="1600" dirty="0" err="1"/>
              <a:t>Quereda</a:t>
            </a:r>
            <a:r>
              <a:rPr lang="en-US" sz="1600" dirty="0"/>
              <a:t> et al, Advances in Nephrology 2014</a:t>
            </a:r>
          </a:p>
        </p:txBody>
      </p:sp>
      <p:pic>
        <p:nvPicPr>
          <p:cNvPr id="5" name="Picture 4">
            <a:extLst>
              <a:ext uri="{FF2B5EF4-FFF2-40B4-BE49-F238E27FC236}">
                <a16:creationId xmlns:a16="http://schemas.microsoft.com/office/drawing/2014/main" id="{63B42961-13F7-CB38-3703-2D9FAA14B941}"/>
              </a:ext>
            </a:extLst>
          </p:cNvPr>
          <p:cNvPicPr>
            <a:picLocks noChangeAspect="1"/>
          </p:cNvPicPr>
          <p:nvPr/>
        </p:nvPicPr>
        <p:blipFill>
          <a:blip r:embed="rId2"/>
          <a:stretch>
            <a:fillRect/>
          </a:stretch>
        </p:blipFill>
        <p:spPr>
          <a:xfrm>
            <a:off x="3228391" y="1977878"/>
            <a:ext cx="6363477" cy="4219492"/>
          </a:xfrm>
          <a:prstGeom prst="rect">
            <a:avLst/>
          </a:prstGeom>
        </p:spPr>
      </p:pic>
      <p:grpSp>
        <p:nvGrpSpPr>
          <p:cNvPr id="6" name="Group 5">
            <a:extLst>
              <a:ext uri="{FF2B5EF4-FFF2-40B4-BE49-F238E27FC236}">
                <a16:creationId xmlns:a16="http://schemas.microsoft.com/office/drawing/2014/main" id="{ABF97DEF-0BEC-8B1C-EF30-52B7D60398E9}"/>
              </a:ext>
            </a:extLst>
          </p:cNvPr>
          <p:cNvGrpSpPr/>
          <p:nvPr/>
        </p:nvGrpSpPr>
        <p:grpSpPr>
          <a:xfrm>
            <a:off x="5929272" y="2549097"/>
            <a:ext cx="5829924" cy="2226263"/>
            <a:chOff x="6142337" y="2131846"/>
            <a:chExt cx="5829924" cy="2226263"/>
          </a:xfrm>
        </p:grpSpPr>
        <p:sp>
          <p:nvSpPr>
            <p:cNvPr id="7" name="TextBox 6">
              <a:extLst>
                <a:ext uri="{FF2B5EF4-FFF2-40B4-BE49-F238E27FC236}">
                  <a16:creationId xmlns:a16="http://schemas.microsoft.com/office/drawing/2014/main" id="{2E1E93E2-3167-9EDF-452B-23E977FCFF91}"/>
                </a:ext>
              </a:extLst>
            </p:cNvPr>
            <p:cNvSpPr txBox="1"/>
            <p:nvPr/>
          </p:nvSpPr>
          <p:spPr>
            <a:xfrm>
              <a:off x="7804297" y="2131846"/>
              <a:ext cx="184731" cy="400110"/>
            </a:xfrm>
            <a:prstGeom prst="rect">
              <a:avLst/>
            </a:prstGeom>
            <a:noFill/>
          </p:spPr>
          <p:txBody>
            <a:bodyPr wrap="none" rtlCol="0">
              <a:spAutoFit/>
            </a:bodyPr>
            <a:lstStyle/>
            <a:p>
              <a:endParaRPr lang="en-GB" sz="2000" dirty="0"/>
            </a:p>
          </p:txBody>
        </p:sp>
        <p:sp>
          <p:nvSpPr>
            <p:cNvPr id="8" name="TextBox 7">
              <a:extLst>
                <a:ext uri="{FF2B5EF4-FFF2-40B4-BE49-F238E27FC236}">
                  <a16:creationId xmlns:a16="http://schemas.microsoft.com/office/drawing/2014/main" id="{4CB799D6-0EC4-401C-62D1-802F7DF2F4F4}"/>
                </a:ext>
              </a:extLst>
            </p:cNvPr>
            <p:cNvSpPr txBox="1"/>
            <p:nvPr/>
          </p:nvSpPr>
          <p:spPr>
            <a:xfrm>
              <a:off x="9973340" y="2942336"/>
              <a:ext cx="1998921" cy="400110"/>
            </a:xfrm>
            <a:prstGeom prst="rect">
              <a:avLst/>
            </a:prstGeom>
            <a:noFill/>
          </p:spPr>
          <p:txBody>
            <a:bodyPr wrap="square" rtlCol="0">
              <a:spAutoFit/>
            </a:bodyPr>
            <a:lstStyle/>
            <a:p>
              <a:endParaRPr lang="en-GB" sz="2000" dirty="0"/>
            </a:p>
          </p:txBody>
        </p:sp>
        <p:sp>
          <p:nvSpPr>
            <p:cNvPr id="9" name="TextBox 8">
              <a:extLst>
                <a:ext uri="{FF2B5EF4-FFF2-40B4-BE49-F238E27FC236}">
                  <a16:creationId xmlns:a16="http://schemas.microsoft.com/office/drawing/2014/main" id="{2F0BE8B4-6837-085D-2B25-B0A6D7E8D5A6}"/>
                </a:ext>
              </a:extLst>
            </p:cNvPr>
            <p:cNvSpPr txBox="1"/>
            <p:nvPr/>
          </p:nvSpPr>
          <p:spPr>
            <a:xfrm>
              <a:off x="6142337" y="3957999"/>
              <a:ext cx="184731" cy="400110"/>
            </a:xfrm>
            <a:prstGeom prst="rect">
              <a:avLst/>
            </a:prstGeom>
            <a:noFill/>
          </p:spPr>
          <p:txBody>
            <a:bodyPr wrap="none" rtlCol="0">
              <a:spAutoFit/>
            </a:bodyPr>
            <a:lstStyle/>
            <a:p>
              <a:endParaRPr lang="en-GB" sz="2000" dirty="0"/>
            </a:p>
          </p:txBody>
        </p:sp>
        <p:sp>
          <p:nvSpPr>
            <p:cNvPr id="10" name="TextBox 9">
              <a:extLst>
                <a:ext uri="{FF2B5EF4-FFF2-40B4-BE49-F238E27FC236}">
                  <a16:creationId xmlns:a16="http://schemas.microsoft.com/office/drawing/2014/main" id="{4313E9F2-D1A2-ECD4-06BE-04968F025484}"/>
                </a:ext>
              </a:extLst>
            </p:cNvPr>
            <p:cNvSpPr txBox="1"/>
            <p:nvPr/>
          </p:nvSpPr>
          <p:spPr>
            <a:xfrm>
              <a:off x="7955670" y="3922908"/>
              <a:ext cx="184731" cy="400110"/>
            </a:xfrm>
            <a:prstGeom prst="rect">
              <a:avLst/>
            </a:prstGeom>
            <a:noFill/>
          </p:spPr>
          <p:txBody>
            <a:bodyPr wrap="none" rtlCol="0">
              <a:spAutoFit/>
            </a:bodyPr>
            <a:lstStyle/>
            <a:p>
              <a:endParaRPr lang="en-GB" sz="2000" dirty="0"/>
            </a:p>
          </p:txBody>
        </p:sp>
        <p:sp>
          <p:nvSpPr>
            <p:cNvPr id="12" name="TextBox 11">
              <a:extLst>
                <a:ext uri="{FF2B5EF4-FFF2-40B4-BE49-F238E27FC236}">
                  <a16:creationId xmlns:a16="http://schemas.microsoft.com/office/drawing/2014/main" id="{37A917E7-2184-9931-2A5B-D162B2689AF2}"/>
                </a:ext>
              </a:extLst>
            </p:cNvPr>
            <p:cNvSpPr txBox="1"/>
            <p:nvPr/>
          </p:nvSpPr>
          <p:spPr>
            <a:xfrm>
              <a:off x="7038753" y="2942336"/>
              <a:ext cx="184731" cy="400110"/>
            </a:xfrm>
            <a:prstGeom prst="rect">
              <a:avLst/>
            </a:prstGeom>
            <a:noFill/>
          </p:spPr>
          <p:txBody>
            <a:bodyPr wrap="none" rtlCol="0">
              <a:spAutoFit/>
            </a:bodyPr>
            <a:lstStyle/>
            <a:p>
              <a:endParaRPr lang="en-GB" sz="2000" dirty="0"/>
            </a:p>
          </p:txBody>
        </p:sp>
      </p:grpSp>
    </p:spTree>
    <p:extLst>
      <p:ext uri="{BB962C8B-B14F-4D97-AF65-F5344CB8AC3E}">
        <p14:creationId xmlns:p14="http://schemas.microsoft.com/office/powerpoint/2010/main" val="2280840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A9648-D1A0-345A-27F4-984465EA1F75}"/>
              </a:ext>
            </a:extLst>
          </p:cNvPr>
          <p:cNvSpPr>
            <a:spLocks noGrp="1"/>
          </p:cNvSpPr>
          <p:nvPr>
            <p:ph type="title"/>
          </p:nvPr>
        </p:nvSpPr>
        <p:spPr/>
        <p:txBody>
          <a:bodyPr>
            <a:normAutofit/>
          </a:bodyPr>
          <a:lstStyle/>
          <a:p>
            <a:pPr algn="just"/>
            <a:r>
              <a:rPr lang="en-GB" sz="3600" dirty="0"/>
              <a:t>Loss of </a:t>
            </a:r>
            <a:r>
              <a:rPr lang="en-GB" sz="3600" dirty="0" smtClean="0"/>
              <a:t>RKF </a:t>
            </a:r>
            <a:r>
              <a:rPr lang="en-GB" sz="3600" dirty="0"/>
              <a:t>in an</a:t>
            </a:r>
            <a:r>
              <a:rPr lang="en-GB" sz="3600" dirty="0">
                <a:solidFill>
                  <a:srgbClr val="FFFF00"/>
                </a:solidFill>
              </a:rPr>
              <a:t> </a:t>
            </a:r>
            <a:r>
              <a:rPr lang="en-GB" sz="3600" dirty="0"/>
              <a:t>observational cohort in Taiwan: </a:t>
            </a:r>
            <a:r>
              <a:rPr lang="en-GB" sz="3600" dirty="0" smtClean="0"/>
              <a:t>twice-weekly vs. thrice-weekly </a:t>
            </a:r>
            <a:r>
              <a:rPr lang="en-GB" sz="3600" dirty="0"/>
              <a:t>HD</a:t>
            </a:r>
          </a:p>
        </p:txBody>
      </p:sp>
      <p:sp>
        <p:nvSpPr>
          <p:cNvPr id="4" name="Text Placeholder 3">
            <a:extLst>
              <a:ext uri="{FF2B5EF4-FFF2-40B4-BE49-F238E27FC236}">
                <a16:creationId xmlns:a16="http://schemas.microsoft.com/office/drawing/2014/main" id="{7EE8C69B-B0C5-9A9F-78B6-E7EF05D64F4B}"/>
              </a:ext>
            </a:extLst>
          </p:cNvPr>
          <p:cNvSpPr>
            <a:spLocks noGrp="1"/>
          </p:cNvSpPr>
          <p:nvPr>
            <p:ph type="body" sz="quarter" idx="13"/>
          </p:nvPr>
        </p:nvSpPr>
        <p:spPr/>
        <p:txBody>
          <a:bodyPr/>
          <a:lstStyle/>
          <a:p>
            <a:r>
              <a:rPr lang="en-US" sz="1600" b="1" dirty="0"/>
              <a:t>Lin, Wu et al Nephrology 14(1):59-64 2009</a:t>
            </a:r>
            <a:endParaRPr lang="en-GB" dirty="0"/>
          </a:p>
        </p:txBody>
      </p:sp>
      <p:graphicFrame>
        <p:nvGraphicFramePr>
          <p:cNvPr id="5" name="Table 4">
            <a:extLst>
              <a:ext uri="{FF2B5EF4-FFF2-40B4-BE49-F238E27FC236}">
                <a16:creationId xmlns:a16="http://schemas.microsoft.com/office/drawing/2014/main" id="{5D146695-082B-16E3-BE44-560CFB53FF4D}"/>
              </a:ext>
            </a:extLst>
          </p:cNvPr>
          <p:cNvGraphicFramePr>
            <a:graphicFrameLocks noGrp="1"/>
          </p:cNvGraphicFramePr>
          <p:nvPr>
            <p:extLst>
              <p:ext uri="{D42A27DB-BD31-4B8C-83A1-F6EECF244321}">
                <p14:modId xmlns:p14="http://schemas.microsoft.com/office/powerpoint/2010/main" val="964467965"/>
              </p:ext>
            </p:extLst>
          </p:nvPr>
        </p:nvGraphicFramePr>
        <p:xfrm>
          <a:off x="1468984" y="2613609"/>
          <a:ext cx="9524377" cy="2607517"/>
        </p:xfrm>
        <a:graphic>
          <a:graphicData uri="http://schemas.openxmlformats.org/drawingml/2006/table">
            <a:tbl>
              <a:tblPr>
                <a:solidFill>
                  <a:schemeClr val="tx2"/>
                </a:solidFill>
                <a:tableStyleId>{5C22544A-7EE6-4342-B048-85BDC9FD1C3A}</a:tableStyleId>
              </a:tblPr>
              <a:tblGrid>
                <a:gridCol w="1218083">
                  <a:extLst>
                    <a:ext uri="{9D8B030D-6E8A-4147-A177-3AD203B41FA5}">
                      <a16:colId xmlns:a16="http://schemas.microsoft.com/office/drawing/2014/main" val="1684395608"/>
                    </a:ext>
                  </a:extLst>
                </a:gridCol>
                <a:gridCol w="2950904">
                  <a:extLst>
                    <a:ext uri="{9D8B030D-6E8A-4147-A177-3AD203B41FA5}">
                      <a16:colId xmlns:a16="http://schemas.microsoft.com/office/drawing/2014/main" val="3802060841"/>
                    </a:ext>
                  </a:extLst>
                </a:gridCol>
                <a:gridCol w="1785130">
                  <a:extLst>
                    <a:ext uri="{9D8B030D-6E8A-4147-A177-3AD203B41FA5}">
                      <a16:colId xmlns:a16="http://schemas.microsoft.com/office/drawing/2014/main" val="4179076481"/>
                    </a:ext>
                  </a:extLst>
                </a:gridCol>
                <a:gridCol w="1785130">
                  <a:extLst>
                    <a:ext uri="{9D8B030D-6E8A-4147-A177-3AD203B41FA5}">
                      <a16:colId xmlns:a16="http://schemas.microsoft.com/office/drawing/2014/main" val="2376502464"/>
                    </a:ext>
                  </a:extLst>
                </a:gridCol>
                <a:gridCol w="1785130">
                  <a:extLst>
                    <a:ext uri="{9D8B030D-6E8A-4147-A177-3AD203B41FA5}">
                      <a16:colId xmlns:a16="http://schemas.microsoft.com/office/drawing/2014/main" val="2542604691"/>
                    </a:ext>
                  </a:extLst>
                </a:gridCol>
              </a:tblGrid>
              <a:tr h="536201">
                <a:tc>
                  <a:txBody>
                    <a:bodyPr/>
                    <a:lstStyle/>
                    <a:p>
                      <a:pPr algn="ctr" fontAlgn="b"/>
                      <a:r>
                        <a:rPr lang="en-GB" sz="2400" u="none" strike="noStrike" dirty="0">
                          <a:effectLst/>
                        </a:rPr>
                        <a:t> </a:t>
                      </a:r>
                      <a:endParaRPr lang="en-GB" sz="2400" b="0" i="0" u="none" strike="noStrike" dirty="0">
                        <a:solidFill>
                          <a:srgbClr val="000000"/>
                        </a:solidFill>
                        <a:effectLst/>
                        <a:latin typeface="Calibri" panose="020F0502020204030204" pitchFamily="34" charset="0"/>
                      </a:endParaRPr>
                    </a:p>
                  </a:txBody>
                  <a:tcPr marL="4233" marR="4233" marT="4233"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tint val="20000"/>
                      </a:schemeClr>
                    </a:solidFill>
                  </a:tcPr>
                </a:tc>
                <a:tc>
                  <a:txBody>
                    <a:bodyPr/>
                    <a:lstStyle/>
                    <a:p>
                      <a:pPr algn="ctr" fontAlgn="b"/>
                      <a:r>
                        <a:rPr lang="en-GB" sz="2400" u="none" strike="noStrike" dirty="0">
                          <a:effectLst/>
                        </a:rPr>
                        <a:t> </a:t>
                      </a:r>
                      <a:endParaRPr lang="en-GB" sz="2400" b="0" i="0" u="none" strike="noStrike" dirty="0">
                        <a:solidFill>
                          <a:srgbClr val="000000"/>
                        </a:solidFill>
                        <a:effectLst/>
                        <a:latin typeface="Calibri" panose="020F0502020204030204" pitchFamily="34" charset="0"/>
                      </a:endParaRPr>
                    </a:p>
                  </a:txBody>
                  <a:tcPr marL="4233" marR="4233" marT="423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tint val="20000"/>
                      </a:schemeClr>
                    </a:solidFill>
                  </a:tcPr>
                </a:tc>
                <a:tc>
                  <a:txBody>
                    <a:bodyPr/>
                    <a:lstStyle/>
                    <a:p>
                      <a:pPr algn="ctr" fontAlgn="b"/>
                      <a:r>
                        <a:rPr lang="en-GB" sz="2400" u="none" strike="noStrike" dirty="0">
                          <a:effectLst/>
                        </a:rPr>
                        <a:t>2x weekly</a:t>
                      </a:r>
                      <a:endParaRPr lang="en-GB" sz="2400" b="0" i="0" u="none" strike="noStrike" dirty="0">
                        <a:solidFill>
                          <a:srgbClr val="000000"/>
                        </a:solidFill>
                        <a:effectLst/>
                        <a:latin typeface="Calibri" panose="020F0502020204030204" pitchFamily="34" charset="0"/>
                      </a:endParaRPr>
                    </a:p>
                  </a:txBody>
                  <a:tcPr marL="4233" marR="4233" marT="423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tint val="20000"/>
                      </a:schemeClr>
                    </a:solidFill>
                  </a:tcPr>
                </a:tc>
                <a:tc>
                  <a:txBody>
                    <a:bodyPr/>
                    <a:lstStyle/>
                    <a:p>
                      <a:pPr algn="ctr" fontAlgn="b"/>
                      <a:r>
                        <a:rPr lang="en-GB" sz="2400" u="none" strike="noStrike" dirty="0">
                          <a:effectLst/>
                        </a:rPr>
                        <a:t>3x weekly</a:t>
                      </a:r>
                      <a:endParaRPr lang="en-GB" sz="2400" b="0" i="0" u="none" strike="noStrike" dirty="0">
                        <a:solidFill>
                          <a:srgbClr val="000000"/>
                        </a:solidFill>
                        <a:effectLst/>
                        <a:latin typeface="Calibri" panose="020F0502020204030204" pitchFamily="34" charset="0"/>
                      </a:endParaRPr>
                    </a:p>
                  </a:txBody>
                  <a:tcPr marL="4233" marR="4233" marT="423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tint val="20000"/>
                      </a:schemeClr>
                    </a:solidFill>
                  </a:tcPr>
                </a:tc>
                <a:tc>
                  <a:txBody>
                    <a:bodyPr/>
                    <a:lstStyle/>
                    <a:p>
                      <a:pPr algn="ctr" fontAlgn="b"/>
                      <a:r>
                        <a:rPr lang="en-GB" sz="2400" u="none" strike="noStrike" dirty="0">
                          <a:effectLst/>
                        </a:rPr>
                        <a:t>p</a:t>
                      </a:r>
                      <a:endParaRPr lang="en-GB" sz="2400" b="0" i="0" u="none" strike="noStrike" dirty="0">
                        <a:solidFill>
                          <a:srgbClr val="000000"/>
                        </a:solidFill>
                        <a:effectLst/>
                        <a:latin typeface="Calibri" panose="020F0502020204030204" pitchFamily="34" charset="0"/>
                      </a:endParaRPr>
                    </a:p>
                  </a:txBody>
                  <a:tcPr marL="4233" marR="4233" marT="4233" marB="0"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tint val="20000"/>
                      </a:schemeClr>
                    </a:solidFill>
                  </a:tcPr>
                </a:tc>
                <a:extLst>
                  <a:ext uri="{0D108BD9-81ED-4DB2-BD59-A6C34878D82A}">
                    <a16:rowId xmlns:a16="http://schemas.microsoft.com/office/drawing/2014/main" val="2398828727"/>
                  </a:ext>
                </a:extLst>
              </a:tr>
              <a:tr h="536201">
                <a:tc rowSpan="3">
                  <a:txBody>
                    <a:bodyPr/>
                    <a:lstStyle/>
                    <a:p>
                      <a:pPr algn="ctr" fontAlgn="ctr"/>
                      <a:r>
                        <a:rPr lang="en-GB" sz="2400" u="none" strike="noStrike" dirty="0">
                          <a:effectLst/>
                        </a:rPr>
                        <a:t>Urine Volume</a:t>
                      </a:r>
                      <a:endParaRPr lang="en-GB" sz="2400" b="0" i="0" u="none" strike="noStrike" dirty="0">
                        <a:solidFill>
                          <a:srgbClr val="000000"/>
                        </a:solidFill>
                        <a:effectLst/>
                        <a:latin typeface="Calibri" panose="020F0502020204030204" pitchFamily="34" charset="0"/>
                      </a:endParaRPr>
                    </a:p>
                  </a:txBody>
                  <a:tcPr marL="4233" marR="4233" marT="4233"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tint val="20000"/>
                      </a:schemeClr>
                    </a:solidFill>
                  </a:tcPr>
                </a:tc>
                <a:tc>
                  <a:txBody>
                    <a:bodyPr/>
                    <a:lstStyle/>
                    <a:p>
                      <a:pPr algn="ctr" fontAlgn="b"/>
                      <a:r>
                        <a:rPr lang="en-GB" sz="2400" u="none" strike="noStrike" dirty="0">
                          <a:effectLst/>
                        </a:rPr>
                        <a:t>Start</a:t>
                      </a:r>
                      <a:endParaRPr lang="en-GB" sz="2400" b="0" i="0" u="none" strike="noStrike" dirty="0">
                        <a:solidFill>
                          <a:srgbClr val="000000"/>
                        </a:solidFill>
                        <a:effectLst/>
                        <a:latin typeface="Calibri" panose="020F0502020204030204" pitchFamily="34" charset="0"/>
                      </a:endParaRPr>
                    </a:p>
                  </a:txBody>
                  <a:tcPr marL="4233" marR="4233" marT="423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tint val="20000"/>
                      </a:schemeClr>
                    </a:solidFill>
                  </a:tcPr>
                </a:tc>
                <a:tc>
                  <a:txBody>
                    <a:bodyPr/>
                    <a:lstStyle/>
                    <a:p>
                      <a:pPr algn="ctr" fontAlgn="b"/>
                      <a:r>
                        <a:rPr lang="en-GB" sz="2400" u="none" strike="noStrike" dirty="0">
                          <a:effectLst/>
                        </a:rPr>
                        <a:t>1072 ± 700</a:t>
                      </a:r>
                      <a:endParaRPr lang="en-GB" sz="2400" b="0" i="0" u="none" strike="noStrike" dirty="0">
                        <a:solidFill>
                          <a:srgbClr val="000000"/>
                        </a:solidFill>
                        <a:effectLst/>
                        <a:latin typeface="Calibri" panose="020F0502020204030204" pitchFamily="34" charset="0"/>
                      </a:endParaRPr>
                    </a:p>
                  </a:txBody>
                  <a:tcPr marL="4233" marR="4233" marT="423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tint val="20000"/>
                      </a:schemeClr>
                    </a:solidFill>
                  </a:tcPr>
                </a:tc>
                <a:tc>
                  <a:txBody>
                    <a:bodyPr/>
                    <a:lstStyle/>
                    <a:p>
                      <a:pPr algn="ctr" fontAlgn="b"/>
                      <a:r>
                        <a:rPr lang="en-GB" sz="2400" u="none" strike="noStrike" dirty="0">
                          <a:effectLst/>
                        </a:rPr>
                        <a:t>1048 ± 703</a:t>
                      </a:r>
                      <a:endParaRPr lang="en-GB" sz="2400" b="0" i="0" u="none" strike="noStrike" dirty="0">
                        <a:solidFill>
                          <a:srgbClr val="000000"/>
                        </a:solidFill>
                        <a:effectLst/>
                        <a:latin typeface="Calibri" panose="020F0502020204030204" pitchFamily="34" charset="0"/>
                      </a:endParaRPr>
                    </a:p>
                  </a:txBody>
                  <a:tcPr marL="4233" marR="4233" marT="423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tint val="20000"/>
                      </a:schemeClr>
                    </a:solidFill>
                  </a:tcPr>
                </a:tc>
                <a:tc>
                  <a:txBody>
                    <a:bodyPr/>
                    <a:lstStyle/>
                    <a:p>
                      <a:pPr algn="ctr" fontAlgn="b"/>
                      <a:r>
                        <a:rPr lang="en-GB" sz="2400" u="none" strike="noStrike" dirty="0">
                          <a:effectLst/>
                        </a:rPr>
                        <a:t>0.901</a:t>
                      </a:r>
                      <a:endParaRPr lang="en-GB" sz="2400" b="0" i="0" u="none" strike="noStrike" dirty="0">
                        <a:solidFill>
                          <a:srgbClr val="000000"/>
                        </a:solidFill>
                        <a:effectLst/>
                        <a:latin typeface="Calibri" panose="020F0502020204030204" pitchFamily="34" charset="0"/>
                      </a:endParaRPr>
                    </a:p>
                  </a:txBody>
                  <a:tcPr marL="4233" marR="4233" marT="4233"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tint val="20000"/>
                      </a:schemeClr>
                    </a:solidFill>
                  </a:tcPr>
                </a:tc>
                <a:extLst>
                  <a:ext uri="{0D108BD9-81ED-4DB2-BD59-A6C34878D82A}">
                    <a16:rowId xmlns:a16="http://schemas.microsoft.com/office/drawing/2014/main" val="1930614747"/>
                  </a:ext>
                </a:extLst>
              </a:tr>
              <a:tr h="998914">
                <a:tc vMerge="1">
                  <a:txBody>
                    <a:bodyPr/>
                    <a:lstStyle/>
                    <a:p>
                      <a:endParaRPr lang="en-GB"/>
                    </a:p>
                  </a:txBody>
                  <a:tcPr/>
                </a:tc>
                <a:tc>
                  <a:txBody>
                    <a:bodyPr/>
                    <a:lstStyle/>
                    <a:p>
                      <a:pPr algn="ctr" fontAlgn="b"/>
                      <a:r>
                        <a:rPr lang="en-GB" sz="2400" u="none" strike="noStrike" dirty="0">
                          <a:effectLst/>
                        </a:rPr>
                        <a:t>End</a:t>
                      </a:r>
                      <a:endParaRPr lang="en-GB" sz="2400" b="0" i="0" u="none" strike="noStrike" dirty="0">
                        <a:solidFill>
                          <a:srgbClr val="000000"/>
                        </a:solidFill>
                        <a:effectLst/>
                        <a:latin typeface="Calibri" panose="020F0502020204030204" pitchFamily="34" charset="0"/>
                      </a:endParaRPr>
                    </a:p>
                  </a:txBody>
                  <a:tcPr marL="4233" marR="4233" marT="423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tint val="20000"/>
                      </a:schemeClr>
                    </a:solidFill>
                  </a:tcPr>
                </a:tc>
                <a:tc>
                  <a:txBody>
                    <a:bodyPr/>
                    <a:lstStyle/>
                    <a:p>
                      <a:pPr algn="ctr" fontAlgn="b"/>
                      <a:r>
                        <a:rPr lang="en-GB" sz="2400" u="none" strike="noStrike" dirty="0">
                          <a:effectLst/>
                        </a:rPr>
                        <a:t>1551±1094</a:t>
                      </a:r>
                      <a:endParaRPr lang="en-GB" sz="2400" b="0" i="0" u="none" strike="noStrike" dirty="0">
                        <a:solidFill>
                          <a:srgbClr val="000000"/>
                        </a:solidFill>
                        <a:effectLst/>
                        <a:latin typeface="Calibri" panose="020F0502020204030204" pitchFamily="34" charset="0"/>
                      </a:endParaRPr>
                    </a:p>
                  </a:txBody>
                  <a:tcPr marL="4233" marR="4233" marT="423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tint val="20000"/>
                      </a:schemeClr>
                    </a:solidFill>
                  </a:tcPr>
                </a:tc>
                <a:tc>
                  <a:txBody>
                    <a:bodyPr/>
                    <a:lstStyle/>
                    <a:p>
                      <a:pPr algn="ctr" fontAlgn="b"/>
                      <a:r>
                        <a:rPr lang="en-GB" sz="2400" u="none" strike="noStrike" dirty="0">
                          <a:effectLst/>
                        </a:rPr>
                        <a:t>660± 1106</a:t>
                      </a:r>
                      <a:endParaRPr lang="en-GB" sz="2400" b="0" i="0" u="none" strike="noStrike" dirty="0">
                        <a:solidFill>
                          <a:srgbClr val="000000"/>
                        </a:solidFill>
                        <a:effectLst/>
                        <a:latin typeface="Calibri" panose="020F0502020204030204" pitchFamily="34" charset="0"/>
                      </a:endParaRPr>
                    </a:p>
                  </a:txBody>
                  <a:tcPr marL="4233" marR="4233" marT="423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tint val="20000"/>
                      </a:schemeClr>
                    </a:solidFill>
                  </a:tcPr>
                </a:tc>
                <a:tc>
                  <a:txBody>
                    <a:bodyPr/>
                    <a:lstStyle/>
                    <a:p>
                      <a:pPr algn="ctr" fontAlgn="b"/>
                      <a:r>
                        <a:rPr lang="en-GB" sz="2400" u="none" strike="noStrike" dirty="0">
                          <a:effectLst/>
                        </a:rPr>
                        <a:t>0.005</a:t>
                      </a:r>
                      <a:endParaRPr lang="en-GB" sz="2400" b="0" i="0" u="none" strike="noStrike" dirty="0">
                        <a:solidFill>
                          <a:srgbClr val="000000"/>
                        </a:solidFill>
                        <a:effectLst/>
                        <a:latin typeface="Calibri" panose="020F0502020204030204" pitchFamily="34" charset="0"/>
                      </a:endParaRPr>
                    </a:p>
                  </a:txBody>
                  <a:tcPr marL="4233" marR="4233" marT="4233"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tint val="20000"/>
                      </a:schemeClr>
                    </a:solidFill>
                  </a:tcPr>
                </a:tc>
                <a:extLst>
                  <a:ext uri="{0D108BD9-81ED-4DB2-BD59-A6C34878D82A}">
                    <a16:rowId xmlns:a16="http://schemas.microsoft.com/office/drawing/2014/main" val="584616035"/>
                  </a:ext>
                </a:extLst>
              </a:tr>
              <a:tr h="536201">
                <a:tc vMerge="1">
                  <a:txBody>
                    <a:bodyPr/>
                    <a:lstStyle/>
                    <a:p>
                      <a:endParaRPr lang="en-GB"/>
                    </a:p>
                  </a:txBody>
                  <a:tcPr/>
                </a:tc>
                <a:tc>
                  <a:txBody>
                    <a:bodyPr/>
                    <a:lstStyle/>
                    <a:p>
                      <a:pPr algn="ctr" fontAlgn="b"/>
                      <a:r>
                        <a:rPr lang="en-GB" sz="2400" u="none" strike="noStrike" dirty="0">
                          <a:effectLst/>
                        </a:rPr>
                        <a:t>Changes per month</a:t>
                      </a:r>
                      <a:endParaRPr lang="en-GB" sz="2400" b="0" i="0" u="none" strike="noStrike" dirty="0">
                        <a:solidFill>
                          <a:srgbClr val="000000"/>
                        </a:solidFill>
                        <a:effectLst/>
                        <a:latin typeface="Calibri" panose="020F0502020204030204" pitchFamily="34" charset="0"/>
                      </a:endParaRPr>
                    </a:p>
                  </a:txBody>
                  <a:tcPr marL="4233" marR="4233" marT="423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tint val="20000"/>
                      </a:schemeClr>
                    </a:solidFill>
                  </a:tcPr>
                </a:tc>
                <a:tc>
                  <a:txBody>
                    <a:bodyPr/>
                    <a:lstStyle/>
                    <a:p>
                      <a:pPr algn="ctr" fontAlgn="b"/>
                      <a:r>
                        <a:rPr lang="en-GB" sz="2400" u="none" strike="noStrike" dirty="0">
                          <a:effectLst/>
                        </a:rPr>
                        <a:t>160 ± 442</a:t>
                      </a:r>
                      <a:endParaRPr lang="en-GB" sz="2400" b="0" i="0" u="none" strike="noStrike" dirty="0">
                        <a:solidFill>
                          <a:srgbClr val="000000"/>
                        </a:solidFill>
                        <a:effectLst/>
                        <a:latin typeface="Calibri" panose="020F0502020204030204" pitchFamily="34" charset="0"/>
                      </a:endParaRPr>
                    </a:p>
                  </a:txBody>
                  <a:tcPr marL="4233" marR="4233" marT="423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tint val="20000"/>
                      </a:schemeClr>
                    </a:solidFill>
                  </a:tcPr>
                </a:tc>
                <a:tc>
                  <a:txBody>
                    <a:bodyPr/>
                    <a:lstStyle/>
                    <a:p>
                      <a:pPr algn="ctr" fontAlgn="b"/>
                      <a:r>
                        <a:rPr lang="en-GB" sz="2400" u="none" strike="noStrike" dirty="0">
                          <a:effectLst/>
                        </a:rPr>
                        <a:t>-20 ± 102</a:t>
                      </a:r>
                      <a:endParaRPr lang="en-GB" sz="2400" b="0" i="0" u="none" strike="noStrike" dirty="0">
                        <a:solidFill>
                          <a:srgbClr val="000000"/>
                        </a:solidFill>
                        <a:effectLst/>
                        <a:latin typeface="Calibri" panose="020F0502020204030204" pitchFamily="34" charset="0"/>
                      </a:endParaRPr>
                    </a:p>
                  </a:txBody>
                  <a:tcPr marL="4233" marR="4233" marT="423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tint val="20000"/>
                      </a:schemeClr>
                    </a:solidFill>
                  </a:tcPr>
                </a:tc>
                <a:tc>
                  <a:txBody>
                    <a:bodyPr/>
                    <a:lstStyle/>
                    <a:p>
                      <a:pPr algn="ctr" fontAlgn="b"/>
                      <a:r>
                        <a:rPr lang="en-GB" sz="2400" u="none" strike="noStrike" dirty="0">
                          <a:effectLst/>
                        </a:rPr>
                        <a:t>0.022</a:t>
                      </a:r>
                      <a:endParaRPr lang="en-GB" sz="2400" b="0" i="0" u="none" strike="noStrike" dirty="0">
                        <a:solidFill>
                          <a:srgbClr val="000000"/>
                        </a:solidFill>
                        <a:effectLst/>
                        <a:latin typeface="Calibri" panose="020F0502020204030204" pitchFamily="34" charset="0"/>
                      </a:endParaRPr>
                    </a:p>
                  </a:txBody>
                  <a:tcPr marL="4233" marR="4233" marT="4233"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tint val="20000"/>
                      </a:schemeClr>
                    </a:solidFill>
                  </a:tcPr>
                </a:tc>
                <a:extLst>
                  <a:ext uri="{0D108BD9-81ED-4DB2-BD59-A6C34878D82A}">
                    <a16:rowId xmlns:a16="http://schemas.microsoft.com/office/drawing/2014/main" val="3755452527"/>
                  </a:ext>
                </a:extLst>
              </a:tr>
            </a:tbl>
          </a:graphicData>
        </a:graphic>
      </p:graphicFrame>
      <p:sp>
        <p:nvSpPr>
          <p:cNvPr id="7" name="TextBox 6">
            <a:extLst>
              <a:ext uri="{FF2B5EF4-FFF2-40B4-BE49-F238E27FC236}">
                <a16:creationId xmlns:a16="http://schemas.microsoft.com/office/drawing/2014/main" id="{7AC25484-2596-AF89-7730-5B84746DB0F7}"/>
              </a:ext>
            </a:extLst>
          </p:cNvPr>
          <p:cNvSpPr txBox="1"/>
          <p:nvPr/>
        </p:nvSpPr>
        <p:spPr>
          <a:xfrm>
            <a:off x="774576" y="5497716"/>
            <a:ext cx="6094520" cy="707886"/>
          </a:xfrm>
          <a:prstGeom prst="rect">
            <a:avLst/>
          </a:prstGeom>
          <a:noFill/>
        </p:spPr>
        <p:txBody>
          <a:bodyPr wrap="square">
            <a:spAutoFit/>
          </a:bodyPr>
          <a:lstStyle/>
          <a:p>
            <a:r>
              <a:rPr lang="en-GB" sz="2000" dirty="0"/>
              <a:t>Mean follow up 18 months</a:t>
            </a:r>
          </a:p>
          <a:p>
            <a:r>
              <a:rPr lang="en-GB" sz="2000" dirty="0"/>
              <a:t>N=23 2x weekly v 51 3x weekly</a:t>
            </a:r>
          </a:p>
        </p:txBody>
      </p:sp>
    </p:spTree>
    <p:extLst>
      <p:ext uri="{BB962C8B-B14F-4D97-AF65-F5344CB8AC3E}">
        <p14:creationId xmlns:p14="http://schemas.microsoft.com/office/powerpoint/2010/main" val="3556555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
            <a:ext cx="10515600" cy="1200150"/>
          </a:xfrm>
        </p:spPr>
        <p:txBody>
          <a:bodyPr>
            <a:normAutofit/>
          </a:bodyPr>
          <a:lstStyle/>
          <a:p>
            <a:r>
              <a:rPr lang="it-IT" sz="2800" dirty="0" err="1">
                <a:solidFill>
                  <a:srgbClr val="FF0000"/>
                </a:solidFill>
              </a:rPr>
              <a:t>Main</a:t>
            </a:r>
            <a:r>
              <a:rPr lang="it-IT" sz="2800" dirty="0">
                <a:solidFill>
                  <a:srgbClr val="FF0000"/>
                </a:solidFill>
              </a:rPr>
              <a:t> </a:t>
            </a:r>
            <a:r>
              <a:rPr lang="it-IT" sz="2800" dirty="0" err="1">
                <a:solidFill>
                  <a:srgbClr val="FF0000"/>
                </a:solidFill>
              </a:rPr>
              <a:t>demographic</a:t>
            </a:r>
            <a:r>
              <a:rPr lang="it-IT" sz="2800" dirty="0">
                <a:solidFill>
                  <a:srgbClr val="FF0000"/>
                </a:solidFill>
              </a:rPr>
              <a:t>, </a:t>
            </a:r>
            <a:r>
              <a:rPr lang="it-IT" sz="2800" dirty="0" err="1">
                <a:solidFill>
                  <a:srgbClr val="FF0000"/>
                </a:solidFill>
              </a:rPr>
              <a:t>clinical</a:t>
            </a:r>
            <a:r>
              <a:rPr lang="it-IT" sz="2800" dirty="0">
                <a:solidFill>
                  <a:srgbClr val="FF0000"/>
                </a:solidFill>
              </a:rPr>
              <a:t> and </a:t>
            </a:r>
            <a:r>
              <a:rPr lang="it-IT" sz="2800" dirty="0" err="1">
                <a:solidFill>
                  <a:srgbClr val="FF0000"/>
                </a:solidFill>
              </a:rPr>
              <a:t>laboratory</a:t>
            </a:r>
            <a:r>
              <a:rPr lang="it-IT" sz="2800" dirty="0">
                <a:solidFill>
                  <a:srgbClr val="FF0000"/>
                </a:solidFill>
              </a:rPr>
              <a:t> data of the 202 </a:t>
            </a:r>
            <a:r>
              <a:rPr lang="it-IT" sz="2800" dirty="0" err="1">
                <a:solidFill>
                  <a:srgbClr val="FF0000"/>
                </a:solidFill>
              </a:rPr>
              <a:t>patients</a:t>
            </a:r>
            <a:r>
              <a:rPr lang="it-IT" sz="2800" dirty="0">
                <a:solidFill>
                  <a:srgbClr val="FF0000"/>
                </a:solidFill>
              </a:rPr>
              <a:t> </a:t>
            </a:r>
            <a:r>
              <a:rPr lang="it-IT" sz="2800" dirty="0" err="1">
                <a:solidFill>
                  <a:srgbClr val="FF0000"/>
                </a:solidFill>
              </a:rPr>
              <a:t>enrolled</a:t>
            </a:r>
            <a:r>
              <a:rPr lang="it-IT" sz="2800" dirty="0">
                <a:solidFill>
                  <a:srgbClr val="FF0000"/>
                </a:solidFill>
              </a:rPr>
              <a:t> </a:t>
            </a:r>
            <a:r>
              <a:rPr lang="it-IT" sz="2800" dirty="0" err="1">
                <a:solidFill>
                  <a:srgbClr val="FF0000"/>
                </a:solidFill>
              </a:rPr>
              <a:t>into</a:t>
            </a:r>
            <a:r>
              <a:rPr lang="it-IT" sz="2800" dirty="0">
                <a:solidFill>
                  <a:srgbClr val="FF0000"/>
                </a:solidFill>
              </a:rPr>
              <a:t> the </a:t>
            </a:r>
            <a:r>
              <a:rPr lang="it-IT" sz="2800" dirty="0" err="1">
                <a:solidFill>
                  <a:srgbClr val="FF0000"/>
                </a:solidFill>
              </a:rPr>
              <a:t>study</a:t>
            </a:r>
            <a:endParaRPr lang="it-IT" sz="2800" dirty="0">
              <a:solidFill>
                <a:srgbClr val="FF0000"/>
              </a:solidFill>
            </a:endParaRPr>
          </a:p>
        </p:txBody>
      </p:sp>
      <p:sp>
        <p:nvSpPr>
          <p:cNvPr id="3" name="Segnaposto testo 2"/>
          <p:cNvSpPr>
            <a:spLocks noGrp="1"/>
          </p:cNvSpPr>
          <p:nvPr>
            <p:ph type="body" idx="1"/>
          </p:nvPr>
        </p:nvSpPr>
        <p:spPr/>
        <p:txBody>
          <a:bodyPr/>
          <a:lstStyle/>
          <a:p>
            <a:endParaRPr lang="it-IT" dirty="0"/>
          </a:p>
        </p:txBody>
      </p:sp>
      <p:graphicFrame>
        <p:nvGraphicFramePr>
          <p:cNvPr id="7" name="Tabella 6"/>
          <p:cNvGraphicFramePr>
            <a:graphicFrameLocks noGrp="1"/>
          </p:cNvGraphicFramePr>
          <p:nvPr>
            <p:extLst>
              <p:ext uri="{D42A27DB-BD31-4B8C-83A1-F6EECF244321}">
                <p14:modId xmlns:p14="http://schemas.microsoft.com/office/powerpoint/2010/main" val="772545240"/>
              </p:ext>
            </p:extLst>
          </p:nvPr>
        </p:nvGraphicFramePr>
        <p:xfrm>
          <a:off x="838200" y="1133474"/>
          <a:ext cx="10515600" cy="5562600"/>
        </p:xfrm>
        <a:graphic>
          <a:graphicData uri="http://schemas.openxmlformats.org/drawingml/2006/table">
            <a:tbl>
              <a:tblPr firstRow="1" firstCol="1" bandRow="1">
                <a:tableStyleId>{5C22544A-7EE6-4342-B048-85BDC9FD1C3A}</a:tableStyleId>
              </a:tblPr>
              <a:tblGrid>
                <a:gridCol w="6307762">
                  <a:extLst>
                    <a:ext uri="{9D8B030D-6E8A-4147-A177-3AD203B41FA5}">
                      <a16:colId xmlns:a16="http://schemas.microsoft.com/office/drawing/2014/main" val="959618026"/>
                    </a:ext>
                  </a:extLst>
                </a:gridCol>
                <a:gridCol w="4207838">
                  <a:extLst>
                    <a:ext uri="{9D8B030D-6E8A-4147-A177-3AD203B41FA5}">
                      <a16:colId xmlns:a16="http://schemas.microsoft.com/office/drawing/2014/main" val="358167648"/>
                    </a:ext>
                  </a:extLst>
                </a:gridCol>
              </a:tblGrid>
              <a:tr h="463550">
                <a:tc>
                  <a:txBody>
                    <a:bodyPr/>
                    <a:lstStyle/>
                    <a:p>
                      <a:pPr algn="just">
                        <a:spcAft>
                          <a:spcPts val="1125"/>
                        </a:spcAft>
                      </a:pPr>
                      <a:r>
                        <a:rPr lang="it-IT" sz="1800" dirty="0">
                          <a:effectLst/>
                        </a:rPr>
                        <a:t>Age (</a:t>
                      </a:r>
                      <a:r>
                        <a:rPr lang="it-IT" sz="1800" dirty="0" err="1">
                          <a:effectLst/>
                        </a:rPr>
                        <a:t>years</a:t>
                      </a:r>
                      <a:r>
                        <a:rPr lang="it-IT" sz="1800" dirty="0">
                          <a:effectLst/>
                        </a:rPr>
                        <a:t>)</a:t>
                      </a:r>
                      <a:endParaRPr lang="it-I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125"/>
                        </a:spcAft>
                      </a:pPr>
                      <a:r>
                        <a:rPr lang="it-IT" sz="1800">
                          <a:effectLst/>
                        </a:rPr>
                        <a:t>66 ± 15</a:t>
                      </a:r>
                      <a:endParaRPr lang="it-I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14951076"/>
                  </a:ext>
                </a:extLst>
              </a:tr>
              <a:tr h="463550">
                <a:tc>
                  <a:txBody>
                    <a:bodyPr/>
                    <a:lstStyle/>
                    <a:p>
                      <a:pPr algn="just">
                        <a:spcAft>
                          <a:spcPts val="1125"/>
                        </a:spcAft>
                      </a:pPr>
                      <a:r>
                        <a:rPr lang="it-IT" sz="1800" dirty="0">
                          <a:effectLst/>
                        </a:rPr>
                        <a:t>Gender (male/</a:t>
                      </a:r>
                      <a:r>
                        <a:rPr lang="it-IT" sz="1800" dirty="0" err="1">
                          <a:effectLst/>
                        </a:rPr>
                        <a:t>female</a:t>
                      </a:r>
                      <a:r>
                        <a:rPr lang="it-IT" sz="1800" dirty="0">
                          <a:effectLst/>
                        </a:rPr>
                        <a:t>)</a:t>
                      </a:r>
                      <a:endParaRPr lang="it-I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125"/>
                        </a:spcAft>
                      </a:pPr>
                      <a:r>
                        <a:rPr lang="it-IT" sz="1800">
                          <a:effectLst/>
                        </a:rPr>
                        <a:t>120/82</a:t>
                      </a:r>
                      <a:endParaRPr lang="it-I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99023602"/>
                  </a:ext>
                </a:extLst>
              </a:tr>
              <a:tr h="463550">
                <a:tc>
                  <a:txBody>
                    <a:bodyPr/>
                    <a:lstStyle/>
                    <a:p>
                      <a:pPr algn="just">
                        <a:spcAft>
                          <a:spcPts val="1125"/>
                        </a:spcAft>
                      </a:pPr>
                      <a:r>
                        <a:rPr lang="it-IT" sz="1800" dirty="0">
                          <a:effectLst/>
                        </a:rPr>
                        <a:t>Body </a:t>
                      </a:r>
                      <a:r>
                        <a:rPr lang="it-IT" sz="1800" dirty="0" err="1">
                          <a:effectLst/>
                        </a:rPr>
                        <a:t>weight</a:t>
                      </a:r>
                      <a:r>
                        <a:rPr lang="it-IT" sz="1800" dirty="0">
                          <a:effectLst/>
                        </a:rPr>
                        <a:t> (kg)</a:t>
                      </a:r>
                      <a:endParaRPr lang="it-I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125"/>
                        </a:spcAft>
                      </a:pPr>
                      <a:r>
                        <a:rPr lang="it-IT" sz="1800">
                          <a:effectLst/>
                        </a:rPr>
                        <a:t>63.2 ± 13.3</a:t>
                      </a:r>
                      <a:endParaRPr lang="it-I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63442319"/>
                  </a:ext>
                </a:extLst>
              </a:tr>
              <a:tr h="463550">
                <a:tc>
                  <a:txBody>
                    <a:bodyPr/>
                    <a:lstStyle/>
                    <a:p>
                      <a:pPr algn="just">
                        <a:spcAft>
                          <a:spcPts val="1125"/>
                        </a:spcAft>
                      </a:pPr>
                      <a:r>
                        <a:rPr lang="en-GB" sz="1800" dirty="0">
                          <a:effectLst/>
                        </a:rPr>
                        <a:t>Blood urea nitrogen  (mg/dl)</a:t>
                      </a:r>
                      <a:endParaRPr lang="it-I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125"/>
                        </a:spcAft>
                      </a:pPr>
                      <a:r>
                        <a:rPr lang="it-IT" sz="1800">
                          <a:effectLst/>
                        </a:rPr>
                        <a:t>99 ± 33</a:t>
                      </a:r>
                      <a:endParaRPr lang="it-I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7083611"/>
                  </a:ext>
                </a:extLst>
              </a:tr>
              <a:tr h="463550">
                <a:tc>
                  <a:txBody>
                    <a:bodyPr/>
                    <a:lstStyle/>
                    <a:p>
                      <a:pPr algn="just">
                        <a:spcAft>
                          <a:spcPts val="1125"/>
                        </a:spcAft>
                      </a:pPr>
                      <a:r>
                        <a:rPr lang="it-IT" sz="1800">
                          <a:effectLst/>
                        </a:rPr>
                        <a:t>Serum creatinine (mg/dl)</a:t>
                      </a:r>
                      <a:endParaRPr lang="it-I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125"/>
                        </a:spcAft>
                      </a:pPr>
                      <a:r>
                        <a:rPr lang="it-IT" sz="1800" dirty="0">
                          <a:effectLst/>
                        </a:rPr>
                        <a:t>8.0 ± 3.1</a:t>
                      </a:r>
                      <a:endParaRPr lang="it-I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6480365"/>
                  </a:ext>
                </a:extLst>
              </a:tr>
              <a:tr h="463550">
                <a:tc>
                  <a:txBody>
                    <a:bodyPr/>
                    <a:lstStyle/>
                    <a:p>
                      <a:pPr algn="just">
                        <a:spcAft>
                          <a:spcPts val="1125"/>
                        </a:spcAft>
                      </a:pPr>
                      <a:r>
                        <a:rPr lang="it-IT" sz="1800">
                          <a:effectLst/>
                        </a:rPr>
                        <a:t>Kru (ml/min/1.73 m</a:t>
                      </a:r>
                      <a:r>
                        <a:rPr lang="it-IT" sz="1800" baseline="30000">
                          <a:effectLst/>
                        </a:rPr>
                        <a:t>2</a:t>
                      </a:r>
                      <a:r>
                        <a:rPr lang="it-IT" sz="1800">
                          <a:effectLst/>
                        </a:rPr>
                        <a:t>)</a:t>
                      </a:r>
                      <a:endParaRPr lang="it-I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125"/>
                        </a:spcAft>
                      </a:pPr>
                      <a:r>
                        <a:rPr lang="it-IT" sz="1800" dirty="0">
                          <a:effectLst/>
                        </a:rPr>
                        <a:t>4.5 ± 1.6</a:t>
                      </a:r>
                      <a:endParaRPr lang="it-I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81942282"/>
                  </a:ext>
                </a:extLst>
              </a:tr>
              <a:tr h="463550">
                <a:tc>
                  <a:txBody>
                    <a:bodyPr/>
                    <a:lstStyle/>
                    <a:p>
                      <a:pPr algn="just">
                        <a:spcAft>
                          <a:spcPts val="1125"/>
                        </a:spcAft>
                      </a:pPr>
                      <a:r>
                        <a:rPr lang="it-IT" sz="1800" dirty="0" err="1" smtClean="0">
                          <a:effectLst/>
                        </a:rPr>
                        <a:t>CrCl</a:t>
                      </a:r>
                      <a:r>
                        <a:rPr lang="it-IT" sz="1800" dirty="0" smtClean="0">
                          <a:effectLst/>
                        </a:rPr>
                        <a:t> </a:t>
                      </a:r>
                      <a:r>
                        <a:rPr lang="it-IT" sz="1800" dirty="0">
                          <a:effectLst/>
                        </a:rPr>
                        <a:t>(ml/</a:t>
                      </a:r>
                      <a:r>
                        <a:rPr lang="it-IT" sz="1800" dirty="0" err="1">
                          <a:effectLst/>
                        </a:rPr>
                        <a:t>min</a:t>
                      </a:r>
                      <a:r>
                        <a:rPr lang="it-IT" sz="1800" dirty="0">
                          <a:effectLst/>
                        </a:rPr>
                        <a:t>/1.73 m</a:t>
                      </a:r>
                      <a:r>
                        <a:rPr lang="it-IT" sz="1800" baseline="30000" dirty="0">
                          <a:effectLst/>
                        </a:rPr>
                        <a:t>2</a:t>
                      </a:r>
                      <a:r>
                        <a:rPr lang="it-IT" sz="1800" dirty="0">
                          <a:effectLst/>
                        </a:rPr>
                        <a:t>)</a:t>
                      </a:r>
                      <a:endParaRPr lang="it-I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125"/>
                        </a:spcAft>
                      </a:pPr>
                      <a:r>
                        <a:rPr lang="it-IT" sz="1800" dirty="0">
                          <a:effectLst/>
                        </a:rPr>
                        <a:t>8.0 ± 2.9</a:t>
                      </a:r>
                      <a:endParaRPr lang="it-I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80755014"/>
                  </a:ext>
                </a:extLst>
              </a:tr>
              <a:tr h="463550">
                <a:tc>
                  <a:txBody>
                    <a:bodyPr/>
                    <a:lstStyle/>
                    <a:p>
                      <a:pPr algn="just">
                        <a:spcAft>
                          <a:spcPts val="1125"/>
                        </a:spcAft>
                      </a:pPr>
                      <a:r>
                        <a:rPr lang="it-IT" sz="1800" dirty="0">
                          <a:effectLst/>
                        </a:rPr>
                        <a:t>Urine Output (ml/</a:t>
                      </a:r>
                      <a:r>
                        <a:rPr lang="it-IT" sz="1800" dirty="0" err="1">
                          <a:effectLst/>
                        </a:rPr>
                        <a:t>day</a:t>
                      </a:r>
                      <a:r>
                        <a:rPr lang="it-IT" sz="1800" dirty="0">
                          <a:effectLst/>
                        </a:rPr>
                        <a:t>)</a:t>
                      </a:r>
                      <a:endParaRPr lang="it-I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125"/>
                        </a:spcAft>
                      </a:pPr>
                      <a:r>
                        <a:rPr lang="it-IT" sz="1800" dirty="0">
                          <a:effectLst/>
                        </a:rPr>
                        <a:t>1800 ± 700</a:t>
                      </a:r>
                      <a:endParaRPr lang="it-I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9097296"/>
                  </a:ext>
                </a:extLst>
              </a:tr>
              <a:tr h="463550">
                <a:tc>
                  <a:txBody>
                    <a:bodyPr/>
                    <a:lstStyle/>
                    <a:p>
                      <a:pPr algn="just">
                        <a:spcAft>
                          <a:spcPts val="1125"/>
                        </a:spcAft>
                      </a:pPr>
                      <a:r>
                        <a:rPr lang="en-GB" sz="1800" dirty="0">
                          <a:solidFill>
                            <a:srgbClr val="FF0000"/>
                          </a:solidFill>
                          <a:effectLst/>
                        </a:rPr>
                        <a:t>Group 1 (G1): start on 1HD/</a:t>
                      </a:r>
                      <a:r>
                        <a:rPr lang="en-GB" sz="1800" dirty="0" err="1">
                          <a:solidFill>
                            <a:srgbClr val="FF0000"/>
                          </a:solidFill>
                          <a:effectLst/>
                        </a:rPr>
                        <a:t>wk</a:t>
                      </a:r>
                      <a:endParaRPr lang="it-IT"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125"/>
                        </a:spcAft>
                      </a:pPr>
                      <a:r>
                        <a:rPr lang="en-GB" sz="1800" dirty="0">
                          <a:solidFill>
                            <a:srgbClr val="FF0000"/>
                          </a:solidFill>
                          <a:effectLst/>
                        </a:rPr>
                        <a:t>117 (57.9%)</a:t>
                      </a:r>
                      <a:endParaRPr lang="it-IT"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40177269"/>
                  </a:ext>
                </a:extLst>
              </a:tr>
              <a:tr h="463550">
                <a:tc>
                  <a:txBody>
                    <a:bodyPr/>
                    <a:lstStyle/>
                    <a:p>
                      <a:pPr algn="just">
                        <a:spcAft>
                          <a:spcPts val="1125"/>
                        </a:spcAft>
                      </a:pPr>
                      <a:r>
                        <a:rPr lang="en-GB" sz="1800" dirty="0">
                          <a:solidFill>
                            <a:srgbClr val="FF0000"/>
                          </a:solidFill>
                          <a:effectLst/>
                        </a:rPr>
                        <a:t>Group 2 (G2): start on 2HD/</a:t>
                      </a:r>
                      <a:r>
                        <a:rPr lang="en-GB" sz="1800" dirty="0" err="1">
                          <a:solidFill>
                            <a:srgbClr val="FF0000"/>
                          </a:solidFill>
                          <a:effectLst/>
                        </a:rPr>
                        <a:t>wk</a:t>
                      </a:r>
                      <a:endParaRPr lang="it-IT"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125"/>
                        </a:spcAft>
                      </a:pPr>
                      <a:r>
                        <a:rPr lang="en-GB" sz="1800" dirty="0">
                          <a:solidFill>
                            <a:srgbClr val="FF0000"/>
                          </a:solidFill>
                          <a:effectLst/>
                        </a:rPr>
                        <a:t>46 (22.8%)</a:t>
                      </a:r>
                      <a:endParaRPr lang="it-IT"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26187498"/>
                  </a:ext>
                </a:extLst>
              </a:tr>
              <a:tr h="463550">
                <a:tc>
                  <a:txBody>
                    <a:bodyPr/>
                    <a:lstStyle/>
                    <a:p>
                      <a:pPr algn="just">
                        <a:spcAft>
                          <a:spcPts val="1125"/>
                        </a:spcAft>
                      </a:pPr>
                      <a:r>
                        <a:rPr lang="en-GB" sz="1800" dirty="0">
                          <a:solidFill>
                            <a:srgbClr val="FF0000"/>
                          </a:solidFill>
                          <a:effectLst/>
                        </a:rPr>
                        <a:t>Group 3 (G3): start on 3HD/</a:t>
                      </a:r>
                      <a:r>
                        <a:rPr lang="en-GB" sz="1800" dirty="0" err="1">
                          <a:solidFill>
                            <a:srgbClr val="FF0000"/>
                          </a:solidFill>
                          <a:effectLst/>
                        </a:rPr>
                        <a:t>wk</a:t>
                      </a:r>
                      <a:endParaRPr lang="it-IT"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125"/>
                        </a:spcAft>
                      </a:pPr>
                      <a:r>
                        <a:rPr lang="en-GB" sz="1800" dirty="0">
                          <a:solidFill>
                            <a:srgbClr val="FF0000"/>
                          </a:solidFill>
                          <a:effectLst/>
                        </a:rPr>
                        <a:t>39 (19.3%)</a:t>
                      </a:r>
                      <a:endParaRPr lang="it-IT"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85725792"/>
                  </a:ext>
                </a:extLst>
              </a:tr>
              <a:tr h="463550">
                <a:tc>
                  <a:txBody>
                    <a:bodyPr/>
                    <a:lstStyle/>
                    <a:p>
                      <a:pPr algn="just">
                        <a:spcAft>
                          <a:spcPts val="1125"/>
                        </a:spcAft>
                      </a:pPr>
                      <a:r>
                        <a:rPr lang="it-IT" sz="1800" dirty="0" err="1">
                          <a:effectLst/>
                        </a:rPr>
                        <a:t>Charlson</a:t>
                      </a:r>
                      <a:r>
                        <a:rPr lang="it-IT" sz="1800" dirty="0">
                          <a:effectLst/>
                        </a:rPr>
                        <a:t> </a:t>
                      </a:r>
                      <a:r>
                        <a:rPr lang="it-IT" sz="1800" dirty="0" err="1">
                          <a:effectLst/>
                        </a:rPr>
                        <a:t>comorbidity</a:t>
                      </a:r>
                      <a:r>
                        <a:rPr lang="it-IT" sz="1800" dirty="0">
                          <a:effectLst/>
                        </a:rPr>
                        <a:t> </a:t>
                      </a:r>
                      <a:r>
                        <a:rPr lang="it-IT" sz="1800" dirty="0" err="1">
                          <a:effectLst/>
                        </a:rPr>
                        <a:t>index</a:t>
                      </a:r>
                      <a:endParaRPr lang="it-I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125"/>
                        </a:spcAft>
                      </a:pPr>
                      <a:r>
                        <a:rPr lang="it-IT" sz="1800" dirty="0">
                          <a:effectLst/>
                        </a:rPr>
                        <a:t>6.9 ± 2.6</a:t>
                      </a:r>
                      <a:endParaRPr lang="it-I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18320089"/>
                  </a:ext>
                </a:extLst>
              </a:tr>
            </a:tbl>
          </a:graphicData>
        </a:graphic>
      </p:graphicFrame>
    </p:spTree>
    <p:extLst>
      <p:ext uri="{BB962C8B-B14F-4D97-AF65-F5344CB8AC3E}">
        <p14:creationId xmlns:p14="http://schemas.microsoft.com/office/powerpoint/2010/main" val="4111645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530225"/>
          </a:xfrm>
        </p:spPr>
        <p:txBody>
          <a:bodyPr>
            <a:normAutofit/>
          </a:bodyPr>
          <a:lstStyle/>
          <a:p>
            <a:r>
              <a:rPr lang="en-GB" sz="2800" dirty="0">
                <a:solidFill>
                  <a:srgbClr val="FF0000"/>
                </a:solidFill>
              </a:rPr>
              <a:t>Duration of dialysis treatments in the three groups of patients</a:t>
            </a:r>
            <a:endParaRPr lang="it-IT" sz="2800" dirty="0">
              <a:solidFill>
                <a:srgbClr val="FF0000"/>
              </a:solidFill>
            </a:endParaRPr>
          </a:p>
        </p:txBody>
      </p:sp>
      <p:sp>
        <p:nvSpPr>
          <p:cNvPr id="3" name="Segnaposto testo 2"/>
          <p:cNvSpPr>
            <a:spLocks noGrp="1"/>
          </p:cNvSpPr>
          <p:nvPr>
            <p:ph type="body" idx="1"/>
          </p:nvPr>
        </p:nvSpPr>
        <p:spPr/>
        <p:txBody>
          <a:bodyPr/>
          <a:lstStyle/>
          <a:p>
            <a:endParaRPr lang="it-IT" dirty="0"/>
          </a:p>
        </p:txBody>
      </p:sp>
      <p:graphicFrame>
        <p:nvGraphicFramePr>
          <p:cNvPr id="7" name="Tabella 6"/>
          <p:cNvGraphicFramePr>
            <a:graphicFrameLocks noGrp="1"/>
          </p:cNvGraphicFramePr>
          <p:nvPr>
            <p:extLst>
              <p:ext uri="{D42A27DB-BD31-4B8C-83A1-F6EECF244321}">
                <p14:modId xmlns:p14="http://schemas.microsoft.com/office/powerpoint/2010/main" val="1427803653"/>
              </p:ext>
            </p:extLst>
          </p:nvPr>
        </p:nvGraphicFramePr>
        <p:xfrm>
          <a:off x="838200" y="1000124"/>
          <a:ext cx="10515600" cy="5448300"/>
        </p:xfrm>
        <a:graphic>
          <a:graphicData uri="http://schemas.openxmlformats.org/drawingml/2006/table">
            <a:tbl>
              <a:tblPr firstRow="1" firstCol="1" bandRow="1">
                <a:tableStyleId>{5C22544A-7EE6-4342-B048-85BDC9FD1C3A}</a:tableStyleId>
              </a:tblPr>
              <a:tblGrid>
                <a:gridCol w="3479776">
                  <a:extLst>
                    <a:ext uri="{9D8B030D-6E8A-4147-A177-3AD203B41FA5}">
                      <a16:colId xmlns:a16="http://schemas.microsoft.com/office/drawing/2014/main" val="3739787616"/>
                    </a:ext>
                  </a:extLst>
                </a:gridCol>
                <a:gridCol w="2344316">
                  <a:extLst>
                    <a:ext uri="{9D8B030D-6E8A-4147-A177-3AD203B41FA5}">
                      <a16:colId xmlns:a16="http://schemas.microsoft.com/office/drawing/2014/main" val="1825953089"/>
                    </a:ext>
                  </a:extLst>
                </a:gridCol>
                <a:gridCol w="2345754">
                  <a:extLst>
                    <a:ext uri="{9D8B030D-6E8A-4147-A177-3AD203B41FA5}">
                      <a16:colId xmlns:a16="http://schemas.microsoft.com/office/drawing/2014/main" val="1821919828"/>
                    </a:ext>
                  </a:extLst>
                </a:gridCol>
                <a:gridCol w="2345754">
                  <a:extLst>
                    <a:ext uri="{9D8B030D-6E8A-4147-A177-3AD203B41FA5}">
                      <a16:colId xmlns:a16="http://schemas.microsoft.com/office/drawing/2014/main" val="2121200984"/>
                    </a:ext>
                  </a:extLst>
                </a:gridCol>
              </a:tblGrid>
              <a:tr h="1089660">
                <a:tc>
                  <a:txBody>
                    <a:bodyPr/>
                    <a:lstStyle/>
                    <a:p>
                      <a:pPr algn="just">
                        <a:spcAft>
                          <a:spcPts val="1125"/>
                        </a:spcAft>
                      </a:pPr>
                      <a:r>
                        <a:rPr lang="en-GB" sz="1100" dirty="0">
                          <a:effectLst/>
                        </a:rPr>
                        <a:t> </a:t>
                      </a:r>
                      <a:endParaRPr lang="it-IT"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125"/>
                        </a:spcAft>
                      </a:pPr>
                      <a:r>
                        <a:rPr lang="it-IT" sz="1800" dirty="0">
                          <a:effectLst/>
                        </a:rPr>
                        <a:t>G1 (N=117)</a:t>
                      </a:r>
                      <a:endParaRPr lang="it-I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125"/>
                        </a:spcAft>
                      </a:pPr>
                      <a:r>
                        <a:rPr lang="it-IT" sz="1800" dirty="0">
                          <a:effectLst/>
                        </a:rPr>
                        <a:t>G2 (N=46)</a:t>
                      </a:r>
                      <a:endParaRPr lang="it-I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125"/>
                        </a:spcAft>
                      </a:pPr>
                      <a:r>
                        <a:rPr lang="it-IT" sz="1800" dirty="0">
                          <a:effectLst/>
                        </a:rPr>
                        <a:t>G3 (N=39)</a:t>
                      </a:r>
                      <a:endParaRPr lang="it-I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56624093"/>
                  </a:ext>
                </a:extLst>
              </a:tr>
              <a:tr h="1089660">
                <a:tc>
                  <a:txBody>
                    <a:bodyPr/>
                    <a:lstStyle/>
                    <a:p>
                      <a:pPr algn="just">
                        <a:spcAft>
                          <a:spcPts val="1125"/>
                        </a:spcAft>
                      </a:pPr>
                      <a:r>
                        <a:rPr lang="en-GB" sz="1800" dirty="0">
                          <a:effectLst/>
                        </a:rPr>
                        <a:t>Months on 1HD/</a:t>
                      </a:r>
                      <a:r>
                        <a:rPr lang="en-GB" sz="1800" dirty="0" err="1">
                          <a:effectLst/>
                        </a:rPr>
                        <a:t>wk</a:t>
                      </a:r>
                      <a:r>
                        <a:rPr lang="en-GB" sz="1800" dirty="0">
                          <a:effectLst/>
                        </a:rPr>
                        <a:t> </a:t>
                      </a:r>
                      <a:endParaRPr lang="it-I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125"/>
                        </a:spcAft>
                      </a:pPr>
                      <a:r>
                        <a:rPr lang="it-IT" sz="1800" dirty="0">
                          <a:solidFill>
                            <a:srgbClr val="FF0000"/>
                          </a:solidFill>
                          <a:effectLst/>
                        </a:rPr>
                        <a:t>11.9 ± 14.8</a:t>
                      </a:r>
                      <a:endParaRPr lang="it-IT"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125"/>
                        </a:spcAft>
                      </a:pPr>
                      <a:r>
                        <a:rPr lang="it-IT" sz="1800" dirty="0">
                          <a:effectLst/>
                        </a:rPr>
                        <a:t>0</a:t>
                      </a:r>
                      <a:endParaRPr lang="it-I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125"/>
                        </a:spcAft>
                      </a:pPr>
                      <a:r>
                        <a:rPr lang="it-IT" sz="1800" dirty="0">
                          <a:effectLst/>
                        </a:rPr>
                        <a:t>0</a:t>
                      </a:r>
                      <a:endParaRPr lang="it-I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76040871"/>
                  </a:ext>
                </a:extLst>
              </a:tr>
              <a:tr h="1089660">
                <a:tc>
                  <a:txBody>
                    <a:bodyPr/>
                    <a:lstStyle/>
                    <a:p>
                      <a:pPr algn="just">
                        <a:spcAft>
                          <a:spcPts val="1125"/>
                        </a:spcAft>
                      </a:pPr>
                      <a:r>
                        <a:rPr lang="it-IT" sz="1800" dirty="0" err="1">
                          <a:effectLst/>
                        </a:rPr>
                        <a:t>Months</a:t>
                      </a:r>
                      <a:r>
                        <a:rPr lang="it-IT" sz="1800" dirty="0">
                          <a:effectLst/>
                        </a:rPr>
                        <a:t> on 2HD/</a:t>
                      </a:r>
                      <a:r>
                        <a:rPr lang="it-IT" sz="1800" dirty="0" err="1">
                          <a:effectLst/>
                        </a:rPr>
                        <a:t>wk</a:t>
                      </a:r>
                      <a:endParaRPr lang="it-I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125"/>
                        </a:spcAft>
                      </a:pPr>
                      <a:r>
                        <a:rPr lang="it-IT" sz="1800" dirty="0">
                          <a:solidFill>
                            <a:srgbClr val="FF0000"/>
                          </a:solidFill>
                          <a:effectLst/>
                        </a:rPr>
                        <a:t>13.0 ± 20.3</a:t>
                      </a:r>
                      <a:endParaRPr lang="it-IT"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125"/>
                        </a:spcAft>
                      </a:pPr>
                      <a:r>
                        <a:rPr lang="it-IT" sz="1800" dirty="0">
                          <a:solidFill>
                            <a:srgbClr val="FF0000"/>
                          </a:solidFill>
                          <a:effectLst/>
                        </a:rPr>
                        <a:t>16.7 ± 23.2</a:t>
                      </a:r>
                      <a:endParaRPr lang="it-IT"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125"/>
                        </a:spcAft>
                      </a:pPr>
                      <a:r>
                        <a:rPr lang="it-IT" sz="1800" dirty="0">
                          <a:effectLst/>
                        </a:rPr>
                        <a:t>0</a:t>
                      </a:r>
                      <a:endParaRPr lang="it-I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21933599"/>
                  </a:ext>
                </a:extLst>
              </a:tr>
              <a:tr h="1089660">
                <a:tc>
                  <a:txBody>
                    <a:bodyPr/>
                    <a:lstStyle/>
                    <a:p>
                      <a:pPr algn="just">
                        <a:spcAft>
                          <a:spcPts val="1125"/>
                        </a:spcAft>
                      </a:pPr>
                      <a:r>
                        <a:rPr lang="it-IT" sz="1800" dirty="0" err="1">
                          <a:effectLst/>
                        </a:rPr>
                        <a:t>Months</a:t>
                      </a:r>
                      <a:r>
                        <a:rPr lang="it-IT" sz="1800" dirty="0">
                          <a:effectLst/>
                        </a:rPr>
                        <a:t> on 3HD/</a:t>
                      </a:r>
                      <a:r>
                        <a:rPr lang="it-IT" sz="1800" dirty="0" err="1">
                          <a:effectLst/>
                        </a:rPr>
                        <a:t>wk</a:t>
                      </a:r>
                      <a:endParaRPr lang="it-I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125"/>
                        </a:spcAft>
                      </a:pPr>
                      <a:r>
                        <a:rPr lang="it-IT" sz="1800">
                          <a:effectLst/>
                        </a:rPr>
                        <a:t>37.4 ± 46.5</a:t>
                      </a:r>
                      <a:endParaRPr lang="it-I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125"/>
                        </a:spcAft>
                      </a:pPr>
                      <a:r>
                        <a:rPr lang="it-IT" sz="1800">
                          <a:effectLst/>
                        </a:rPr>
                        <a:t>34.7 ± 38.6</a:t>
                      </a:r>
                      <a:endParaRPr lang="it-I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125"/>
                        </a:spcAft>
                      </a:pPr>
                      <a:r>
                        <a:rPr lang="it-IT" sz="1800" dirty="0">
                          <a:effectLst/>
                        </a:rPr>
                        <a:t>56.3 ± 55.3</a:t>
                      </a:r>
                      <a:endParaRPr lang="it-I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42104459"/>
                  </a:ext>
                </a:extLst>
              </a:tr>
              <a:tr h="1089660">
                <a:tc>
                  <a:txBody>
                    <a:bodyPr/>
                    <a:lstStyle/>
                    <a:p>
                      <a:pPr algn="just">
                        <a:spcAft>
                          <a:spcPts val="1125"/>
                        </a:spcAft>
                      </a:pPr>
                      <a:r>
                        <a:rPr lang="it-IT" sz="1800" dirty="0" err="1">
                          <a:effectLst/>
                        </a:rPr>
                        <a:t>Months</a:t>
                      </a:r>
                      <a:r>
                        <a:rPr lang="it-IT" sz="1800" dirty="0">
                          <a:effectLst/>
                        </a:rPr>
                        <a:t> of follow-up </a:t>
                      </a:r>
                      <a:endParaRPr lang="it-I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125"/>
                        </a:spcAft>
                      </a:pPr>
                      <a:r>
                        <a:rPr lang="it-IT" sz="1800">
                          <a:effectLst/>
                        </a:rPr>
                        <a:t>62.6 ± 48.8</a:t>
                      </a:r>
                      <a:endParaRPr lang="it-I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125"/>
                        </a:spcAft>
                      </a:pPr>
                      <a:r>
                        <a:rPr lang="it-IT" sz="1800">
                          <a:effectLst/>
                        </a:rPr>
                        <a:t>51.4 ± 40.8</a:t>
                      </a:r>
                      <a:endParaRPr lang="it-I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125"/>
                        </a:spcAft>
                      </a:pPr>
                      <a:r>
                        <a:rPr lang="it-IT" sz="1800" dirty="0">
                          <a:effectLst/>
                        </a:rPr>
                        <a:t>56.3 ± 55.3</a:t>
                      </a:r>
                      <a:endParaRPr lang="it-I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32981022"/>
                  </a:ext>
                </a:extLst>
              </a:tr>
            </a:tbl>
          </a:graphicData>
        </a:graphic>
      </p:graphicFrame>
    </p:spTree>
    <p:extLst>
      <p:ext uri="{BB962C8B-B14F-4D97-AF65-F5344CB8AC3E}">
        <p14:creationId xmlns:p14="http://schemas.microsoft.com/office/powerpoint/2010/main" val="875859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Immagine 3"/>
          <p:cNvPicPr>
            <a:picLocks noChangeAspect="1"/>
          </p:cNvPicPr>
          <p:nvPr/>
        </p:nvPicPr>
        <p:blipFill>
          <a:blip r:embed="rId2"/>
          <a:stretch>
            <a:fillRect/>
          </a:stretch>
        </p:blipFill>
        <p:spPr>
          <a:xfrm>
            <a:off x="0" y="0"/>
            <a:ext cx="12192000" cy="6858000"/>
          </a:xfrm>
          <a:prstGeom prst="rect">
            <a:avLst/>
          </a:prstGeom>
        </p:spPr>
      </p:pic>
      <p:sp>
        <p:nvSpPr>
          <p:cNvPr id="3" name="Segnaposto testo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5824732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Immagine 3"/>
          <p:cNvPicPr>
            <a:picLocks noChangeAspect="1"/>
          </p:cNvPicPr>
          <p:nvPr/>
        </p:nvPicPr>
        <p:blipFill>
          <a:blip r:embed="rId2"/>
          <a:stretch>
            <a:fillRect/>
          </a:stretch>
        </p:blipFill>
        <p:spPr>
          <a:xfrm>
            <a:off x="0" y="0"/>
            <a:ext cx="12192000" cy="6858000"/>
          </a:xfrm>
          <a:prstGeom prst="rect">
            <a:avLst/>
          </a:prstGeom>
        </p:spPr>
      </p:pic>
      <p:sp>
        <p:nvSpPr>
          <p:cNvPr id="3" name="Segnaposto testo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444271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A78F-0E00-1B64-16C7-AB61A054496C}"/>
              </a:ext>
            </a:extLst>
          </p:cNvPr>
          <p:cNvSpPr>
            <a:spLocks noGrp="1"/>
          </p:cNvSpPr>
          <p:nvPr>
            <p:ph type="title"/>
          </p:nvPr>
        </p:nvSpPr>
        <p:spPr>
          <a:xfrm>
            <a:off x="597159" y="4548335"/>
            <a:ext cx="10515600" cy="1325563"/>
          </a:xfrm>
        </p:spPr>
        <p:txBody>
          <a:bodyPr/>
          <a:lstStyle/>
          <a:p>
            <a:r>
              <a:rPr lang="en-GB" dirty="0"/>
              <a:t>UK Incremental HD </a:t>
            </a:r>
          </a:p>
        </p:txBody>
      </p:sp>
      <p:sp>
        <p:nvSpPr>
          <p:cNvPr id="3" name="Content Placeholder 2">
            <a:extLst>
              <a:ext uri="{FF2B5EF4-FFF2-40B4-BE49-F238E27FC236}">
                <a16:creationId xmlns:a16="http://schemas.microsoft.com/office/drawing/2014/main" id="{4E982882-49CF-F912-952B-FBBE0F70BAE2}"/>
              </a:ext>
            </a:extLst>
          </p:cNvPr>
          <p:cNvSpPr>
            <a:spLocks noGrp="1"/>
          </p:cNvSpPr>
          <p:nvPr>
            <p:ph idx="1"/>
          </p:nvPr>
        </p:nvSpPr>
        <p:spPr>
          <a:xfrm>
            <a:off x="7705898" y="1853247"/>
            <a:ext cx="3647902" cy="4323715"/>
          </a:xfrm>
        </p:spPr>
        <p:txBody>
          <a:bodyPr/>
          <a:lstStyle/>
          <a:p>
            <a:r>
              <a:rPr lang="en-GB" dirty="0"/>
              <a:t>Trend towards slower decline in </a:t>
            </a:r>
            <a:r>
              <a:rPr lang="en-GB" dirty="0" smtClean="0"/>
              <a:t>RKF(not </a:t>
            </a:r>
            <a:r>
              <a:rPr lang="en-GB" dirty="0"/>
              <a:t>significant though)</a:t>
            </a:r>
          </a:p>
        </p:txBody>
      </p:sp>
      <p:sp>
        <p:nvSpPr>
          <p:cNvPr id="4" name="Text Placeholder 3">
            <a:extLst>
              <a:ext uri="{FF2B5EF4-FFF2-40B4-BE49-F238E27FC236}">
                <a16:creationId xmlns:a16="http://schemas.microsoft.com/office/drawing/2014/main" id="{DDB290C4-C4E1-6DBE-0AC5-3EA69F658295}"/>
              </a:ext>
            </a:extLst>
          </p:cNvPr>
          <p:cNvSpPr>
            <a:spLocks noGrp="1"/>
          </p:cNvSpPr>
          <p:nvPr>
            <p:ph type="body" sz="quarter" idx="13"/>
          </p:nvPr>
        </p:nvSpPr>
        <p:spPr/>
        <p:txBody>
          <a:bodyPr/>
          <a:lstStyle/>
          <a:p>
            <a:r>
              <a:rPr lang="it-IT" i="1" dirty="0" smtClean="0"/>
              <a:t>Vilar et al, </a:t>
            </a:r>
            <a:r>
              <a:rPr lang="it-IT" i="1" dirty="0" err="1" smtClean="0"/>
              <a:t>Kidney</a:t>
            </a:r>
            <a:r>
              <a:rPr lang="it-IT" i="1" dirty="0" smtClean="0"/>
              <a:t> </a:t>
            </a:r>
            <a:r>
              <a:rPr lang="it-IT" i="1" dirty="0" err="1"/>
              <a:t>Int</a:t>
            </a:r>
            <a:r>
              <a:rPr lang="it-IT" i="1" dirty="0"/>
              <a:t> </a:t>
            </a:r>
            <a:r>
              <a:rPr lang="it-IT" dirty="0" smtClean="0"/>
              <a:t>2022;101:615–25</a:t>
            </a:r>
            <a:endParaRPr lang="en-GB" dirty="0"/>
          </a:p>
        </p:txBody>
      </p:sp>
      <p:pic>
        <p:nvPicPr>
          <p:cNvPr id="7" name="Picture 6" descr="Chart&#10;&#10;Description automatically generated">
            <a:extLst>
              <a:ext uri="{FF2B5EF4-FFF2-40B4-BE49-F238E27FC236}">
                <a16:creationId xmlns:a16="http://schemas.microsoft.com/office/drawing/2014/main" id="{9285D9E6-FBA8-525F-131F-CBFA5C905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118" y="2011322"/>
            <a:ext cx="5881687" cy="4007563"/>
          </a:xfrm>
          <a:prstGeom prst="rect">
            <a:avLst/>
          </a:prstGeom>
        </p:spPr>
      </p:pic>
      <p:sp>
        <p:nvSpPr>
          <p:cNvPr id="6" name="Rettangolo 5"/>
          <p:cNvSpPr/>
          <p:nvPr/>
        </p:nvSpPr>
        <p:spPr>
          <a:xfrm>
            <a:off x="597159" y="365125"/>
            <a:ext cx="10515600" cy="954107"/>
          </a:xfrm>
          <a:prstGeom prst="rect">
            <a:avLst/>
          </a:prstGeom>
        </p:spPr>
        <p:txBody>
          <a:bodyPr wrap="square">
            <a:spAutoFit/>
          </a:bodyPr>
          <a:lstStyle/>
          <a:p>
            <a:pPr algn="ctr"/>
            <a:r>
              <a:rPr lang="en-US" sz="2800" b="1" dirty="0" smtClean="0"/>
              <a:t>Multicenter feasibility RCT </a:t>
            </a:r>
            <a:r>
              <a:rPr lang="en-US" sz="2800" b="1" dirty="0"/>
              <a:t>to assess the impact of incremental </a:t>
            </a:r>
            <a:r>
              <a:rPr lang="en-US" sz="2800" b="1" dirty="0" smtClean="0"/>
              <a:t>versus conventional </a:t>
            </a:r>
            <a:r>
              <a:rPr lang="en-US" sz="2800" b="1" dirty="0"/>
              <a:t>initiation of hemodialysis on </a:t>
            </a:r>
            <a:r>
              <a:rPr lang="en-US" sz="2800" b="1" dirty="0" smtClean="0"/>
              <a:t>RKF</a:t>
            </a:r>
            <a:endParaRPr lang="it-IT" sz="2800" b="1" dirty="0"/>
          </a:p>
        </p:txBody>
      </p:sp>
    </p:spTree>
    <p:extLst>
      <p:ext uri="{BB962C8B-B14F-4D97-AF65-F5344CB8AC3E}">
        <p14:creationId xmlns:p14="http://schemas.microsoft.com/office/powerpoint/2010/main" val="2937875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F49FE8-A049-404A-9FEF-293801884C79}"/>
              </a:ext>
            </a:extLst>
          </p:cNvPr>
          <p:cNvPicPr>
            <a:picLocks noChangeAspect="1"/>
          </p:cNvPicPr>
          <p:nvPr/>
        </p:nvPicPr>
        <p:blipFill>
          <a:blip r:embed="rId2"/>
          <a:stretch>
            <a:fillRect/>
          </a:stretch>
        </p:blipFill>
        <p:spPr>
          <a:xfrm>
            <a:off x="391885" y="1164374"/>
            <a:ext cx="11178074" cy="5686764"/>
          </a:xfrm>
          <a:prstGeom prst="rect">
            <a:avLst/>
          </a:prstGeom>
        </p:spPr>
      </p:pic>
      <p:sp>
        <p:nvSpPr>
          <p:cNvPr id="9" name="TextBox 8">
            <a:extLst>
              <a:ext uri="{FF2B5EF4-FFF2-40B4-BE49-F238E27FC236}">
                <a16:creationId xmlns:a16="http://schemas.microsoft.com/office/drawing/2014/main" id="{F162D29A-27CF-4401-8335-ADC34E44275A}"/>
              </a:ext>
            </a:extLst>
          </p:cNvPr>
          <p:cNvSpPr txBox="1"/>
          <p:nvPr/>
        </p:nvSpPr>
        <p:spPr>
          <a:xfrm>
            <a:off x="6744073" y="4869160"/>
            <a:ext cx="295232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20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mn-cs"/>
              </a:rPr>
              <a:t>The TWOPLUS Study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Hospitalizations</a:t>
            </a:r>
            <a:endParaRPr kumimoji="1" lang="en-US" sz="2400" b="0" i="0" u="none" strike="noStrike" kern="1200" cap="none" spc="0" normalizeH="0" baseline="0" noProof="0" dirty="0">
              <a:ln>
                <a:noFill/>
              </a:ln>
              <a:solidFill>
                <a:srgbClr val="002060"/>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5F55A317-EBB8-4799-84A7-02A9D6708829}"/>
              </a:ext>
            </a:extLst>
          </p:cNvPr>
          <p:cNvSpPr txBox="1"/>
          <p:nvPr/>
        </p:nvSpPr>
        <p:spPr>
          <a:xfrm>
            <a:off x="709127" y="88384"/>
            <a:ext cx="11219521" cy="1231106"/>
          </a:xfrm>
          <a:prstGeom prst="rect">
            <a:avLst/>
          </a:prstGeom>
          <a:noFill/>
        </p:spPr>
        <p:txBody>
          <a:bodyPr wrap="square">
            <a:spAutoFit/>
          </a:bodyPr>
          <a:lstStyle/>
          <a:p>
            <a:r>
              <a:rPr lang="it-IT" sz="2800" dirty="0" err="1"/>
              <a:t>Twice-weekly</a:t>
            </a:r>
            <a:r>
              <a:rPr lang="it-IT" sz="2800" dirty="0"/>
              <a:t> </a:t>
            </a:r>
            <a:r>
              <a:rPr lang="it-IT" sz="2800" dirty="0" err="1"/>
              <a:t>hemodialysis</a:t>
            </a:r>
            <a:r>
              <a:rPr lang="it-IT" sz="2800" dirty="0"/>
              <a:t> </a:t>
            </a:r>
            <a:r>
              <a:rPr lang="it-IT" sz="2800" dirty="0" smtClean="0"/>
              <a:t>with </a:t>
            </a:r>
            <a:r>
              <a:rPr lang="en-US" sz="2800" dirty="0" smtClean="0"/>
              <a:t>adjuvant </a:t>
            </a:r>
            <a:r>
              <a:rPr lang="en-US" sz="2800" dirty="0"/>
              <a:t>pharmacotherapy </a:t>
            </a:r>
            <a:r>
              <a:rPr lang="en-US" sz="2800" dirty="0" smtClean="0"/>
              <a:t>and transition </a:t>
            </a:r>
            <a:r>
              <a:rPr lang="en-US" sz="2800" dirty="0"/>
              <a:t>to thrice-weekly </a:t>
            </a:r>
            <a:r>
              <a:rPr lang="en-US" sz="2800" dirty="0" smtClean="0"/>
              <a:t>hemodialysis: a </a:t>
            </a:r>
            <a:r>
              <a:rPr lang="en-US" sz="2800" dirty="0"/>
              <a:t>pilot </a:t>
            </a:r>
            <a:r>
              <a:rPr lang="en-US" sz="2800" dirty="0" smtClean="0"/>
              <a:t>study</a:t>
            </a:r>
          </a:p>
          <a:p>
            <a:r>
              <a:rPr lang="en-US" i="1" dirty="0" err="1" smtClean="0"/>
              <a:t>Murea</a:t>
            </a:r>
            <a:r>
              <a:rPr lang="en-US" i="1" dirty="0" smtClean="0"/>
              <a:t> et al, Am </a:t>
            </a:r>
            <a:r>
              <a:rPr lang="en-US" i="1" dirty="0"/>
              <a:t>J Kidney Dis </a:t>
            </a:r>
            <a:r>
              <a:rPr lang="en-US" dirty="0"/>
              <a:t>2022;80:227–40</a:t>
            </a:r>
            <a:endParaRPr kumimoji="1" lang="en-US" sz="3600" i="0" u="none" strike="noStrike" kern="1200" cap="none" spc="0" normalizeH="0" baseline="0" noProof="0" dirty="0">
              <a:ln>
                <a:noFill/>
              </a:ln>
              <a:solidFill>
                <a:prstClr val="black"/>
              </a:solidFill>
              <a:effectLst/>
              <a:uLnTx/>
              <a:uFillTx/>
              <a:latin typeface="Calibri"/>
            </a:endParaRPr>
          </a:p>
        </p:txBody>
      </p:sp>
      <p:sp>
        <p:nvSpPr>
          <p:cNvPr id="2" name="TextBox 1">
            <a:extLst>
              <a:ext uri="{FF2B5EF4-FFF2-40B4-BE49-F238E27FC236}">
                <a16:creationId xmlns:a16="http://schemas.microsoft.com/office/drawing/2014/main" id="{A4346BE6-8AFA-4845-9FF7-47E6D9FF2E42}"/>
              </a:ext>
            </a:extLst>
          </p:cNvPr>
          <p:cNvSpPr txBox="1"/>
          <p:nvPr/>
        </p:nvSpPr>
        <p:spPr>
          <a:xfrm>
            <a:off x="6312024" y="1340768"/>
            <a:ext cx="399545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2000" b="0" i="0" u="none" strike="noStrike" kern="1200" cap="none" spc="0" normalizeH="0" baseline="0" noProof="0" dirty="0">
              <a:ln>
                <a:noFill/>
              </a:ln>
              <a:solidFill>
                <a:srgbClr val="FF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A5305DF1-B466-9ED4-D3CE-4D4A12D8A472}"/>
              </a:ext>
            </a:extLst>
          </p:cNvPr>
          <p:cNvSpPr txBox="1"/>
          <p:nvPr/>
        </p:nvSpPr>
        <p:spPr>
          <a:xfrm>
            <a:off x="9744282" y="3284984"/>
            <a:ext cx="21843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0891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olo 1">
            <a:extLst>
              <a:ext uri="{FF2B5EF4-FFF2-40B4-BE49-F238E27FC236}">
                <a16:creationId xmlns:a16="http://schemas.microsoft.com/office/drawing/2014/main" id="{7848E6B3-2077-C383-8C28-BBED6FEC5584}"/>
              </a:ext>
            </a:extLst>
          </p:cNvPr>
          <p:cNvSpPr>
            <a:spLocks noGrp="1"/>
          </p:cNvSpPr>
          <p:nvPr>
            <p:ph type="title"/>
          </p:nvPr>
        </p:nvSpPr>
        <p:spPr>
          <a:xfrm>
            <a:off x="2136775" y="228600"/>
            <a:ext cx="8153400" cy="990600"/>
          </a:xfrm>
        </p:spPr>
        <p:txBody>
          <a:bodyPr/>
          <a:lstStyle/>
          <a:p>
            <a:endParaRPr lang="it-IT" altLang="it-IT"/>
          </a:p>
        </p:txBody>
      </p:sp>
      <p:pic>
        <p:nvPicPr>
          <p:cNvPr id="3" name="Immagine 2"/>
          <p:cNvPicPr>
            <a:picLocks noChangeAspect="1"/>
          </p:cNvPicPr>
          <p:nvPr/>
        </p:nvPicPr>
        <p:blipFill>
          <a:blip r:embed="rId2"/>
          <a:stretch>
            <a:fillRect/>
          </a:stretch>
        </p:blipFill>
        <p:spPr>
          <a:xfrm>
            <a:off x="0" y="1144588"/>
            <a:ext cx="12192000" cy="5713412"/>
          </a:xfrm>
          <a:prstGeom prst="rect">
            <a:avLst/>
          </a:prstGeom>
        </p:spPr>
      </p:pic>
      <p:sp>
        <p:nvSpPr>
          <p:cNvPr id="2" name="Segnaposto testo 1"/>
          <p:cNvSpPr>
            <a:spLocks noGrp="1"/>
          </p:cNvSpPr>
          <p:nvPr>
            <p:ph type="body" idx="1"/>
          </p:nvPr>
        </p:nvSpPr>
        <p:spPr>
          <a:xfrm>
            <a:off x="838200" y="1219200"/>
            <a:ext cx="10515600" cy="4957763"/>
          </a:xfrm>
        </p:spPr>
        <p:txBody>
          <a:bodyPr/>
          <a:lstStyle/>
          <a:p>
            <a:pPr marL="0" indent="0">
              <a:buNone/>
            </a:pPr>
            <a:endParaRPr lang="it-IT" dirty="0"/>
          </a:p>
        </p:txBody>
      </p:sp>
      <p:sp>
        <p:nvSpPr>
          <p:cNvPr id="4" name="Rettangolo 3"/>
          <p:cNvSpPr/>
          <p:nvPr/>
        </p:nvSpPr>
        <p:spPr>
          <a:xfrm>
            <a:off x="0" y="559837"/>
            <a:ext cx="12192000" cy="461665"/>
          </a:xfrm>
          <a:prstGeom prst="rect">
            <a:avLst/>
          </a:prstGeom>
        </p:spPr>
        <p:txBody>
          <a:bodyPr wrap="square">
            <a:spAutoFit/>
          </a:bodyPr>
          <a:lstStyle/>
          <a:p>
            <a:r>
              <a:rPr lang="en-US" sz="2400" b="1" dirty="0" smtClean="0"/>
              <a:t>      Ancient </a:t>
            </a:r>
            <a:r>
              <a:rPr lang="en-US" sz="2400" b="1" dirty="0"/>
              <a:t>Greek colonies and their dialect groupings in Southern Italy (Magna Graecia</a:t>
            </a:r>
            <a:r>
              <a:rPr lang="en-US" sz="2400" dirty="0" smtClean="0"/>
              <a:t>)</a:t>
            </a:r>
            <a:endParaRPr lang="it-IT" sz="2400" dirty="0"/>
          </a:p>
        </p:txBody>
      </p:sp>
      <p:pic>
        <p:nvPicPr>
          <p:cNvPr id="6" name="Immagine 3">
            <a:extLst>
              <a:ext uri="{FF2B5EF4-FFF2-40B4-BE49-F238E27FC236}">
                <a16:creationId xmlns:a16="http://schemas.microsoft.com/office/drawing/2014/main" id="{70BFCAFE-852C-CD8E-4924-25AD2BDE8E96}"/>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423918" y="2220685"/>
            <a:ext cx="1929882" cy="48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6957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02863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F232-06C7-443C-9B3B-1A0C3B3ADA4A}"/>
              </a:ext>
            </a:extLst>
          </p:cNvPr>
          <p:cNvSpPr>
            <a:spLocks noGrp="1"/>
          </p:cNvSpPr>
          <p:nvPr>
            <p:ph type="ctrTitle"/>
          </p:nvPr>
        </p:nvSpPr>
        <p:spPr>
          <a:xfrm>
            <a:off x="856698" y="3089430"/>
            <a:ext cx="11083768" cy="2456382"/>
          </a:xfrm>
        </p:spPr>
        <p:txBody>
          <a:bodyPr anchor="ctr">
            <a:normAutofit fontScale="90000"/>
          </a:bodyPr>
          <a:lstStyle/>
          <a:p>
            <a:pPr algn="l"/>
            <a:r>
              <a:rPr lang="en-GB" b="1" dirty="0">
                <a:latin typeface="Futura Bk BT"/>
                <a:ea typeface="Futura" panose="02020800000000000000" pitchFamily="18" charset="0"/>
                <a:cs typeface="Futura" panose="02020800000000000000" pitchFamily="18" charset="0"/>
              </a:rPr>
              <a:t/>
            </a:r>
            <a:br>
              <a:rPr lang="en-GB" b="1" dirty="0">
                <a:latin typeface="Futura Bk BT"/>
                <a:ea typeface="Futura" panose="02020800000000000000" pitchFamily="18" charset="0"/>
                <a:cs typeface="Futura" panose="02020800000000000000" pitchFamily="18" charset="0"/>
              </a:rPr>
            </a:br>
            <a:r>
              <a:rPr lang="en-GB" b="1">
                <a:ea typeface="Futura" panose="02020800000000000000" pitchFamily="18" charset="0"/>
                <a:cs typeface="Futura" panose="02020800000000000000" pitchFamily="18" charset="0"/>
              </a:rPr>
              <a:t/>
            </a:r>
            <a:br>
              <a:rPr lang="en-GB" b="1">
                <a:ea typeface="Futura" panose="02020800000000000000" pitchFamily="18" charset="0"/>
                <a:cs typeface="Futura" panose="02020800000000000000" pitchFamily="18" charset="0"/>
              </a:rPr>
            </a:br>
            <a:r>
              <a:rPr lang="en-GB" sz="5300" b="1" dirty="0">
                <a:latin typeface="Futura Bk BT"/>
                <a:ea typeface="Futura" panose="02020800000000000000" pitchFamily="18" charset="0"/>
                <a:cs typeface="Futura" panose="02020800000000000000" pitchFamily="18" charset="0"/>
              </a:rPr>
              <a:t/>
            </a:r>
            <a:br>
              <a:rPr lang="en-GB" sz="5300" b="1" dirty="0">
                <a:latin typeface="Futura Bk BT"/>
                <a:ea typeface="Futura" panose="02020800000000000000" pitchFamily="18" charset="0"/>
                <a:cs typeface="Futura" panose="02020800000000000000" pitchFamily="18" charset="0"/>
              </a:rPr>
            </a:br>
            <a:r>
              <a:rPr lang="en-GB" sz="3100" b="1" dirty="0">
                <a:latin typeface="Futura Bk BT"/>
                <a:ea typeface="Futura" panose="02020800000000000000" pitchFamily="18" charset="0"/>
                <a:cs typeface="Futura" panose="02020800000000000000" pitchFamily="18" charset="0"/>
              </a:rPr>
              <a:t/>
            </a:r>
            <a:br>
              <a:rPr lang="en-GB" sz="3100" b="1" dirty="0">
                <a:latin typeface="Futura Bk BT"/>
                <a:ea typeface="Futura" panose="02020800000000000000" pitchFamily="18" charset="0"/>
                <a:cs typeface="Futura" panose="02020800000000000000" pitchFamily="18" charset="0"/>
              </a:rPr>
            </a:br>
            <a:endParaRPr lang="en-GB" sz="3100" dirty="0">
              <a:ea typeface="Futura" panose="02020800000000000000" pitchFamily="18" charset="0"/>
              <a:cs typeface="Futura" panose="02020800000000000000" pitchFamily="18" charset="0"/>
            </a:endParaRPr>
          </a:p>
        </p:txBody>
      </p:sp>
      <p:sp>
        <p:nvSpPr>
          <p:cNvPr id="3" name="Rettangolo 2"/>
          <p:cNvSpPr/>
          <p:nvPr/>
        </p:nvSpPr>
        <p:spPr>
          <a:xfrm>
            <a:off x="0" y="2668555"/>
            <a:ext cx="12080033" cy="3754874"/>
          </a:xfrm>
          <a:prstGeom prst="rect">
            <a:avLst/>
          </a:prstGeom>
        </p:spPr>
        <p:txBody>
          <a:bodyPr wrap="square">
            <a:spAutoFit/>
          </a:bodyPr>
          <a:lstStyle/>
          <a:p>
            <a:pPr algn="just"/>
            <a:r>
              <a:rPr lang="en-US" b="1" dirty="0" smtClean="0"/>
              <a:t>“The quest for a reliable dialysis adequacy index/criteria has been a constant feature through the decades in dialysis. While agreeing that evaluating dialysis adequacy should not rely on a single index, we would like to point out the need to keep urea kinetic model (UKM) as the gold standard, as it is the only established tool for assessing and prescribing dialysis.”</a:t>
            </a:r>
          </a:p>
          <a:p>
            <a:endParaRPr lang="en-US" dirty="0"/>
          </a:p>
          <a:p>
            <a:pPr algn="ctr"/>
            <a:r>
              <a:rPr lang="en-US" sz="4000" b="1" dirty="0" smtClean="0">
                <a:solidFill>
                  <a:srgbClr val="FF0000"/>
                </a:solidFill>
              </a:rPr>
              <a:t>Its reference solute is urea </a:t>
            </a:r>
          </a:p>
          <a:p>
            <a:endParaRPr lang="en-US" dirty="0"/>
          </a:p>
          <a:p>
            <a:endParaRPr lang="en-US" dirty="0" smtClean="0"/>
          </a:p>
          <a:p>
            <a:pPr lvl="0"/>
            <a:r>
              <a:rPr lang="en-GB" dirty="0"/>
              <a:t>National Kidney Foundation. KDOQI clinical practice guidelines for </a:t>
            </a:r>
            <a:r>
              <a:rPr lang="en-GB" dirty="0" err="1"/>
              <a:t>hemodialysis</a:t>
            </a:r>
            <a:r>
              <a:rPr lang="en-GB" dirty="0"/>
              <a:t> adequacy: 2015 update. </a:t>
            </a:r>
            <a:r>
              <a:rPr lang="it-IT" dirty="0" err="1"/>
              <a:t>Am</a:t>
            </a:r>
            <a:r>
              <a:rPr lang="it-IT" dirty="0"/>
              <a:t> J </a:t>
            </a:r>
            <a:r>
              <a:rPr lang="it-IT" dirty="0" err="1"/>
              <a:t>Kidney</a:t>
            </a:r>
            <a:r>
              <a:rPr lang="it-IT" dirty="0"/>
              <a:t> </a:t>
            </a:r>
            <a:r>
              <a:rPr lang="it-IT" dirty="0" err="1"/>
              <a:t>Dis</a:t>
            </a:r>
            <a:r>
              <a:rPr lang="it-IT" dirty="0"/>
              <a:t> 2015; 66: 884-930</a:t>
            </a:r>
          </a:p>
          <a:p>
            <a:pPr lvl="0"/>
            <a:r>
              <a:rPr lang="en-GB" dirty="0"/>
              <a:t>European Best Practice Guidelines. II.3 Haemodialysis dose and residual renal function (Kr). </a:t>
            </a:r>
            <a:r>
              <a:rPr lang="it-IT" dirty="0" err="1"/>
              <a:t>Nephrol</a:t>
            </a:r>
            <a:r>
              <a:rPr lang="it-IT" dirty="0"/>
              <a:t> </a:t>
            </a:r>
            <a:r>
              <a:rPr lang="it-IT" dirty="0" err="1"/>
              <a:t>Dial</a:t>
            </a:r>
            <a:r>
              <a:rPr lang="it-IT" dirty="0"/>
              <a:t> </a:t>
            </a:r>
            <a:r>
              <a:rPr lang="it-IT" dirty="0" err="1"/>
              <a:t>Transplant</a:t>
            </a:r>
            <a:r>
              <a:rPr lang="it-IT" dirty="0"/>
              <a:t> 2002; 17 (</a:t>
            </a:r>
            <a:r>
              <a:rPr lang="it-IT" dirty="0" err="1"/>
              <a:t>Suppl</a:t>
            </a:r>
            <a:r>
              <a:rPr lang="it-IT" dirty="0"/>
              <a:t> 7): 24 </a:t>
            </a:r>
          </a:p>
          <a:p>
            <a:endParaRPr lang="it-IT" dirty="0"/>
          </a:p>
        </p:txBody>
      </p:sp>
    </p:spTree>
    <p:extLst>
      <p:ext uri="{BB962C8B-B14F-4D97-AF65-F5344CB8AC3E}">
        <p14:creationId xmlns:p14="http://schemas.microsoft.com/office/powerpoint/2010/main" val="2486931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92CF-5025-1379-B389-0C464776EDD8}"/>
              </a:ext>
            </a:extLst>
          </p:cNvPr>
          <p:cNvSpPr>
            <a:spLocks noGrp="1"/>
          </p:cNvSpPr>
          <p:nvPr>
            <p:ph type="title"/>
          </p:nvPr>
        </p:nvSpPr>
        <p:spPr/>
        <p:txBody>
          <a:bodyPr>
            <a:normAutofit/>
          </a:bodyPr>
          <a:lstStyle/>
          <a:p>
            <a:pPr algn="just"/>
            <a:r>
              <a:rPr lang="en-GB" sz="3600" dirty="0"/>
              <a:t>Common methods of performing calculations for incremental </a:t>
            </a:r>
            <a:r>
              <a:rPr lang="en-GB" sz="3600" dirty="0" smtClean="0"/>
              <a:t>HD (1)</a:t>
            </a:r>
            <a:endParaRPr lang="en-GB" sz="3600" dirty="0"/>
          </a:p>
        </p:txBody>
      </p:sp>
      <p:sp>
        <p:nvSpPr>
          <p:cNvPr id="3" name="Content Placeholder 2">
            <a:extLst>
              <a:ext uri="{FF2B5EF4-FFF2-40B4-BE49-F238E27FC236}">
                <a16:creationId xmlns:a16="http://schemas.microsoft.com/office/drawing/2014/main" id="{3FDD23CF-8AC9-500B-9B95-8C7424D4D557}"/>
              </a:ext>
            </a:extLst>
          </p:cNvPr>
          <p:cNvSpPr>
            <a:spLocks noGrp="1"/>
          </p:cNvSpPr>
          <p:nvPr>
            <p:ph idx="1"/>
          </p:nvPr>
        </p:nvSpPr>
        <p:spPr>
          <a:xfrm>
            <a:off x="838200" y="2253673"/>
            <a:ext cx="10515600" cy="3923290"/>
          </a:xfrm>
        </p:spPr>
        <p:txBody>
          <a:bodyPr>
            <a:normAutofit/>
          </a:bodyPr>
          <a:lstStyle/>
          <a:p>
            <a:pPr marL="742950" lvl="1" indent="-285750">
              <a:buFont typeface="Arial" panose="020B0604020202020204" pitchFamily="34" charset="0"/>
              <a:buChar char="•"/>
            </a:pPr>
            <a:r>
              <a:rPr lang="en-GB" sz="3200" b="1" dirty="0" smtClean="0"/>
              <a:t>Standard </a:t>
            </a:r>
            <a:r>
              <a:rPr lang="en-GB" sz="3200" b="1" dirty="0"/>
              <a:t>Kt/V</a:t>
            </a:r>
          </a:p>
          <a:p>
            <a:pPr marL="0" indent="0">
              <a:buNone/>
            </a:pPr>
            <a:endParaRPr lang="en-GB" sz="3200" b="1" dirty="0"/>
          </a:p>
        </p:txBody>
      </p:sp>
      <p:sp>
        <p:nvSpPr>
          <p:cNvPr id="4" name="Text Placeholder 3">
            <a:extLst>
              <a:ext uri="{FF2B5EF4-FFF2-40B4-BE49-F238E27FC236}">
                <a16:creationId xmlns:a16="http://schemas.microsoft.com/office/drawing/2014/main" id="{F2AF711B-F49A-E3B8-8E3D-6AE6F30C363E}"/>
              </a:ext>
            </a:extLst>
          </p:cNvPr>
          <p:cNvSpPr>
            <a:spLocks noGrp="1"/>
          </p:cNvSpPr>
          <p:nvPr>
            <p:ph type="body" sz="quarter" idx="13"/>
          </p:nvPr>
        </p:nvSpPr>
        <p:spPr/>
        <p:txBody>
          <a:bodyPr/>
          <a:lstStyle/>
          <a:p>
            <a:endParaRPr lang="en-GB"/>
          </a:p>
        </p:txBody>
      </p:sp>
      <p:sp>
        <p:nvSpPr>
          <p:cNvPr id="5" name="Rettangolo 4"/>
          <p:cNvSpPr/>
          <p:nvPr/>
        </p:nvSpPr>
        <p:spPr>
          <a:xfrm>
            <a:off x="3048000" y="3105835"/>
            <a:ext cx="6096000" cy="954107"/>
          </a:xfrm>
          <a:prstGeom prst="rect">
            <a:avLst/>
          </a:prstGeom>
        </p:spPr>
        <p:txBody>
          <a:bodyPr>
            <a:spAutoFit/>
          </a:bodyPr>
          <a:lstStyle/>
          <a:p>
            <a:r>
              <a:rPr lang="it-IT" sz="2000" b="1" dirty="0" err="1"/>
              <a:t>Std</a:t>
            </a:r>
            <a:r>
              <a:rPr lang="it-IT" sz="2000" b="1" dirty="0"/>
              <a:t> </a:t>
            </a:r>
            <a:r>
              <a:rPr lang="it-IT" sz="2000" b="1" dirty="0" err="1"/>
              <a:t>Kt</a:t>
            </a:r>
            <a:r>
              <a:rPr lang="it-IT" sz="2000" b="1" dirty="0"/>
              <a:t>/VTOTAL = </a:t>
            </a:r>
            <a:r>
              <a:rPr lang="it-IT" sz="2000" b="1" dirty="0" err="1" smtClean="0"/>
              <a:t>StdKt</a:t>
            </a:r>
            <a:r>
              <a:rPr lang="it-IT" sz="2000" b="1" dirty="0" smtClean="0"/>
              <a:t>/V RENAL </a:t>
            </a:r>
            <a:r>
              <a:rPr lang="it-IT" sz="2000" b="1" dirty="0"/>
              <a:t>+ </a:t>
            </a:r>
            <a:r>
              <a:rPr lang="it-IT" sz="2000" b="1" dirty="0" err="1" smtClean="0"/>
              <a:t>StdKt</a:t>
            </a:r>
            <a:r>
              <a:rPr lang="it-IT" sz="2000" b="1" dirty="0" smtClean="0"/>
              <a:t>/V DIALYSIS</a:t>
            </a:r>
            <a:r>
              <a:rPr lang="it-IT" dirty="0" smtClean="0"/>
              <a:t>	</a:t>
            </a:r>
          </a:p>
          <a:p>
            <a:endParaRPr lang="it-IT" dirty="0"/>
          </a:p>
          <a:p>
            <a:r>
              <a:rPr lang="it-IT" dirty="0" smtClean="0"/>
              <a:t>  	           </a:t>
            </a:r>
            <a:r>
              <a:rPr lang="it-IT" dirty="0" err="1" smtClean="0"/>
              <a:t>Gotch</a:t>
            </a:r>
            <a:r>
              <a:rPr lang="it-IT" dirty="0" smtClean="0"/>
              <a:t> </a:t>
            </a:r>
            <a:r>
              <a:rPr lang="it-IT" dirty="0"/>
              <a:t>/ </a:t>
            </a:r>
            <a:r>
              <a:rPr lang="it-IT" dirty="0" err="1"/>
              <a:t>Daugirdas</a:t>
            </a:r>
            <a:endParaRPr lang="it-IT" dirty="0"/>
          </a:p>
        </p:txBody>
      </p:sp>
    </p:spTree>
    <p:extLst>
      <p:ext uri="{BB962C8B-B14F-4D97-AF65-F5344CB8AC3E}">
        <p14:creationId xmlns:p14="http://schemas.microsoft.com/office/powerpoint/2010/main" val="28734386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92CF-5025-1379-B389-0C464776EDD8}"/>
              </a:ext>
            </a:extLst>
          </p:cNvPr>
          <p:cNvSpPr>
            <a:spLocks noGrp="1"/>
          </p:cNvSpPr>
          <p:nvPr>
            <p:ph type="title"/>
          </p:nvPr>
        </p:nvSpPr>
        <p:spPr/>
        <p:txBody>
          <a:bodyPr>
            <a:normAutofit/>
          </a:bodyPr>
          <a:lstStyle/>
          <a:p>
            <a:r>
              <a:rPr lang="en-GB" sz="3200" dirty="0"/>
              <a:t>Common methods of performing calculations for incremental </a:t>
            </a:r>
            <a:r>
              <a:rPr lang="en-GB" sz="3200" dirty="0" smtClean="0"/>
              <a:t>HD (2)</a:t>
            </a:r>
            <a:endParaRPr lang="en-GB" sz="3200" dirty="0"/>
          </a:p>
        </p:txBody>
      </p:sp>
      <p:sp>
        <p:nvSpPr>
          <p:cNvPr id="3" name="Content Placeholder 2">
            <a:extLst>
              <a:ext uri="{FF2B5EF4-FFF2-40B4-BE49-F238E27FC236}">
                <a16:creationId xmlns:a16="http://schemas.microsoft.com/office/drawing/2014/main" id="{3FDD23CF-8AC9-500B-9B95-8C7424D4D557}"/>
              </a:ext>
            </a:extLst>
          </p:cNvPr>
          <p:cNvSpPr>
            <a:spLocks noGrp="1"/>
          </p:cNvSpPr>
          <p:nvPr>
            <p:ph idx="1"/>
          </p:nvPr>
        </p:nvSpPr>
        <p:spPr>
          <a:xfrm>
            <a:off x="838200" y="2194560"/>
            <a:ext cx="10515600" cy="3982403"/>
          </a:xfrm>
        </p:spPr>
        <p:txBody>
          <a:bodyPr>
            <a:normAutofit/>
          </a:bodyPr>
          <a:lstStyle/>
          <a:p>
            <a:pPr marL="742950" lvl="1" indent="-285750">
              <a:buFont typeface="Arial" panose="020B0604020202020204" pitchFamily="34" charset="0"/>
              <a:buChar char="•"/>
            </a:pPr>
            <a:endParaRPr lang="en-GB" dirty="0"/>
          </a:p>
          <a:p>
            <a:pPr marL="0" indent="0">
              <a:buNone/>
            </a:pPr>
            <a:endParaRPr lang="en-GB" dirty="0"/>
          </a:p>
        </p:txBody>
      </p:sp>
      <p:sp>
        <p:nvSpPr>
          <p:cNvPr id="4" name="Text Placeholder 3">
            <a:extLst>
              <a:ext uri="{FF2B5EF4-FFF2-40B4-BE49-F238E27FC236}">
                <a16:creationId xmlns:a16="http://schemas.microsoft.com/office/drawing/2014/main" id="{F2AF711B-F49A-E3B8-8E3D-6AE6F30C363E}"/>
              </a:ext>
            </a:extLst>
          </p:cNvPr>
          <p:cNvSpPr>
            <a:spLocks noGrp="1"/>
          </p:cNvSpPr>
          <p:nvPr>
            <p:ph type="body" sz="quarter" idx="13"/>
          </p:nvPr>
        </p:nvSpPr>
        <p:spPr/>
        <p:txBody>
          <a:bodyPr/>
          <a:lstStyle/>
          <a:p>
            <a:endParaRPr lang="en-GB"/>
          </a:p>
        </p:txBody>
      </p:sp>
      <p:pic>
        <p:nvPicPr>
          <p:cNvPr id="6" name="Immagine 5"/>
          <p:cNvPicPr>
            <a:picLocks noChangeAspect="1"/>
          </p:cNvPicPr>
          <p:nvPr/>
        </p:nvPicPr>
        <p:blipFill>
          <a:blip r:embed="rId2"/>
          <a:stretch>
            <a:fillRect/>
          </a:stretch>
        </p:blipFill>
        <p:spPr>
          <a:xfrm>
            <a:off x="516368" y="1701446"/>
            <a:ext cx="11241741" cy="1848578"/>
          </a:xfrm>
          <a:prstGeom prst="rect">
            <a:avLst/>
          </a:prstGeom>
        </p:spPr>
      </p:pic>
      <p:sp>
        <p:nvSpPr>
          <p:cNvPr id="5" name="Rettangolo 4"/>
          <p:cNvSpPr/>
          <p:nvPr/>
        </p:nvSpPr>
        <p:spPr>
          <a:xfrm>
            <a:off x="433891" y="1998286"/>
            <a:ext cx="10829365" cy="4124206"/>
          </a:xfrm>
          <a:prstGeom prst="rect">
            <a:avLst/>
          </a:prstGeom>
        </p:spPr>
        <p:txBody>
          <a:bodyPr wrap="square">
            <a:spAutoFit/>
          </a:bodyPr>
          <a:lstStyle/>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pPr algn="ctr"/>
            <a:r>
              <a:rPr lang="it-IT" dirty="0" smtClean="0"/>
              <a:t>         </a:t>
            </a:r>
            <a:r>
              <a:rPr lang="it-IT" b="1" dirty="0" smtClean="0"/>
              <a:t>Casino-Lopez </a:t>
            </a:r>
            <a:r>
              <a:rPr lang="it-IT" b="1" dirty="0" err="1"/>
              <a:t>Equivalent</a:t>
            </a:r>
            <a:r>
              <a:rPr lang="it-IT" b="1" dirty="0"/>
              <a:t> </a:t>
            </a:r>
            <a:r>
              <a:rPr lang="it-IT" b="1" dirty="0" err="1"/>
              <a:t>Continuous</a:t>
            </a:r>
            <a:r>
              <a:rPr lang="it-IT" b="1" dirty="0"/>
              <a:t> </a:t>
            </a:r>
            <a:r>
              <a:rPr lang="it-IT" b="1" dirty="0" smtClean="0"/>
              <a:t>Clearance</a:t>
            </a:r>
            <a:endParaRPr lang="it-IT" b="1" dirty="0"/>
          </a:p>
          <a:p>
            <a:endParaRPr lang="it-IT" dirty="0" smtClean="0"/>
          </a:p>
          <a:p>
            <a:r>
              <a:rPr lang="it-IT" dirty="0" err="1" smtClean="0"/>
              <a:t>Convert</a:t>
            </a:r>
            <a:r>
              <a:rPr lang="it-IT" dirty="0" smtClean="0"/>
              <a:t> </a:t>
            </a:r>
            <a:r>
              <a:rPr lang="it-IT" dirty="0" err="1"/>
              <a:t>intermittent</a:t>
            </a:r>
            <a:r>
              <a:rPr lang="it-IT" dirty="0"/>
              <a:t> </a:t>
            </a:r>
            <a:r>
              <a:rPr lang="it-IT" dirty="0" err="1"/>
              <a:t>dialysis</a:t>
            </a:r>
            <a:r>
              <a:rPr lang="it-IT" dirty="0"/>
              <a:t> clearance (</a:t>
            </a:r>
            <a:r>
              <a:rPr lang="it-IT" dirty="0" err="1"/>
              <a:t>Kt</a:t>
            </a:r>
            <a:r>
              <a:rPr lang="it-IT" dirty="0"/>
              <a:t>/V) to an </a:t>
            </a:r>
            <a:r>
              <a:rPr lang="it-IT" dirty="0" err="1"/>
              <a:t>equivalent</a:t>
            </a:r>
            <a:r>
              <a:rPr lang="it-IT" dirty="0"/>
              <a:t> </a:t>
            </a:r>
            <a:r>
              <a:rPr lang="it-IT" dirty="0" err="1" smtClean="0"/>
              <a:t>dialytic</a:t>
            </a:r>
            <a:r>
              <a:rPr lang="it-IT" dirty="0" smtClean="0"/>
              <a:t> </a:t>
            </a:r>
            <a:r>
              <a:rPr lang="it-IT" dirty="0"/>
              <a:t>urea clearance (</a:t>
            </a:r>
            <a:r>
              <a:rPr lang="it-IT" dirty="0" err="1" smtClean="0"/>
              <a:t>EKRd</a:t>
            </a:r>
            <a:r>
              <a:rPr lang="it-IT" dirty="0" smtClean="0"/>
              <a:t>) </a:t>
            </a:r>
            <a:r>
              <a:rPr lang="it-IT" dirty="0"/>
              <a:t>and </a:t>
            </a:r>
            <a:r>
              <a:rPr lang="it-IT" dirty="0" err="1"/>
              <a:t>add</a:t>
            </a:r>
            <a:r>
              <a:rPr lang="it-IT" dirty="0"/>
              <a:t> to native </a:t>
            </a:r>
            <a:r>
              <a:rPr lang="it-IT" dirty="0" err="1" smtClean="0"/>
              <a:t>kidney</a:t>
            </a:r>
            <a:r>
              <a:rPr lang="it-IT" dirty="0" smtClean="0"/>
              <a:t> urea clearance </a:t>
            </a:r>
            <a:r>
              <a:rPr lang="it-IT" dirty="0"/>
              <a:t>(</a:t>
            </a:r>
            <a:r>
              <a:rPr lang="it-IT" dirty="0" err="1" smtClean="0"/>
              <a:t>Kru</a:t>
            </a:r>
            <a:r>
              <a:rPr lang="it-IT" dirty="0" smtClean="0"/>
              <a:t>)</a:t>
            </a:r>
          </a:p>
          <a:p>
            <a:endParaRPr lang="it-IT" dirty="0"/>
          </a:p>
          <a:p>
            <a:endParaRPr lang="it-IT" dirty="0" smtClean="0"/>
          </a:p>
          <a:p>
            <a:pPr algn="ctr"/>
            <a:r>
              <a:rPr lang="it-IT" altLang="it-IT" sz="2800" b="1" dirty="0" err="1">
                <a:latin typeface="Times New Roman" panose="02020603050405020304" pitchFamily="18" charset="0"/>
                <a:cs typeface="Times New Roman" panose="02020603050405020304" pitchFamily="18" charset="0"/>
              </a:rPr>
              <a:t>total</a:t>
            </a:r>
            <a:r>
              <a:rPr lang="it-IT" altLang="it-IT" sz="2800" b="1" dirty="0">
                <a:latin typeface="Times New Roman" panose="02020603050405020304" pitchFamily="18" charset="0"/>
                <a:cs typeface="Times New Roman" panose="02020603050405020304" pitchFamily="18" charset="0"/>
              </a:rPr>
              <a:t> EKR  = </a:t>
            </a:r>
            <a:r>
              <a:rPr lang="it-IT" altLang="it-IT" sz="2800" b="1" dirty="0" err="1">
                <a:latin typeface="Times New Roman" panose="02020603050405020304" pitchFamily="18" charset="0"/>
                <a:cs typeface="Times New Roman" panose="02020603050405020304" pitchFamily="18" charset="0"/>
              </a:rPr>
              <a:t>EKRd</a:t>
            </a:r>
            <a:r>
              <a:rPr lang="it-IT" altLang="it-IT" sz="2800" b="1" dirty="0">
                <a:latin typeface="Times New Roman" panose="02020603050405020304" pitchFamily="18" charset="0"/>
                <a:cs typeface="Times New Roman" panose="02020603050405020304" pitchFamily="18" charset="0"/>
              </a:rPr>
              <a:t> + </a:t>
            </a:r>
            <a:r>
              <a:rPr lang="it-IT" altLang="it-IT" sz="2800" b="1" dirty="0" err="1" smtClean="0">
                <a:latin typeface="Times New Roman" panose="02020603050405020304" pitchFamily="18" charset="0"/>
                <a:cs typeface="Times New Roman" panose="02020603050405020304" pitchFamily="18" charset="0"/>
              </a:rPr>
              <a:t>Kru</a:t>
            </a:r>
            <a:endParaRPr lang="it-IT" sz="2800" b="1" dirty="0"/>
          </a:p>
        </p:txBody>
      </p:sp>
    </p:spTree>
    <p:extLst>
      <p:ext uri="{BB962C8B-B14F-4D97-AF65-F5344CB8AC3E}">
        <p14:creationId xmlns:p14="http://schemas.microsoft.com/office/powerpoint/2010/main" val="28595533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marL="0" lvl="0" indent="0">
              <a:lnSpc>
                <a:spcPct val="100000"/>
              </a:lnSpc>
              <a:spcBef>
                <a:spcPts val="0"/>
              </a:spcBef>
            </a:pPr>
            <a:r>
              <a:rPr lang="en-GB" dirty="0" smtClean="0">
                <a:solidFill>
                  <a:prstClr val="black"/>
                </a:solidFill>
                <a:latin typeface="Calibri" panose="020F0502020204030204"/>
              </a:rPr>
              <a:t/>
            </a:r>
            <a:br>
              <a:rPr lang="en-GB" dirty="0" smtClean="0">
                <a:solidFill>
                  <a:prstClr val="black"/>
                </a:solidFill>
                <a:latin typeface="Calibri" panose="020F0502020204030204"/>
              </a:rPr>
            </a:br>
            <a:r>
              <a:rPr lang="en-GB" dirty="0">
                <a:solidFill>
                  <a:prstClr val="black"/>
                </a:solidFill>
                <a:latin typeface="Calibri" panose="020F0502020204030204"/>
              </a:rPr>
              <a:t/>
            </a:r>
            <a:br>
              <a:rPr lang="en-GB" dirty="0">
                <a:solidFill>
                  <a:prstClr val="black"/>
                </a:solidFill>
                <a:latin typeface="Calibri" panose="020F0502020204030204"/>
              </a:rPr>
            </a:br>
            <a:r>
              <a:rPr lang="en-GB" dirty="0" smtClean="0">
                <a:solidFill>
                  <a:prstClr val="black"/>
                </a:solidFill>
                <a:latin typeface="Calibri" panose="020F0502020204030204"/>
              </a:rPr>
              <a:t>European </a:t>
            </a:r>
            <a:r>
              <a:rPr lang="en-GB" dirty="0">
                <a:solidFill>
                  <a:prstClr val="black"/>
                </a:solidFill>
                <a:latin typeface="Calibri" panose="020F0502020204030204"/>
              </a:rPr>
              <a:t>Best Practice Guidelines. II.3 Haemodialysis dose and residual renal function (Kr). </a:t>
            </a:r>
            <a:r>
              <a:rPr lang="it-IT" dirty="0" err="1">
                <a:solidFill>
                  <a:prstClr val="black"/>
                </a:solidFill>
                <a:latin typeface="Calibri" panose="020F0502020204030204"/>
              </a:rPr>
              <a:t>Nephrol</a:t>
            </a:r>
            <a:r>
              <a:rPr lang="it-IT" dirty="0">
                <a:solidFill>
                  <a:prstClr val="black"/>
                </a:solidFill>
                <a:latin typeface="Calibri" panose="020F0502020204030204"/>
              </a:rPr>
              <a:t> </a:t>
            </a:r>
            <a:r>
              <a:rPr lang="it-IT" dirty="0" err="1">
                <a:solidFill>
                  <a:prstClr val="black"/>
                </a:solidFill>
                <a:latin typeface="Calibri" panose="020F0502020204030204"/>
              </a:rPr>
              <a:t>Dial</a:t>
            </a:r>
            <a:r>
              <a:rPr lang="it-IT" dirty="0">
                <a:solidFill>
                  <a:prstClr val="black"/>
                </a:solidFill>
                <a:latin typeface="Calibri" panose="020F0502020204030204"/>
              </a:rPr>
              <a:t> </a:t>
            </a:r>
            <a:r>
              <a:rPr lang="it-IT" dirty="0" err="1">
                <a:solidFill>
                  <a:prstClr val="black"/>
                </a:solidFill>
                <a:latin typeface="Calibri" panose="020F0502020204030204"/>
              </a:rPr>
              <a:t>Transplant</a:t>
            </a:r>
            <a:r>
              <a:rPr lang="it-IT" dirty="0">
                <a:solidFill>
                  <a:prstClr val="black"/>
                </a:solidFill>
                <a:latin typeface="Calibri" panose="020F0502020204030204"/>
              </a:rPr>
              <a:t> 2002; 17 (</a:t>
            </a:r>
            <a:r>
              <a:rPr lang="it-IT" dirty="0" err="1">
                <a:solidFill>
                  <a:prstClr val="black"/>
                </a:solidFill>
                <a:latin typeface="Calibri" panose="020F0502020204030204"/>
              </a:rPr>
              <a:t>Suppl</a:t>
            </a:r>
            <a:r>
              <a:rPr lang="it-IT" dirty="0">
                <a:solidFill>
                  <a:prstClr val="black"/>
                </a:solidFill>
                <a:latin typeface="Calibri" panose="020F0502020204030204"/>
              </a:rPr>
              <a:t> 7): 24 </a:t>
            </a:r>
            <a:br>
              <a:rPr lang="it-IT" dirty="0">
                <a:solidFill>
                  <a:prstClr val="black"/>
                </a:solidFill>
                <a:latin typeface="Calibri" panose="020F0502020204030204"/>
              </a:rPr>
            </a:br>
            <a:r>
              <a:rPr lang="it-IT" dirty="0">
                <a:solidFill>
                  <a:prstClr val="black"/>
                </a:solidFill>
                <a:latin typeface="Calibri" panose="020F0502020204030204"/>
              </a:rPr>
              <a:t/>
            </a:r>
            <a:br>
              <a:rPr lang="it-IT" dirty="0">
                <a:solidFill>
                  <a:prstClr val="black"/>
                </a:solidFill>
                <a:latin typeface="Calibri" panose="020F0502020204030204"/>
              </a:rPr>
            </a:br>
            <a:endParaRPr lang="it-IT" dirty="0"/>
          </a:p>
        </p:txBody>
      </p:sp>
      <p:sp>
        <p:nvSpPr>
          <p:cNvPr id="3" name="Segnaposto testo 2"/>
          <p:cNvSpPr>
            <a:spLocks noGrp="1"/>
          </p:cNvSpPr>
          <p:nvPr>
            <p:ph type="body" idx="1"/>
          </p:nvPr>
        </p:nvSpPr>
        <p:spPr/>
        <p:txBody>
          <a:bodyPr/>
          <a:lstStyle/>
          <a:p>
            <a:pPr marL="0" lvl="0" indent="0">
              <a:lnSpc>
                <a:spcPct val="100000"/>
              </a:lnSpc>
              <a:spcBef>
                <a:spcPts val="0"/>
              </a:spcBef>
              <a:buNone/>
            </a:pPr>
            <a:endParaRPr lang="it-IT" sz="1800" b="0" i="0" dirty="0" smtClean="0">
              <a:solidFill>
                <a:prstClr val="black"/>
              </a:solidFill>
              <a:latin typeface="Calibri" panose="020F0502020204030204"/>
              <a:cs typeface="+mn-cs"/>
            </a:endParaRPr>
          </a:p>
          <a:p>
            <a:pPr marL="0" lvl="0" indent="0">
              <a:lnSpc>
                <a:spcPct val="100000"/>
              </a:lnSpc>
              <a:spcBef>
                <a:spcPts val="0"/>
              </a:spcBef>
              <a:buNone/>
            </a:pPr>
            <a:r>
              <a:rPr lang="en-US" sz="2800" b="0" i="0" dirty="0">
                <a:solidFill>
                  <a:prstClr val="black"/>
                </a:solidFill>
                <a:latin typeface="Times New Roman" panose="02020603050405020304" pitchFamily="18" charset="0"/>
                <a:cs typeface="Times New Roman" panose="02020603050405020304" pitchFamily="18" charset="0"/>
              </a:rPr>
              <a:t>Guideline II.3</a:t>
            </a:r>
          </a:p>
          <a:p>
            <a:pPr marL="0" lvl="0" indent="0">
              <a:lnSpc>
                <a:spcPct val="100000"/>
              </a:lnSpc>
              <a:spcBef>
                <a:spcPts val="0"/>
              </a:spcBef>
              <a:buNone/>
            </a:pPr>
            <a:endParaRPr lang="en-US" sz="2800" b="0" i="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en-US" sz="2800" b="0" i="0" dirty="0">
                <a:solidFill>
                  <a:prstClr val="black"/>
                </a:solidFill>
                <a:latin typeface="Times New Roman" panose="02020603050405020304" pitchFamily="18" charset="0"/>
                <a:cs typeface="Times New Roman" panose="02020603050405020304" pitchFamily="18" charset="0"/>
              </a:rPr>
              <a:t>A. In the case of significant residual renal function (Kr), the amount of therapy to be delivered with HD may be estimated with the aid of the equivalent renal urea clearance (EKR).</a:t>
            </a:r>
          </a:p>
          <a:p>
            <a:pPr marL="0" lvl="0" indent="0">
              <a:lnSpc>
                <a:spcPct val="100000"/>
              </a:lnSpc>
              <a:spcBef>
                <a:spcPts val="0"/>
              </a:spcBef>
              <a:buNone/>
            </a:pPr>
            <a:endParaRPr lang="en-US" sz="2800" b="0" i="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en-US" sz="2800" b="0" i="0" dirty="0">
                <a:solidFill>
                  <a:prstClr val="black"/>
                </a:solidFill>
                <a:latin typeface="Times New Roman" panose="02020603050405020304" pitchFamily="18" charset="0"/>
                <a:cs typeface="Times New Roman" panose="02020603050405020304" pitchFamily="18" charset="0"/>
              </a:rPr>
              <a:t>(Evidence level: B)</a:t>
            </a:r>
            <a:endParaRPr lang="it-IT" sz="2800" b="0" i="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45389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5" name="Segnaposto contenuto 4"/>
          <p:cNvPicPr>
            <a:picLocks noGrp="1" noChangeAspect="1"/>
          </p:cNvPicPr>
          <p:nvPr>
            <p:ph idx="1"/>
          </p:nvPr>
        </p:nvPicPr>
        <p:blipFill>
          <a:blip r:embed="rId2"/>
          <a:stretch>
            <a:fillRect/>
          </a:stretch>
        </p:blipFill>
        <p:spPr>
          <a:xfrm>
            <a:off x="66502" y="149290"/>
            <a:ext cx="12125498" cy="6335271"/>
          </a:xfrm>
          <a:prstGeom prst="rect">
            <a:avLst/>
          </a:prstGeom>
        </p:spPr>
      </p:pic>
      <p:sp>
        <p:nvSpPr>
          <p:cNvPr id="4" name="Segnaposto testo 3"/>
          <p:cNvSpPr>
            <a:spLocks noGrp="1"/>
          </p:cNvSpPr>
          <p:nvPr>
            <p:ph type="body" sz="quarter" idx="13"/>
          </p:nvPr>
        </p:nvSpPr>
        <p:spPr/>
        <p:txBody>
          <a:bodyPr/>
          <a:lstStyle/>
          <a:p>
            <a:endParaRPr lang="it-IT"/>
          </a:p>
        </p:txBody>
      </p:sp>
    </p:spTree>
    <p:extLst>
      <p:ext uri="{BB962C8B-B14F-4D97-AF65-F5344CB8AC3E}">
        <p14:creationId xmlns:p14="http://schemas.microsoft.com/office/powerpoint/2010/main" val="15713845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just"/>
            <a:r>
              <a:rPr lang="it-IT" dirty="0" smtClean="0">
                <a:solidFill>
                  <a:srgbClr val="FF0000"/>
                </a:solidFill>
                <a:latin typeface="Arial" panose="020B0604020202020204" pitchFamily="34" charset="0"/>
                <a:cs typeface="Arial" panose="020B0604020202020204" pitchFamily="34" charset="0"/>
              </a:rPr>
              <a:t>The </a:t>
            </a:r>
            <a:r>
              <a:rPr lang="it-IT" dirty="0" err="1" smtClean="0">
                <a:solidFill>
                  <a:srgbClr val="FF0000"/>
                </a:solidFill>
                <a:latin typeface="Arial" panose="020B0604020202020204" pitchFamily="34" charset="0"/>
                <a:cs typeface="Arial" panose="020B0604020202020204" pitchFamily="34" charset="0"/>
              </a:rPr>
              <a:t>prescription</a:t>
            </a:r>
            <a:r>
              <a:rPr lang="it-IT" dirty="0" smtClean="0">
                <a:solidFill>
                  <a:srgbClr val="FF0000"/>
                </a:solidFill>
                <a:latin typeface="Arial" panose="020B0604020202020204" pitchFamily="34" charset="0"/>
                <a:cs typeface="Arial" panose="020B0604020202020204" pitchFamily="34" charset="0"/>
              </a:rPr>
              <a:t> </a:t>
            </a:r>
            <a:r>
              <a:rPr lang="it-IT" dirty="0" err="1" smtClean="0">
                <a:solidFill>
                  <a:srgbClr val="FF0000"/>
                </a:solidFill>
                <a:latin typeface="Arial" panose="020B0604020202020204" pitchFamily="34" charset="0"/>
                <a:cs typeface="Arial" panose="020B0604020202020204" pitchFamily="34" charset="0"/>
              </a:rPr>
              <a:t>graph</a:t>
            </a:r>
            <a:r>
              <a:rPr lang="it-IT" dirty="0" smtClean="0">
                <a:solidFill>
                  <a:srgbClr val="FF0000"/>
                </a:solidFill>
                <a:latin typeface="Arial" panose="020B0604020202020204" pitchFamily="34" charset="0"/>
                <a:cs typeface="Arial" panose="020B0604020202020204" pitchFamily="34" charset="0"/>
              </a:rPr>
              <a:t> shows </a:t>
            </a:r>
            <a:r>
              <a:rPr lang="it-IT" dirty="0" err="1" smtClean="0">
                <a:solidFill>
                  <a:srgbClr val="FF0000"/>
                </a:solidFill>
                <a:latin typeface="Arial" panose="020B0604020202020204" pitchFamily="34" charset="0"/>
                <a:cs typeface="Arial" panose="020B0604020202020204" pitchFamily="34" charset="0"/>
              </a:rPr>
              <a:t>that</a:t>
            </a:r>
            <a:r>
              <a:rPr lang="it-IT" dirty="0" smtClean="0">
                <a:solidFill>
                  <a:srgbClr val="FF0000"/>
                </a:solidFill>
                <a:latin typeface="Arial" panose="020B0604020202020204" pitchFamily="34" charset="0"/>
                <a:cs typeface="Arial" panose="020B0604020202020204" pitchFamily="34" charset="0"/>
              </a:rPr>
              <a:t> treatment </a:t>
            </a:r>
            <a:r>
              <a:rPr lang="it-IT" dirty="0" err="1" smtClean="0">
                <a:solidFill>
                  <a:srgbClr val="FF0000"/>
                </a:solidFill>
                <a:latin typeface="Arial" panose="020B0604020202020204" pitchFamily="34" charset="0"/>
                <a:cs typeface="Arial" panose="020B0604020202020204" pitchFamily="34" charset="0"/>
              </a:rPr>
              <a:t>frequency</a:t>
            </a:r>
            <a:r>
              <a:rPr lang="it-IT" dirty="0" smtClean="0">
                <a:solidFill>
                  <a:srgbClr val="FF0000"/>
                </a:solidFill>
                <a:latin typeface="Arial" panose="020B0604020202020204" pitchFamily="34" charset="0"/>
                <a:cs typeface="Arial" panose="020B0604020202020204" pitchFamily="34" charset="0"/>
              </a:rPr>
              <a:t> </a:t>
            </a:r>
            <a:r>
              <a:rPr lang="it-IT" dirty="0" err="1" smtClean="0">
                <a:solidFill>
                  <a:srgbClr val="FF0000"/>
                </a:solidFill>
                <a:latin typeface="Arial" panose="020B0604020202020204" pitchFamily="34" charset="0"/>
                <a:cs typeface="Arial" panose="020B0604020202020204" pitchFamily="34" charset="0"/>
              </a:rPr>
              <a:t>depends</a:t>
            </a:r>
            <a:r>
              <a:rPr lang="it-IT" dirty="0" smtClean="0">
                <a:solidFill>
                  <a:srgbClr val="FF0000"/>
                </a:solidFill>
                <a:latin typeface="Arial" panose="020B0604020202020204" pitchFamily="34" charset="0"/>
                <a:cs typeface="Arial" panose="020B0604020202020204" pitchFamily="34" charset="0"/>
              </a:rPr>
              <a:t> </a:t>
            </a:r>
            <a:r>
              <a:rPr lang="it-IT" dirty="0" err="1" smtClean="0">
                <a:solidFill>
                  <a:srgbClr val="FF0000"/>
                </a:solidFill>
                <a:latin typeface="Arial" panose="020B0604020202020204" pitchFamily="34" charset="0"/>
                <a:cs typeface="Arial" panose="020B0604020202020204" pitchFamily="34" charset="0"/>
              </a:rPr>
              <a:t>essentially</a:t>
            </a:r>
            <a:r>
              <a:rPr lang="it-IT" dirty="0" smtClean="0">
                <a:solidFill>
                  <a:srgbClr val="FF0000"/>
                </a:solidFill>
                <a:latin typeface="Arial" panose="020B0604020202020204" pitchFamily="34" charset="0"/>
                <a:cs typeface="Arial" panose="020B0604020202020204" pitchFamily="34" charset="0"/>
              </a:rPr>
              <a:t> on </a:t>
            </a:r>
            <a:r>
              <a:rPr lang="it-IT" dirty="0" err="1" smtClean="0">
                <a:solidFill>
                  <a:srgbClr val="FF0000"/>
                </a:solidFill>
                <a:latin typeface="Arial" panose="020B0604020202020204" pitchFamily="34" charset="0"/>
                <a:cs typeface="Arial" panose="020B0604020202020204" pitchFamily="34" charset="0"/>
              </a:rPr>
              <a:t>KRUn</a:t>
            </a:r>
            <a:endParaRPr lang="it-IT" dirty="0">
              <a:solidFill>
                <a:srgbClr val="FF0000"/>
              </a:solidFill>
              <a:latin typeface="Arial" panose="020B0604020202020204" pitchFamily="34" charset="0"/>
              <a:cs typeface="Arial" panose="020B0604020202020204" pitchFamily="34" charset="0"/>
            </a:endParaRPr>
          </a:p>
        </p:txBody>
      </p:sp>
      <p:sp>
        <p:nvSpPr>
          <p:cNvPr id="4" name="Segnaposto testo 3"/>
          <p:cNvSpPr>
            <a:spLocks noGrp="1"/>
          </p:cNvSpPr>
          <p:nvPr>
            <p:ph type="body" sz="quarter" idx="13"/>
          </p:nvPr>
        </p:nvSpPr>
        <p:spPr/>
        <p:txBody>
          <a:bodyPr/>
          <a:lstStyle/>
          <a:p>
            <a:endParaRPr lang="it-IT"/>
          </a:p>
        </p:txBody>
      </p:sp>
      <p:pic>
        <p:nvPicPr>
          <p:cNvPr id="9" name="Segnaposto contenuto 8"/>
          <p:cNvPicPr>
            <a:picLocks noGrp="1" noChangeAspect="1"/>
          </p:cNvPicPr>
          <p:nvPr>
            <p:ph idx="1"/>
          </p:nvPr>
        </p:nvPicPr>
        <p:blipFill>
          <a:blip r:embed="rId2"/>
          <a:stretch>
            <a:fillRect/>
          </a:stretch>
        </p:blipFill>
        <p:spPr>
          <a:xfrm>
            <a:off x="838200" y="1891834"/>
            <a:ext cx="10515600" cy="4218920"/>
          </a:xfrm>
          <a:prstGeom prst="rect">
            <a:avLst/>
          </a:prstGeom>
        </p:spPr>
      </p:pic>
    </p:spTree>
    <p:extLst>
      <p:ext uri="{BB962C8B-B14F-4D97-AF65-F5344CB8AC3E}">
        <p14:creationId xmlns:p14="http://schemas.microsoft.com/office/powerpoint/2010/main" val="9816156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F7FC9A39-0675-4215-9E5F-DDA55D3E12C4}"/>
              </a:ext>
            </a:extLst>
          </p:cNvPr>
          <p:cNvGraphicFramePr>
            <a:graphicFrameLocks noGrp="1"/>
          </p:cNvGraphicFramePr>
          <p:nvPr>
            <p:extLst/>
          </p:nvPr>
        </p:nvGraphicFramePr>
        <p:xfrm>
          <a:off x="699247" y="980728"/>
          <a:ext cx="11230983" cy="5549162"/>
        </p:xfrm>
        <a:graphic>
          <a:graphicData uri="http://schemas.openxmlformats.org/drawingml/2006/table">
            <a:tbl>
              <a:tblPr firstRow="1" firstCol="1" bandRow="1">
                <a:tableStyleId>{5C22544A-7EE6-4342-B048-85BDC9FD1C3A}</a:tableStyleId>
              </a:tblPr>
              <a:tblGrid>
                <a:gridCol w="2659439">
                  <a:extLst>
                    <a:ext uri="{9D8B030D-6E8A-4147-A177-3AD203B41FA5}">
                      <a16:colId xmlns:a16="http://schemas.microsoft.com/office/drawing/2014/main" val="1643782217"/>
                    </a:ext>
                  </a:extLst>
                </a:gridCol>
                <a:gridCol w="2093717">
                  <a:extLst>
                    <a:ext uri="{9D8B030D-6E8A-4147-A177-3AD203B41FA5}">
                      <a16:colId xmlns:a16="http://schemas.microsoft.com/office/drawing/2014/main" val="1746253393"/>
                    </a:ext>
                  </a:extLst>
                </a:gridCol>
                <a:gridCol w="951690">
                  <a:extLst>
                    <a:ext uri="{9D8B030D-6E8A-4147-A177-3AD203B41FA5}">
                      <a16:colId xmlns:a16="http://schemas.microsoft.com/office/drawing/2014/main" val="3685347042"/>
                    </a:ext>
                  </a:extLst>
                </a:gridCol>
                <a:gridCol w="1998546">
                  <a:extLst>
                    <a:ext uri="{9D8B030D-6E8A-4147-A177-3AD203B41FA5}">
                      <a16:colId xmlns:a16="http://schemas.microsoft.com/office/drawing/2014/main" val="2362307818"/>
                    </a:ext>
                  </a:extLst>
                </a:gridCol>
                <a:gridCol w="1142026">
                  <a:extLst>
                    <a:ext uri="{9D8B030D-6E8A-4147-A177-3AD203B41FA5}">
                      <a16:colId xmlns:a16="http://schemas.microsoft.com/office/drawing/2014/main" val="2482780494"/>
                    </a:ext>
                  </a:extLst>
                </a:gridCol>
                <a:gridCol w="1142026">
                  <a:extLst>
                    <a:ext uri="{9D8B030D-6E8A-4147-A177-3AD203B41FA5}">
                      <a16:colId xmlns:a16="http://schemas.microsoft.com/office/drawing/2014/main" val="1904863960"/>
                    </a:ext>
                  </a:extLst>
                </a:gridCol>
                <a:gridCol w="1243539">
                  <a:extLst>
                    <a:ext uri="{9D8B030D-6E8A-4147-A177-3AD203B41FA5}">
                      <a16:colId xmlns:a16="http://schemas.microsoft.com/office/drawing/2014/main" val="867903355"/>
                    </a:ext>
                  </a:extLst>
                </a:gridCol>
              </a:tblGrid>
              <a:tr h="926096">
                <a:tc>
                  <a:txBody>
                    <a:bodyPr/>
                    <a:lstStyle/>
                    <a:p>
                      <a:pPr marL="0" marR="0">
                        <a:lnSpc>
                          <a:spcPct val="107000"/>
                        </a:lnSpc>
                        <a:spcBef>
                          <a:spcPts val="0"/>
                        </a:spcBef>
                        <a:spcAft>
                          <a:spcPts val="0"/>
                        </a:spcAft>
                      </a:pPr>
                      <a:r>
                        <a:rPr lang="en-US" sz="1600">
                          <a:effectLst/>
                        </a:rPr>
                        <a:t>Investigator(s), study, </a:t>
                      </a:r>
                      <a:br>
                        <a:rPr lang="en-US" sz="1600">
                          <a:effectLst/>
                        </a:rPr>
                      </a:br>
                      <a:r>
                        <a:rPr lang="en-US" sz="1600">
                          <a:effectLst/>
                        </a:rPr>
                        <a:t>N=planned enrollment/arm</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tc>
                <a:tc>
                  <a:txBody>
                    <a:bodyPr/>
                    <a:lstStyle/>
                    <a:p>
                      <a:pPr marL="0" marR="0">
                        <a:lnSpc>
                          <a:spcPct val="107000"/>
                        </a:lnSpc>
                        <a:spcBef>
                          <a:spcPts val="0"/>
                        </a:spcBef>
                        <a:spcAft>
                          <a:spcPts val="0"/>
                        </a:spcAft>
                      </a:pPr>
                      <a:r>
                        <a:rPr lang="en-US" sz="1600">
                          <a:effectLst/>
                        </a:rPr>
                        <a:t>Intervention arm</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tc>
                <a:tc>
                  <a:txBody>
                    <a:bodyPr/>
                    <a:lstStyle/>
                    <a:p>
                      <a:pPr marL="0" marR="0">
                        <a:lnSpc>
                          <a:spcPct val="107000"/>
                        </a:lnSpc>
                        <a:spcBef>
                          <a:spcPts val="0"/>
                        </a:spcBef>
                        <a:spcAft>
                          <a:spcPts val="0"/>
                        </a:spcAft>
                      </a:pPr>
                      <a:r>
                        <a:rPr lang="en-US" sz="1600">
                          <a:effectLst/>
                        </a:rPr>
                        <a:t>Control arm</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tc>
                <a:tc>
                  <a:txBody>
                    <a:bodyPr/>
                    <a:lstStyle/>
                    <a:p>
                      <a:pPr marL="0" marR="0">
                        <a:lnSpc>
                          <a:spcPct val="107000"/>
                        </a:lnSpc>
                        <a:spcBef>
                          <a:spcPts val="0"/>
                        </a:spcBef>
                        <a:spcAft>
                          <a:spcPts val="0"/>
                        </a:spcAft>
                      </a:pPr>
                      <a:r>
                        <a:rPr lang="en-US" sz="1600">
                          <a:effectLst/>
                        </a:rPr>
                        <a:t>Key enrollment criteria</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tc>
                <a:tc>
                  <a:txBody>
                    <a:bodyPr/>
                    <a:lstStyle/>
                    <a:p>
                      <a:pPr marL="0" marR="0">
                        <a:lnSpc>
                          <a:spcPct val="107000"/>
                        </a:lnSpc>
                        <a:spcBef>
                          <a:spcPts val="0"/>
                        </a:spcBef>
                        <a:spcAft>
                          <a:spcPts val="0"/>
                        </a:spcAft>
                      </a:pPr>
                      <a:r>
                        <a:rPr lang="en-US" sz="1600">
                          <a:effectLst/>
                        </a:rPr>
                        <a:t>Primary Outcome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tc>
                <a:tc>
                  <a:txBody>
                    <a:bodyPr/>
                    <a:lstStyle/>
                    <a:p>
                      <a:pPr marL="0" marR="0">
                        <a:lnSpc>
                          <a:spcPct val="107000"/>
                        </a:lnSpc>
                        <a:spcBef>
                          <a:spcPts val="0"/>
                        </a:spcBef>
                        <a:spcAft>
                          <a:spcPts val="0"/>
                        </a:spcAft>
                      </a:pPr>
                      <a:r>
                        <a:rPr lang="en-US" sz="1600">
                          <a:effectLst/>
                        </a:rPr>
                        <a:t>Country, start date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tc>
                <a:tc>
                  <a:txBody>
                    <a:bodyPr/>
                    <a:lstStyle/>
                    <a:p>
                      <a:pPr marL="0" marR="0">
                        <a:lnSpc>
                          <a:spcPct val="107000"/>
                        </a:lnSpc>
                        <a:spcBef>
                          <a:spcPts val="0"/>
                        </a:spcBef>
                        <a:spcAft>
                          <a:spcPts val="0"/>
                        </a:spcAft>
                      </a:pPr>
                      <a:r>
                        <a:rPr lang="en-US" sz="1600">
                          <a:effectLst/>
                        </a:rPr>
                        <a:t>Trial Registry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tc>
                <a:extLst>
                  <a:ext uri="{0D108BD9-81ED-4DB2-BD59-A6C34878D82A}">
                    <a16:rowId xmlns:a16="http://schemas.microsoft.com/office/drawing/2014/main" val="3889232921"/>
                  </a:ext>
                </a:extLst>
              </a:tr>
              <a:tr h="926096">
                <a:tc>
                  <a:txBody>
                    <a:bodyPr/>
                    <a:lstStyle/>
                    <a:p>
                      <a:pPr marL="0" marR="0">
                        <a:lnSpc>
                          <a:spcPct val="107000"/>
                        </a:lnSpc>
                        <a:spcBef>
                          <a:spcPts val="0"/>
                        </a:spcBef>
                        <a:spcAft>
                          <a:spcPts val="0"/>
                        </a:spcAft>
                      </a:pPr>
                      <a:r>
                        <a:rPr lang="en-US" sz="1600" dirty="0" err="1" smtClean="0">
                          <a:effectLst/>
                        </a:rPr>
                        <a:t>Deira</a:t>
                      </a:r>
                      <a:r>
                        <a:rPr lang="en-US" sz="1600" dirty="0" smtClean="0">
                          <a:effectLst/>
                        </a:rPr>
                        <a:t> </a:t>
                      </a:r>
                      <a:r>
                        <a:rPr lang="en-US" sz="1600" dirty="0">
                          <a:effectLst/>
                        </a:rPr>
                        <a:t>et </a:t>
                      </a:r>
                      <a:r>
                        <a:rPr lang="en-US" sz="1600" dirty="0" smtClean="0">
                          <a:effectLst/>
                        </a:rPr>
                        <a:t>al. </a:t>
                      </a:r>
                      <a:r>
                        <a:rPr lang="en-US" sz="1600" dirty="0">
                          <a:effectLst/>
                        </a:rPr>
                        <a:t/>
                      </a:r>
                      <a:br>
                        <a:rPr lang="en-US" sz="1600" dirty="0">
                          <a:effectLst/>
                        </a:rPr>
                      </a:br>
                      <a:r>
                        <a:rPr lang="en-US" sz="1600" dirty="0">
                          <a:effectLst/>
                        </a:rPr>
                        <a:t>Incremental HD in Incident Patients (IHDIP), N=75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nchor="ctr"/>
                </a:tc>
                <a:tc>
                  <a:txBody>
                    <a:bodyPr/>
                    <a:lstStyle/>
                    <a:p>
                      <a:pPr marL="0" marR="0">
                        <a:lnSpc>
                          <a:spcPct val="107000"/>
                        </a:lnSpc>
                        <a:spcBef>
                          <a:spcPts val="0"/>
                        </a:spcBef>
                        <a:spcAft>
                          <a:spcPts val="0"/>
                        </a:spcAft>
                      </a:pPr>
                      <a:r>
                        <a:rPr lang="en-US" sz="1600" dirty="0">
                          <a:effectLst/>
                        </a:rPr>
                        <a:t>1x/</a:t>
                      </a:r>
                      <a:r>
                        <a:rPr lang="en-US" sz="1600" dirty="0" err="1">
                          <a:effectLst/>
                        </a:rPr>
                        <a:t>wk</a:t>
                      </a:r>
                      <a:r>
                        <a:rPr lang="en-US" sz="1600" dirty="0">
                          <a:effectLst/>
                        </a:rPr>
                        <a:t> HD, then to be increased to 2 and 3 x/</a:t>
                      </a:r>
                      <a:r>
                        <a:rPr lang="en-US" sz="1600" dirty="0" err="1">
                          <a:effectLst/>
                        </a:rPr>
                        <a:t>wk</a:t>
                      </a:r>
                      <a:r>
                        <a:rPr lang="en-US" sz="1600" dirty="0">
                          <a:effectLst/>
                        </a:rPr>
                        <a:t> per criteria</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nchor="ctr"/>
                </a:tc>
                <a:tc>
                  <a:txBody>
                    <a:bodyPr/>
                    <a:lstStyle/>
                    <a:p>
                      <a:pPr marL="0" marR="0">
                        <a:lnSpc>
                          <a:spcPct val="107000"/>
                        </a:lnSpc>
                        <a:spcBef>
                          <a:spcPts val="0"/>
                        </a:spcBef>
                        <a:spcAft>
                          <a:spcPts val="0"/>
                        </a:spcAft>
                      </a:pPr>
                      <a:r>
                        <a:rPr lang="en-US" sz="1600" dirty="0">
                          <a:effectLst/>
                        </a:rPr>
                        <a:t>3x/</a:t>
                      </a:r>
                      <a:r>
                        <a:rPr lang="en-US" sz="1600" dirty="0" err="1">
                          <a:effectLst/>
                        </a:rPr>
                        <a:t>wk</a:t>
                      </a:r>
                      <a:r>
                        <a:rPr lang="en-US" sz="1600" dirty="0">
                          <a:effectLst/>
                        </a:rPr>
                        <a:t> HD</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nchor="ctr"/>
                </a:tc>
                <a:tc>
                  <a:txBody>
                    <a:bodyPr/>
                    <a:lstStyle/>
                    <a:p>
                      <a:pPr marL="0" marR="0">
                        <a:lnSpc>
                          <a:spcPct val="107000"/>
                        </a:lnSpc>
                        <a:spcBef>
                          <a:spcPts val="0"/>
                        </a:spcBef>
                        <a:spcAft>
                          <a:spcPts val="0"/>
                        </a:spcAft>
                      </a:pPr>
                      <a:r>
                        <a:rPr lang="en-US" sz="1600" dirty="0">
                          <a:effectLst/>
                        </a:rPr>
                        <a:t>• CKD stage 5</a:t>
                      </a:r>
                    </a:p>
                    <a:p>
                      <a:pPr marL="0" marR="0">
                        <a:lnSpc>
                          <a:spcPct val="107000"/>
                        </a:lnSpc>
                        <a:spcBef>
                          <a:spcPts val="0"/>
                        </a:spcBef>
                        <a:spcAft>
                          <a:spcPts val="0"/>
                        </a:spcAft>
                      </a:pPr>
                      <a:r>
                        <a:rPr lang="en-US" sz="1600" dirty="0">
                          <a:effectLst/>
                        </a:rPr>
                        <a:t>• </a:t>
                      </a:r>
                      <a:r>
                        <a:rPr lang="en-US" sz="1600" dirty="0" err="1">
                          <a:effectLst/>
                        </a:rPr>
                        <a:t>KrU</a:t>
                      </a:r>
                      <a:r>
                        <a:rPr lang="en-US" sz="1600" dirty="0">
                          <a:effectLst/>
                        </a:rPr>
                        <a:t> ≥ 4 ml/min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nchor="ctr"/>
                </a:tc>
                <a:tc>
                  <a:txBody>
                    <a:bodyPr/>
                    <a:lstStyle/>
                    <a:p>
                      <a:pPr marL="0" marR="0">
                        <a:lnSpc>
                          <a:spcPct val="107000"/>
                        </a:lnSpc>
                        <a:spcBef>
                          <a:spcPts val="0"/>
                        </a:spcBef>
                        <a:spcAft>
                          <a:spcPts val="0"/>
                        </a:spcAft>
                      </a:pPr>
                      <a:r>
                        <a:rPr lang="en-US" sz="1600">
                          <a:effectLst/>
                        </a:rPr>
                        <a:t>Patient survival</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nchor="ctr"/>
                </a:tc>
                <a:tc>
                  <a:txBody>
                    <a:bodyPr/>
                    <a:lstStyle/>
                    <a:p>
                      <a:pPr marL="0" marR="0">
                        <a:lnSpc>
                          <a:spcPct val="107000"/>
                        </a:lnSpc>
                        <a:spcBef>
                          <a:spcPts val="0"/>
                        </a:spcBef>
                        <a:spcAft>
                          <a:spcPts val="0"/>
                        </a:spcAft>
                      </a:pPr>
                      <a:r>
                        <a:rPr lang="en-US" sz="1600">
                          <a:effectLst/>
                        </a:rPr>
                        <a:t>Spain/Italy,</a:t>
                      </a:r>
                      <a:br>
                        <a:rPr lang="en-US" sz="1600">
                          <a:effectLst/>
                        </a:rPr>
                      </a:br>
                      <a:r>
                        <a:rPr lang="en-US" sz="1600">
                          <a:effectLst/>
                        </a:rPr>
                        <a:t>8/2017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nchor="ctr"/>
                </a:tc>
                <a:tc>
                  <a:txBody>
                    <a:bodyPr/>
                    <a:lstStyle/>
                    <a:p>
                      <a:pPr marL="0" marR="0">
                        <a:lnSpc>
                          <a:spcPct val="107000"/>
                        </a:lnSpc>
                        <a:spcBef>
                          <a:spcPts val="0"/>
                        </a:spcBef>
                        <a:spcAft>
                          <a:spcPts val="0"/>
                        </a:spcAft>
                      </a:pPr>
                      <a:r>
                        <a:rPr lang="en-US" sz="1600" dirty="0">
                          <a:effectLst/>
                        </a:rPr>
                        <a:t>NCT03239808</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nchor="ctr"/>
                </a:tc>
                <a:extLst>
                  <a:ext uri="{0D108BD9-81ED-4DB2-BD59-A6C34878D82A}">
                    <a16:rowId xmlns:a16="http://schemas.microsoft.com/office/drawing/2014/main" val="1513668476"/>
                  </a:ext>
                </a:extLst>
              </a:tr>
              <a:tr h="926096">
                <a:tc>
                  <a:txBody>
                    <a:bodyPr/>
                    <a:lstStyle/>
                    <a:p>
                      <a:pPr marL="0" marR="0">
                        <a:lnSpc>
                          <a:spcPct val="107000"/>
                        </a:lnSpc>
                        <a:spcBef>
                          <a:spcPts val="0"/>
                        </a:spcBef>
                        <a:spcAft>
                          <a:spcPts val="0"/>
                        </a:spcAft>
                      </a:pPr>
                      <a:r>
                        <a:rPr lang="en-US" sz="1600" dirty="0" err="1">
                          <a:effectLst/>
                        </a:rPr>
                        <a:t>Fernández</a:t>
                      </a:r>
                      <a:r>
                        <a:rPr lang="en-US" sz="1600" dirty="0">
                          <a:effectLst/>
                        </a:rPr>
                        <a:t> &amp; </a:t>
                      </a:r>
                      <a:r>
                        <a:rPr lang="en-US" sz="1600" dirty="0" err="1" smtClean="0">
                          <a:effectLst/>
                        </a:rPr>
                        <a:t>Teruel</a:t>
                      </a:r>
                      <a:r>
                        <a:rPr lang="en-US" sz="1600" dirty="0">
                          <a:effectLst/>
                        </a:rPr>
                        <a:t/>
                      </a:r>
                      <a:br>
                        <a:rPr lang="en-US" sz="1600" dirty="0">
                          <a:effectLst/>
                        </a:rPr>
                      </a:br>
                      <a:r>
                        <a:rPr lang="en-US" sz="1600" dirty="0">
                          <a:effectLst/>
                        </a:rPr>
                        <a:t>Incremental HD, N=42</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nchor="ctr"/>
                </a:tc>
                <a:tc>
                  <a:txBody>
                    <a:bodyPr/>
                    <a:lstStyle/>
                    <a:p>
                      <a:pPr marL="0" marR="0">
                        <a:lnSpc>
                          <a:spcPct val="107000"/>
                        </a:lnSpc>
                        <a:spcBef>
                          <a:spcPts val="0"/>
                        </a:spcBef>
                        <a:spcAft>
                          <a:spcPts val="0"/>
                        </a:spcAft>
                      </a:pPr>
                      <a:r>
                        <a:rPr lang="en-US" sz="1600" dirty="0">
                          <a:effectLst/>
                        </a:rPr>
                        <a:t>2x/</a:t>
                      </a:r>
                      <a:r>
                        <a:rPr lang="en-US" sz="1600" dirty="0" err="1">
                          <a:effectLst/>
                        </a:rPr>
                        <a:t>wk</a:t>
                      </a:r>
                      <a:r>
                        <a:rPr lang="en-US" sz="1600" dirty="0">
                          <a:effectLst/>
                        </a:rPr>
                        <a:t> HD</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nchor="ctr"/>
                </a:tc>
                <a:tc>
                  <a:txBody>
                    <a:bodyPr/>
                    <a:lstStyle/>
                    <a:p>
                      <a:pPr marL="0" marR="0">
                        <a:lnSpc>
                          <a:spcPct val="107000"/>
                        </a:lnSpc>
                        <a:spcBef>
                          <a:spcPts val="0"/>
                        </a:spcBef>
                        <a:spcAft>
                          <a:spcPts val="0"/>
                        </a:spcAft>
                      </a:pPr>
                      <a:r>
                        <a:rPr lang="en-US" sz="1600">
                          <a:effectLst/>
                        </a:rPr>
                        <a:t>3x/wk HD</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tc>
                <a:tc>
                  <a:txBody>
                    <a:bodyPr/>
                    <a:lstStyle/>
                    <a:p>
                      <a:pPr marL="0" marR="0">
                        <a:lnSpc>
                          <a:spcPct val="107000"/>
                        </a:lnSpc>
                        <a:spcBef>
                          <a:spcPts val="0"/>
                        </a:spcBef>
                        <a:spcAft>
                          <a:spcPts val="0"/>
                        </a:spcAft>
                      </a:pPr>
                      <a:r>
                        <a:rPr lang="en-US" sz="1600">
                          <a:effectLst/>
                        </a:rPr>
                        <a:t>• Kru ≥ to 2.5 ml/min</a:t>
                      </a:r>
                    </a:p>
                    <a:p>
                      <a:pPr marL="0" marR="0">
                        <a:lnSpc>
                          <a:spcPct val="107000"/>
                        </a:lnSpc>
                        <a:spcBef>
                          <a:spcPts val="0"/>
                        </a:spcBef>
                        <a:spcAft>
                          <a:spcPts val="0"/>
                        </a:spcAft>
                      </a:pPr>
                      <a:r>
                        <a:rPr lang="en-US" sz="1600">
                          <a:effectLst/>
                        </a:rPr>
                        <a:t>• UOP: non-anuric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nchor="ctr"/>
                </a:tc>
                <a:tc>
                  <a:txBody>
                    <a:bodyPr/>
                    <a:lstStyle/>
                    <a:p>
                      <a:pPr marL="0" marR="0">
                        <a:lnSpc>
                          <a:spcPct val="107000"/>
                        </a:lnSpc>
                        <a:spcBef>
                          <a:spcPts val="0"/>
                        </a:spcBef>
                        <a:spcAft>
                          <a:spcPts val="0"/>
                        </a:spcAft>
                      </a:pPr>
                      <a:r>
                        <a:rPr lang="en-US" sz="1600">
                          <a:effectLst/>
                        </a:rPr>
                        <a:t>Change in RKF</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nchor="ctr"/>
                </a:tc>
                <a:tc>
                  <a:txBody>
                    <a:bodyPr/>
                    <a:lstStyle/>
                    <a:p>
                      <a:pPr marL="0" marR="0">
                        <a:lnSpc>
                          <a:spcPct val="107000"/>
                        </a:lnSpc>
                        <a:spcBef>
                          <a:spcPts val="0"/>
                        </a:spcBef>
                        <a:spcAft>
                          <a:spcPts val="0"/>
                        </a:spcAft>
                      </a:pPr>
                      <a:r>
                        <a:rPr lang="en-US" sz="1600">
                          <a:effectLst/>
                        </a:rPr>
                        <a:t>Spain,</a:t>
                      </a:r>
                      <a:br>
                        <a:rPr lang="en-US" sz="1600">
                          <a:effectLst/>
                        </a:rPr>
                      </a:br>
                      <a:r>
                        <a:rPr lang="en-US" sz="1600">
                          <a:effectLst/>
                        </a:rPr>
                        <a:t>10/2017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nchor="ctr"/>
                </a:tc>
                <a:tc>
                  <a:txBody>
                    <a:bodyPr/>
                    <a:lstStyle/>
                    <a:p>
                      <a:pPr marL="0" marR="0">
                        <a:lnSpc>
                          <a:spcPct val="107000"/>
                        </a:lnSpc>
                        <a:spcBef>
                          <a:spcPts val="0"/>
                        </a:spcBef>
                        <a:spcAft>
                          <a:spcPts val="0"/>
                        </a:spcAft>
                      </a:pPr>
                      <a:r>
                        <a:rPr lang="en-US" sz="1600">
                          <a:effectLst/>
                        </a:rPr>
                        <a:t>NCT03302546</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nchor="ctr"/>
                </a:tc>
                <a:extLst>
                  <a:ext uri="{0D108BD9-81ED-4DB2-BD59-A6C34878D82A}">
                    <a16:rowId xmlns:a16="http://schemas.microsoft.com/office/drawing/2014/main" val="254366717"/>
                  </a:ext>
                </a:extLst>
              </a:tr>
              <a:tr h="918682">
                <a:tc>
                  <a:txBody>
                    <a:bodyPr/>
                    <a:lstStyle/>
                    <a:p>
                      <a:pPr marL="0" marR="0">
                        <a:lnSpc>
                          <a:spcPct val="107000"/>
                        </a:lnSpc>
                        <a:spcBef>
                          <a:spcPts val="0"/>
                        </a:spcBef>
                        <a:spcAft>
                          <a:spcPts val="0"/>
                        </a:spcAft>
                      </a:pPr>
                      <a:r>
                        <a:rPr lang="en-US" sz="1600" dirty="0" smtClean="0">
                          <a:solidFill>
                            <a:srgbClr val="FF0000"/>
                          </a:solidFill>
                          <a:effectLst/>
                        </a:rPr>
                        <a:t>Casino</a:t>
                      </a:r>
                      <a:r>
                        <a:rPr lang="en-US" sz="1600" baseline="0" dirty="0" smtClean="0">
                          <a:solidFill>
                            <a:srgbClr val="FF0000"/>
                          </a:solidFill>
                          <a:effectLst/>
                        </a:rPr>
                        <a:t> et al</a:t>
                      </a:r>
                      <a:r>
                        <a:rPr lang="en-US" sz="1600" dirty="0">
                          <a:solidFill>
                            <a:srgbClr val="FF0000"/>
                          </a:solidFill>
                          <a:effectLst/>
                        </a:rPr>
                        <a:t/>
                      </a:r>
                      <a:br>
                        <a:rPr lang="en-US" sz="1600" dirty="0">
                          <a:solidFill>
                            <a:srgbClr val="FF0000"/>
                          </a:solidFill>
                          <a:effectLst/>
                        </a:rPr>
                      </a:br>
                      <a:r>
                        <a:rPr lang="en-US" sz="1600" dirty="0">
                          <a:solidFill>
                            <a:srgbClr val="FF0000"/>
                          </a:solidFill>
                          <a:effectLst/>
                        </a:rPr>
                        <a:t>Incremental HD, </a:t>
                      </a:r>
                      <a:r>
                        <a:rPr lang="en-US" sz="1600" dirty="0" smtClean="0">
                          <a:solidFill>
                            <a:srgbClr val="FF0000"/>
                          </a:solidFill>
                          <a:effectLst/>
                        </a:rPr>
                        <a:t>N=190</a:t>
                      </a:r>
                      <a:endParaRPr lang="en-US" sz="1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nchor="ctr"/>
                </a:tc>
                <a:tc>
                  <a:txBody>
                    <a:bodyPr/>
                    <a:lstStyle/>
                    <a:p>
                      <a:pPr marL="0" marR="0">
                        <a:lnSpc>
                          <a:spcPct val="107000"/>
                        </a:lnSpc>
                        <a:spcBef>
                          <a:spcPts val="0"/>
                        </a:spcBef>
                        <a:spcAft>
                          <a:spcPts val="0"/>
                        </a:spcAft>
                      </a:pPr>
                      <a:r>
                        <a:rPr lang="en-US" sz="1600" b="1" dirty="0" smtClean="0">
                          <a:solidFill>
                            <a:srgbClr val="FF0000"/>
                          </a:solidFill>
                          <a:effectLst/>
                        </a:rPr>
                        <a:t>1x/</a:t>
                      </a:r>
                      <a:r>
                        <a:rPr lang="en-US" sz="1600" b="1" dirty="0" err="1" smtClean="0">
                          <a:solidFill>
                            <a:srgbClr val="FF0000"/>
                          </a:solidFill>
                          <a:effectLst/>
                        </a:rPr>
                        <a:t>wk</a:t>
                      </a:r>
                      <a:r>
                        <a:rPr lang="en-US" sz="1600" b="1" dirty="0" smtClean="0">
                          <a:solidFill>
                            <a:srgbClr val="FF0000"/>
                          </a:solidFill>
                          <a:effectLst/>
                        </a:rPr>
                        <a:t> HD, then to be increased to 2 and 3 x/</a:t>
                      </a:r>
                      <a:r>
                        <a:rPr lang="en-US" sz="1600" b="1" dirty="0" err="1" smtClean="0">
                          <a:solidFill>
                            <a:srgbClr val="FF0000"/>
                          </a:solidFill>
                          <a:effectLst/>
                        </a:rPr>
                        <a:t>wk</a:t>
                      </a:r>
                      <a:r>
                        <a:rPr lang="en-US" sz="1600" b="1" dirty="0" smtClean="0">
                          <a:solidFill>
                            <a:srgbClr val="FF0000"/>
                          </a:solidFill>
                          <a:effectLst/>
                        </a:rPr>
                        <a:t> per criteria</a:t>
                      </a:r>
                      <a:endPar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nchor="ctr"/>
                </a:tc>
                <a:tc>
                  <a:txBody>
                    <a:bodyPr/>
                    <a:lstStyle/>
                    <a:p>
                      <a:pPr marL="0" marR="0">
                        <a:lnSpc>
                          <a:spcPct val="107000"/>
                        </a:lnSpc>
                        <a:spcBef>
                          <a:spcPts val="0"/>
                        </a:spcBef>
                        <a:spcAft>
                          <a:spcPts val="0"/>
                        </a:spcAft>
                      </a:pPr>
                      <a:r>
                        <a:rPr lang="en-US" sz="1600" b="1" dirty="0">
                          <a:solidFill>
                            <a:srgbClr val="FF0000"/>
                          </a:solidFill>
                          <a:effectLst/>
                        </a:rPr>
                        <a:t>3x/</a:t>
                      </a:r>
                      <a:r>
                        <a:rPr lang="en-US" sz="1600" b="1" dirty="0" err="1">
                          <a:solidFill>
                            <a:srgbClr val="FF0000"/>
                          </a:solidFill>
                          <a:effectLst/>
                        </a:rPr>
                        <a:t>wk</a:t>
                      </a:r>
                      <a:r>
                        <a:rPr lang="en-US" sz="1600" b="1" dirty="0">
                          <a:solidFill>
                            <a:srgbClr val="FF0000"/>
                          </a:solidFill>
                          <a:effectLst/>
                        </a:rPr>
                        <a:t> HD</a:t>
                      </a:r>
                      <a:endPar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tc>
                <a:tc>
                  <a:txBody>
                    <a:bodyPr/>
                    <a:lstStyle/>
                    <a:p>
                      <a:pPr marL="0" marR="0">
                        <a:lnSpc>
                          <a:spcPct val="107000"/>
                        </a:lnSpc>
                        <a:spcBef>
                          <a:spcPts val="0"/>
                        </a:spcBef>
                        <a:spcAft>
                          <a:spcPts val="0"/>
                        </a:spcAft>
                      </a:pPr>
                      <a:r>
                        <a:rPr lang="en-US" sz="1600" b="1" dirty="0">
                          <a:solidFill>
                            <a:srgbClr val="FF0000"/>
                          </a:solidFill>
                          <a:effectLst/>
                        </a:rPr>
                        <a:t>• </a:t>
                      </a:r>
                      <a:r>
                        <a:rPr lang="en-US" sz="1600" b="1" dirty="0" smtClean="0">
                          <a:solidFill>
                            <a:srgbClr val="FF0000"/>
                          </a:solidFill>
                          <a:effectLst/>
                        </a:rPr>
                        <a:t>CKD stage 5</a:t>
                      </a:r>
                    </a:p>
                    <a:p>
                      <a:pPr marL="0" marR="0">
                        <a:lnSpc>
                          <a:spcPct val="107000"/>
                        </a:lnSpc>
                        <a:spcBef>
                          <a:spcPts val="0"/>
                        </a:spcBef>
                        <a:spcAft>
                          <a:spcPts val="0"/>
                        </a:spcAft>
                      </a:pPr>
                      <a:r>
                        <a:rPr lang="en-US" sz="1600" b="1" dirty="0" smtClean="0">
                          <a:solidFill>
                            <a:srgbClr val="FF0000"/>
                          </a:solidFill>
                          <a:effectLst/>
                        </a:rPr>
                        <a:t>• </a:t>
                      </a:r>
                      <a:r>
                        <a:rPr lang="en-US" sz="1600" b="1" dirty="0" err="1" smtClean="0">
                          <a:solidFill>
                            <a:srgbClr val="FF0000"/>
                          </a:solidFill>
                          <a:effectLst/>
                        </a:rPr>
                        <a:t>KrU</a:t>
                      </a:r>
                      <a:r>
                        <a:rPr lang="en-US" sz="1600" b="1" dirty="0" smtClean="0">
                          <a:solidFill>
                            <a:srgbClr val="FF0000"/>
                          </a:solidFill>
                          <a:effectLst/>
                        </a:rPr>
                        <a:t> ≥ 4 ml/min</a:t>
                      </a:r>
                      <a:endPar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nchor="ctr"/>
                </a:tc>
                <a:tc>
                  <a:txBody>
                    <a:bodyPr/>
                    <a:lstStyle/>
                    <a:p>
                      <a:pPr marL="0" marR="0">
                        <a:lnSpc>
                          <a:spcPct val="107000"/>
                        </a:lnSpc>
                        <a:spcBef>
                          <a:spcPts val="0"/>
                        </a:spcBef>
                        <a:spcAft>
                          <a:spcPts val="0"/>
                        </a:spcAft>
                      </a:pPr>
                      <a:r>
                        <a:rPr lang="en-US" sz="1600" b="1" dirty="0" smtClean="0">
                          <a:solidFill>
                            <a:srgbClr val="FF0000"/>
                          </a:solidFill>
                          <a:effectLst/>
                        </a:rPr>
                        <a:t>Time to anuria</a:t>
                      </a:r>
                      <a:endPar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nchor="ctr"/>
                </a:tc>
                <a:tc>
                  <a:txBody>
                    <a:bodyPr/>
                    <a:lstStyle/>
                    <a:p>
                      <a:pPr marL="0" marR="0">
                        <a:lnSpc>
                          <a:spcPct val="107000"/>
                        </a:lnSpc>
                        <a:spcBef>
                          <a:spcPts val="0"/>
                        </a:spcBef>
                        <a:spcAft>
                          <a:spcPts val="0"/>
                        </a:spcAft>
                      </a:pPr>
                      <a:r>
                        <a:rPr lang="en-US" sz="1600" b="1" dirty="0" err="1" smtClean="0">
                          <a:solidFill>
                            <a:srgbClr val="FF0000"/>
                          </a:solidFill>
                          <a:effectLst/>
                        </a:rPr>
                        <a:t>EuDial</a:t>
                      </a:r>
                      <a:r>
                        <a:rPr lang="en-US" sz="1600" b="1" dirty="0" smtClean="0">
                          <a:solidFill>
                            <a:srgbClr val="FF0000"/>
                          </a:solidFill>
                          <a:effectLst/>
                        </a:rPr>
                        <a:t> WG</a:t>
                      </a:r>
                    </a:p>
                    <a:p>
                      <a:pPr marL="0" marR="0">
                        <a:lnSpc>
                          <a:spcPct val="107000"/>
                        </a:lnSpc>
                        <a:spcBef>
                          <a:spcPts val="0"/>
                        </a:spcBef>
                        <a:spcAft>
                          <a:spcPts val="0"/>
                        </a:spcAft>
                      </a:pPr>
                      <a:r>
                        <a:rPr lang="en-US" sz="16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07/2022</a:t>
                      </a:r>
                      <a:endPar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nchor="ctr"/>
                </a:tc>
                <a:tc>
                  <a:txBody>
                    <a:bodyPr/>
                    <a:lstStyle/>
                    <a:p>
                      <a:pPr marL="0" marR="0">
                        <a:lnSpc>
                          <a:spcPct val="107000"/>
                        </a:lnSpc>
                        <a:spcBef>
                          <a:spcPts val="0"/>
                        </a:spcBef>
                        <a:spcAft>
                          <a:spcPts val="0"/>
                        </a:spcAft>
                      </a:pPr>
                      <a:r>
                        <a:rPr lang="en-US" sz="16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NCT04360694</a:t>
                      </a:r>
                      <a:endPar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nchor="ctr"/>
                </a:tc>
                <a:extLst>
                  <a:ext uri="{0D108BD9-81ED-4DB2-BD59-A6C34878D82A}">
                    <a16:rowId xmlns:a16="http://schemas.microsoft.com/office/drawing/2014/main" val="4100523996"/>
                  </a:ext>
                </a:extLst>
              </a:tr>
              <a:tr h="926096">
                <a:tc>
                  <a:txBody>
                    <a:bodyPr/>
                    <a:lstStyle/>
                    <a:p>
                      <a:pPr marL="0" marR="0">
                        <a:lnSpc>
                          <a:spcPct val="107000"/>
                        </a:lnSpc>
                        <a:spcBef>
                          <a:spcPts val="0"/>
                        </a:spcBef>
                        <a:spcAft>
                          <a:spcPts val="0"/>
                        </a:spcAft>
                      </a:pPr>
                      <a:r>
                        <a:rPr lang="en-US" sz="1600" dirty="0">
                          <a:effectLst/>
                        </a:rPr>
                        <a:t>White, </a:t>
                      </a:r>
                      <a:r>
                        <a:rPr lang="en-US" sz="1600" baseline="30000" dirty="0" smtClean="0">
                          <a:effectLst/>
                        </a:rPr>
                        <a:t> </a:t>
                      </a:r>
                      <a:r>
                        <a:rPr lang="en-US" sz="1600" dirty="0" smtClean="0">
                          <a:effectLst/>
                        </a:rPr>
                        <a:t>Less </a:t>
                      </a:r>
                      <a:r>
                        <a:rPr lang="en-US" sz="1600" dirty="0">
                          <a:effectLst/>
                        </a:rPr>
                        <a:t>Frequently In The Elderly (D-LITE), N=20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nchor="ctr"/>
                </a:tc>
                <a:tc>
                  <a:txBody>
                    <a:bodyPr/>
                    <a:lstStyle/>
                    <a:p>
                      <a:pPr marL="0" marR="0">
                        <a:lnSpc>
                          <a:spcPct val="107000"/>
                        </a:lnSpc>
                        <a:spcBef>
                          <a:spcPts val="0"/>
                        </a:spcBef>
                        <a:spcAft>
                          <a:spcPts val="0"/>
                        </a:spcAft>
                      </a:pPr>
                      <a:r>
                        <a:rPr lang="en-US" sz="1600" dirty="0">
                          <a:effectLst/>
                        </a:rPr>
                        <a:t>Twice-weekly HD</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nchor="ctr"/>
                </a:tc>
                <a:tc>
                  <a:txBody>
                    <a:bodyPr/>
                    <a:lstStyle/>
                    <a:p>
                      <a:pPr marL="0" marR="0">
                        <a:lnSpc>
                          <a:spcPct val="107000"/>
                        </a:lnSpc>
                        <a:spcBef>
                          <a:spcPts val="0"/>
                        </a:spcBef>
                        <a:spcAft>
                          <a:spcPts val="0"/>
                        </a:spcAft>
                      </a:pPr>
                      <a:r>
                        <a:rPr lang="en-US" sz="1600" dirty="0">
                          <a:effectLst/>
                        </a:rPr>
                        <a:t>3x/</a:t>
                      </a:r>
                      <a:r>
                        <a:rPr lang="en-US" sz="1600" dirty="0" err="1">
                          <a:effectLst/>
                        </a:rPr>
                        <a:t>wk</a:t>
                      </a:r>
                      <a:r>
                        <a:rPr lang="en-US" sz="1600" dirty="0">
                          <a:effectLst/>
                        </a:rPr>
                        <a:t> HD</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tc>
                <a:tc>
                  <a:txBody>
                    <a:bodyPr/>
                    <a:lstStyle/>
                    <a:p>
                      <a:pPr marL="0" marR="0">
                        <a:lnSpc>
                          <a:spcPct val="107000"/>
                        </a:lnSpc>
                        <a:spcBef>
                          <a:spcPts val="0"/>
                        </a:spcBef>
                        <a:spcAft>
                          <a:spcPts val="0"/>
                        </a:spcAft>
                      </a:pPr>
                      <a:r>
                        <a:rPr lang="en-US" sz="1600">
                          <a:effectLst/>
                        </a:rPr>
                        <a:t>• Age ≥70 yr</a:t>
                      </a:r>
                    </a:p>
                    <a:p>
                      <a:pPr marL="0" marR="0">
                        <a:lnSpc>
                          <a:spcPct val="107000"/>
                        </a:lnSpc>
                        <a:spcBef>
                          <a:spcPts val="0"/>
                        </a:spcBef>
                        <a:spcAft>
                          <a:spcPts val="0"/>
                        </a:spcAft>
                      </a:pPr>
                      <a:r>
                        <a:rPr lang="en-US" sz="1600">
                          <a:effectLst/>
                        </a:rPr>
                        <a:t>• Incident HD ≥7 wk</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nchor="ctr"/>
                </a:tc>
                <a:tc>
                  <a:txBody>
                    <a:bodyPr/>
                    <a:lstStyle/>
                    <a:p>
                      <a:pPr marL="0" marR="0">
                        <a:lnSpc>
                          <a:spcPct val="107000"/>
                        </a:lnSpc>
                        <a:spcBef>
                          <a:spcPts val="0"/>
                        </a:spcBef>
                        <a:spcAft>
                          <a:spcPts val="0"/>
                        </a:spcAft>
                      </a:pPr>
                      <a:r>
                        <a:rPr lang="en-US" sz="1600">
                          <a:effectLst/>
                        </a:rPr>
                        <a:t>Feasibility</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nchor="ctr"/>
                </a:tc>
                <a:tc>
                  <a:txBody>
                    <a:bodyPr/>
                    <a:lstStyle/>
                    <a:p>
                      <a:pPr marL="0" marR="0">
                        <a:lnSpc>
                          <a:spcPct val="107000"/>
                        </a:lnSpc>
                        <a:spcBef>
                          <a:spcPts val="0"/>
                        </a:spcBef>
                        <a:spcAft>
                          <a:spcPts val="0"/>
                        </a:spcAft>
                      </a:pPr>
                      <a:r>
                        <a:rPr lang="en-US" sz="1600">
                          <a:effectLst/>
                        </a:rPr>
                        <a:t>Canada,</a:t>
                      </a:r>
                      <a:br>
                        <a:rPr lang="en-US" sz="1600">
                          <a:effectLst/>
                        </a:rPr>
                      </a:br>
                      <a:r>
                        <a:rPr lang="en-US" sz="1600">
                          <a:effectLst/>
                        </a:rPr>
                        <a:t>12/2018</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nchor="ctr"/>
                </a:tc>
                <a:tc>
                  <a:txBody>
                    <a:bodyPr/>
                    <a:lstStyle/>
                    <a:p>
                      <a:pPr marL="0" marR="0">
                        <a:lnSpc>
                          <a:spcPct val="107000"/>
                        </a:lnSpc>
                        <a:spcBef>
                          <a:spcPts val="0"/>
                        </a:spcBef>
                        <a:spcAft>
                          <a:spcPts val="0"/>
                        </a:spcAft>
                      </a:pPr>
                      <a:r>
                        <a:rPr lang="en-US" sz="1600">
                          <a:effectLst/>
                        </a:rPr>
                        <a:t>NCT03787719</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nchor="ctr"/>
                </a:tc>
                <a:extLst>
                  <a:ext uri="{0D108BD9-81ED-4DB2-BD59-A6C34878D82A}">
                    <a16:rowId xmlns:a16="http://schemas.microsoft.com/office/drawing/2014/main" val="1569415172"/>
                  </a:ext>
                </a:extLst>
              </a:tr>
              <a:tr h="926096">
                <a:tc>
                  <a:txBody>
                    <a:bodyPr/>
                    <a:lstStyle/>
                    <a:p>
                      <a:pPr marL="0" marR="0">
                        <a:lnSpc>
                          <a:spcPct val="107000"/>
                        </a:lnSpc>
                        <a:spcBef>
                          <a:spcPts val="0"/>
                        </a:spcBef>
                        <a:spcAft>
                          <a:spcPts val="0"/>
                        </a:spcAft>
                      </a:pPr>
                      <a:r>
                        <a:rPr lang="en-US" sz="1600" dirty="0" err="1" smtClean="0">
                          <a:effectLst/>
                        </a:rPr>
                        <a:t>Sirich</a:t>
                      </a:r>
                      <a:r>
                        <a:rPr lang="en-US" sz="1600" dirty="0" smtClean="0">
                          <a:effectLst/>
                        </a:rPr>
                        <a:t>,</a:t>
                      </a:r>
                      <a:r>
                        <a:rPr lang="en-US" sz="1600" baseline="30000" dirty="0" smtClean="0">
                          <a:effectLst/>
                        </a:rPr>
                        <a:t> </a:t>
                      </a:r>
                      <a:r>
                        <a:rPr lang="en-US" sz="1600" dirty="0" smtClean="0">
                          <a:effectLst/>
                        </a:rPr>
                        <a:t>Efficacy </a:t>
                      </a:r>
                      <a:r>
                        <a:rPr lang="en-US" sz="1600" dirty="0">
                          <a:effectLst/>
                        </a:rPr>
                        <a:t>of Twice Weekly HD in Patients With RKF, N = 25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nchor="ctr"/>
                </a:tc>
                <a:tc>
                  <a:txBody>
                    <a:bodyPr/>
                    <a:lstStyle/>
                    <a:p>
                      <a:pPr marL="0" marR="0">
                        <a:lnSpc>
                          <a:spcPct val="107000"/>
                        </a:lnSpc>
                        <a:spcBef>
                          <a:spcPts val="0"/>
                        </a:spcBef>
                        <a:spcAft>
                          <a:spcPts val="0"/>
                        </a:spcAft>
                      </a:pPr>
                      <a:r>
                        <a:rPr lang="en-US" sz="1600">
                          <a:effectLst/>
                        </a:rPr>
                        <a:t>Twice-weekly HD for 4 wk, cross-over design</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nchor="ctr"/>
                </a:tc>
                <a:tc>
                  <a:txBody>
                    <a:bodyPr/>
                    <a:lstStyle/>
                    <a:p>
                      <a:pPr marL="0" marR="0">
                        <a:lnSpc>
                          <a:spcPct val="107000"/>
                        </a:lnSpc>
                        <a:spcBef>
                          <a:spcPts val="0"/>
                        </a:spcBef>
                        <a:spcAft>
                          <a:spcPts val="0"/>
                        </a:spcAft>
                      </a:pPr>
                      <a:r>
                        <a:rPr lang="en-US" sz="1600">
                          <a:effectLst/>
                        </a:rPr>
                        <a:t>3x/wk HD for 4 weeks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nchor="ctr"/>
                </a:tc>
                <a:tc>
                  <a:txBody>
                    <a:bodyPr/>
                    <a:lstStyle/>
                    <a:p>
                      <a:pPr marL="0" marR="0">
                        <a:lnSpc>
                          <a:spcPct val="107000"/>
                        </a:lnSpc>
                        <a:spcBef>
                          <a:spcPts val="0"/>
                        </a:spcBef>
                        <a:spcAft>
                          <a:spcPts val="0"/>
                        </a:spcAft>
                      </a:pPr>
                      <a:r>
                        <a:rPr lang="en-US" sz="1600">
                          <a:effectLst/>
                        </a:rPr>
                        <a:t>• Kru ≥ 2.5 ml/min</a:t>
                      </a:r>
                    </a:p>
                    <a:p>
                      <a:pPr marL="0" marR="0">
                        <a:lnSpc>
                          <a:spcPct val="107000"/>
                        </a:lnSpc>
                        <a:spcBef>
                          <a:spcPts val="0"/>
                        </a:spcBef>
                        <a:spcAft>
                          <a:spcPts val="0"/>
                        </a:spcAft>
                      </a:pPr>
                      <a:r>
                        <a:rPr lang="en-US" sz="1600">
                          <a:effectLst/>
                        </a:rPr>
                        <a:t>(cross-over design after 4 weeks)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nchor="ctr"/>
                </a:tc>
                <a:tc>
                  <a:txBody>
                    <a:bodyPr/>
                    <a:lstStyle/>
                    <a:p>
                      <a:pPr marL="0" marR="0">
                        <a:lnSpc>
                          <a:spcPct val="107000"/>
                        </a:lnSpc>
                        <a:spcBef>
                          <a:spcPts val="0"/>
                        </a:spcBef>
                        <a:spcAft>
                          <a:spcPts val="0"/>
                        </a:spcAft>
                      </a:pPr>
                      <a:r>
                        <a:rPr lang="en-US" sz="1600">
                          <a:effectLst/>
                        </a:rPr>
                        <a:t>KD-QoL</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nchor="ctr"/>
                </a:tc>
                <a:tc>
                  <a:txBody>
                    <a:bodyPr/>
                    <a:lstStyle/>
                    <a:p>
                      <a:pPr marL="0" marR="0">
                        <a:lnSpc>
                          <a:spcPct val="107000"/>
                        </a:lnSpc>
                        <a:spcBef>
                          <a:spcPts val="0"/>
                        </a:spcBef>
                        <a:spcAft>
                          <a:spcPts val="0"/>
                        </a:spcAft>
                      </a:pPr>
                      <a:r>
                        <a:rPr lang="en-US" sz="1600">
                          <a:effectLst/>
                        </a:rPr>
                        <a:t>California, USA,</a:t>
                      </a:r>
                      <a:br>
                        <a:rPr lang="en-US" sz="1600">
                          <a:effectLst/>
                        </a:rPr>
                      </a:br>
                      <a:r>
                        <a:rPr lang="en-US" sz="1600">
                          <a:effectLst/>
                        </a:rPr>
                        <a:t>3/2019</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nchor="ctr"/>
                </a:tc>
                <a:tc>
                  <a:txBody>
                    <a:bodyPr/>
                    <a:lstStyle/>
                    <a:p>
                      <a:pPr marL="0" marR="0">
                        <a:lnSpc>
                          <a:spcPct val="107000"/>
                        </a:lnSpc>
                        <a:spcBef>
                          <a:spcPts val="0"/>
                        </a:spcBef>
                        <a:spcAft>
                          <a:spcPts val="0"/>
                        </a:spcAft>
                      </a:pPr>
                      <a:r>
                        <a:rPr lang="en-US" sz="1600" dirty="0">
                          <a:effectLst/>
                        </a:rPr>
                        <a:t>NCT03874117</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794" marR="7794" marT="0" marB="0" anchor="ctr"/>
                </a:tc>
                <a:extLst>
                  <a:ext uri="{0D108BD9-81ED-4DB2-BD59-A6C34878D82A}">
                    <a16:rowId xmlns:a16="http://schemas.microsoft.com/office/drawing/2014/main" val="3418232277"/>
                  </a:ext>
                </a:extLst>
              </a:tr>
            </a:tbl>
          </a:graphicData>
        </a:graphic>
      </p:graphicFrame>
      <p:sp>
        <p:nvSpPr>
          <p:cNvPr id="7" name="Rectangle 3">
            <a:extLst>
              <a:ext uri="{FF2B5EF4-FFF2-40B4-BE49-F238E27FC236}">
                <a16:creationId xmlns:a16="http://schemas.microsoft.com/office/drawing/2014/main" id="{F0043F6E-7793-4B6D-AF99-2B6374BD7266}"/>
              </a:ext>
            </a:extLst>
          </p:cNvPr>
          <p:cNvSpPr>
            <a:spLocks noChangeArrowheads="1"/>
          </p:cNvSpPr>
          <p:nvPr/>
        </p:nvSpPr>
        <p:spPr bwMode="auto">
          <a:xfrm>
            <a:off x="191342" y="116632"/>
            <a:ext cx="1144927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28600" algn="l" defTabSz="914400" rtl="0" eaLnBrk="0" fontAlgn="base" latinLnBrk="0" hangingPunct="0">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To our knowledge, </a:t>
            </a:r>
            <a:r>
              <a:rPr kumimoji="0" lang="en-US" altLang="en-US" sz="1800" b="1" i="1"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these</a:t>
            </a:r>
            <a:r>
              <a:rPr kumimoji="0" lang="en-US" altLang="en-US" sz="1800" b="1" i="1"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altLang="en-US" sz="1800" b="1" i="1"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are the ongoing </a:t>
            </a:r>
            <a:r>
              <a:rPr kumimoji="0" lang="en-US" altLang="en-US" sz="18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RCTs on incremental dialysis</a:t>
            </a:r>
            <a:endParaRPr kumimoji="0" lang="en-US" altLang="en-US" sz="16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defRPr/>
            </a:pPr>
            <a:r>
              <a:rPr kumimoji="0" lang="en-US" altLang="en-US" sz="1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recently started RCT in Australia-NZ-Canada not listed</a:t>
            </a:r>
          </a:p>
          <a:p>
            <a:pPr marL="0" marR="0" lvl="0" indent="228600" algn="l" defTabSz="914400" rtl="0" eaLnBrk="0" fontAlgn="base" latinLnBrk="0" hangingPunct="0">
              <a:lnSpc>
                <a:spcPct val="100000"/>
              </a:lnSpc>
              <a:spcBef>
                <a:spcPct val="0"/>
              </a:spcBef>
              <a:spcAft>
                <a:spcPct val="0"/>
              </a:spcAft>
              <a:buClrTx/>
              <a:buSzTx/>
              <a:buFontTx/>
              <a:buNone/>
              <a:tabLst/>
              <a:defRPr/>
            </a:pPr>
            <a:r>
              <a:rPr kumimoji="0" lang="en-US" altLang="en-US" sz="1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Upcoming Veterans INCHVETS not listed</a:t>
            </a:r>
            <a:endParaRPr kumimoji="0" lang="en-US" altLang="en-US" sz="1600" b="1" i="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92708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D7AA906A-2C4E-4A48-9D9B-8E363957F715}"/>
              </a:ext>
            </a:extLst>
          </p:cNvPr>
          <p:cNvPicPr>
            <a:picLocks noChangeAspect="1"/>
          </p:cNvPicPr>
          <p:nvPr/>
        </p:nvPicPr>
        <p:blipFill rotWithShape="1">
          <a:blip r:embed="rId2"/>
          <a:srcRect l="14392" t="16096" r="14189" b="12913"/>
          <a:stretch/>
        </p:blipFill>
        <p:spPr>
          <a:xfrm>
            <a:off x="277662" y="234048"/>
            <a:ext cx="11617777" cy="6389904"/>
          </a:xfrm>
          <a:prstGeom prst="rect">
            <a:avLst/>
          </a:prstGeom>
        </p:spPr>
      </p:pic>
      <p:sp>
        <p:nvSpPr>
          <p:cNvPr id="6" name="Rettangolo 5">
            <a:extLst>
              <a:ext uri="{FF2B5EF4-FFF2-40B4-BE49-F238E27FC236}">
                <a16:creationId xmlns:a16="http://schemas.microsoft.com/office/drawing/2014/main" id="{B003CEB3-55D9-4675-8228-36561CB92529}"/>
              </a:ext>
            </a:extLst>
          </p:cNvPr>
          <p:cNvSpPr/>
          <p:nvPr/>
        </p:nvSpPr>
        <p:spPr>
          <a:xfrm>
            <a:off x="3550510" y="3404287"/>
            <a:ext cx="5115697" cy="54163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863583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uppo 79">
            <a:extLst>
              <a:ext uri="{FF2B5EF4-FFF2-40B4-BE49-F238E27FC236}">
                <a16:creationId xmlns:a16="http://schemas.microsoft.com/office/drawing/2014/main" id="{808E212C-A76E-408D-BD36-6DE99CCC59A2}"/>
              </a:ext>
            </a:extLst>
          </p:cNvPr>
          <p:cNvGrpSpPr/>
          <p:nvPr/>
        </p:nvGrpSpPr>
        <p:grpSpPr>
          <a:xfrm>
            <a:off x="1219200" y="609579"/>
            <a:ext cx="9901879" cy="5390317"/>
            <a:chOff x="2178904" y="1087375"/>
            <a:chExt cx="9790674" cy="5390317"/>
          </a:xfrm>
        </p:grpSpPr>
        <p:grpSp>
          <p:nvGrpSpPr>
            <p:cNvPr id="24" name="Gruppo 23">
              <a:extLst>
                <a:ext uri="{FF2B5EF4-FFF2-40B4-BE49-F238E27FC236}">
                  <a16:creationId xmlns:a16="http://schemas.microsoft.com/office/drawing/2014/main" id="{15E322DF-802B-49B0-8FA9-DEC3B2C1C465}"/>
                </a:ext>
              </a:extLst>
            </p:cNvPr>
            <p:cNvGrpSpPr/>
            <p:nvPr/>
          </p:nvGrpSpPr>
          <p:grpSpPr>
            <a:xfrm>
              <a:off x="2483706" y="1243914"/>
              <a:ext cx="9485872" cy="5107459"/>
              <a:chOff x="2483706" y="1243914"/>
              <a:chExt cx="8196527" cy="5107459"/>
            </a:xfrm>
          </p:grpSpPr>
          <p:cxnSp>
            <p:nvCxnSpPr>
              <p:cNvPr id="19" name="Connettore diritto 18">
                <a:extLst>
                  <a:ext uri="{FF2B5EF4-FFF2-40B4-BE49-F238E27FC236}">
                    <a16:creationId xmlns:a16="http://schemas.microsoft.com/office/drawing/2014/main" id="{3D9AC87F-7B61-4B07-9421-77458CD5CA40}"/>
                  </a:ext>
                </a:extLst>
              </p:cNvPr>
              <p:cNvCxnSpPr>
                <a:cxnSpLocks/>
              </p:cNvCxnSpPr>
              <p:nvPr/>
            </p:nvCxnSpPr>
            <p:spPr>
              <a:xfrm>
                <a:off x="2487827" y="1243914"/>
                <a:ext cx="0" cy="510745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4633752D-68A1-457E-95C8-D2F237D235A3}"/>
                  </a:ext>
                </a:extLst>
              </p:cNvPr>
              <p:cNvCxnSpPr>
                <a:cxnSpLocks/>
              </p:cNvCxnSpPr>
              <p:nvPr/>
            </p:nvCxnSpPr>
            <p:spPr>
              <a:xfrm flipH="1">
                <a:off x="2483706" y="6339013"/>
                <a:ext cx="8196527" cy="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25" name="CasellaDiTesto 24">
              <a:extLst>
                <a:ext uri="{FF2B5EF4-FFF2-40B4-BE49-F238E27FC236}">
                  <a16:creationId xmlns:a16="http://schemas.microsoft.com/office/drawing/2014/main" id="{00D116CA-1A41-4C83-9184-D207C08AA75F}"/>
                </a:ext>
              </a:extLst>
            </p:cNvPr>
            <p:cNvSpPr txBox="1"/>
            <p:nvPr/>
          </p:nvSpPr>
          <p:spPr>
            <a:xfrm>
              <a:off x="2183028" y="5387544"/>
              <a:ext cx="301686" cy="369332"/>
            </a:xfrm>
            <a:prstGeom prst="rect">
              <a:avLst/>
            </a:prstGeom>
            <a:noFill/>
          </p:spPr>
          <p:txBody>
            <a:bodyPr wrap="none" rtlCol="0">
              <a:spAutoFit/>
            </a:bodyPr>
            <a:lstStyle/>
            <a:p>
              <a:r>
                <a:rPr lang="it-IT" dirty="0"/>
                <a:t>1</a:t>
              </a:r>
            </a:p>
          </p:txBody>
        </p:sp>
        <p:sp>
          <p:nvSpPr>
            <p:cNvPr id="26" name="CasellaDiTesto 25">
              <a:extLst>
                <a:ext uri="{FF2B5EF4-FFF2-40B4-BE49-F238E27FC236}">
                  <a16:creationId xmlns:a16="http://schemas.microsoft.com/office/drawing/2014/main" id="{FC6E5BB5-9D26-491E-889F-CCDEE71AA2C9}"/>
                </a:ext>
              </a:extLst>
            </p:cNvPr>
            <p:cNvSpPr txBox="1"/>
            <p:nvPr/>
          </p:nvSpPr>
          <p:spPr>
            <a:xfrm>
              <a:off x="2187147" y="6108360"/>
              <a:ext cx="301686" cy="369332"/>
            </a:xfrm>
            <a:prstGeom prst="rect">
              <a:avLst/>
            </a:prstGeom>
            <a:noFill/>
          </p:spPr>
          <p:txBody>
            <a:bodyPr wrap="none" rtlCol="0">
              <a:spAutoFit/>
            </a:bodyPr>
            <a:lstStyle/>
            <a:p>
              <a:r>
                <a:rPr lang="it-IT" dirty="0"/>
                <a:t>0</a:t>
              </a:r>
            </a:p>
          </p:txBody>
        </p:sp>
        <p:sp>
          <p:nvSpPr>
            <p:cNvPr id="27" name="CasellaDiTesto 26">
              <a:extLst>
                <a:ext uri="{FF2B5EF4-FFF2-40B4-BE49-F238E27FC236}">
                  <a16:creationId xmlns:a16="http://schemas.microsoft.com/office/drawing/2014/main" id="{3E99D22D-AFD4-442F-8372-BD33F5F3A5F2}"/>
                </a:ext>
              </a:extLst>
            </p:cNvPr>
            <p:cNvSpPr txBox="1"/>
            <p:nvPr/>
          </p:nvSpPr>
          <p:spPr>
            <a:xfrm>
              <a:off x="2178907" y="4683206"/>
              <a:ext cx="301686" cy="369332"/>
            </a:xfrm>
            <a:prstGeom prst="rect">
              <a:avLst/>
            </a:prstGeom>
            <a:noFill/>
          </p:spPr>
          <p:txBody>
            <a:bodyPr wrap="none" rtlCol="0">
              <a:spAutoFit/>
            </a:bodyPr>
            <a:lstStyle/>
            <a:p>
              <a:r>
                <a:rPr lang="it-IT" dirty="0"/>
                <a:t>2</a:t>
              </a:r>
            </a:p>
          </p:txBody>
        </p:sp>
        <p:sp>
          <p:nvSpPr>
            <p:cNvPr id="28" name="CasellaDiTesto 27">
              <a:extLst>
                <a:ext uri="{FF2B5EF4-FFF2-40B4-BE49-F238E27FC236}">
                  <a16:creationId xmlns:a16="http://schemas.microsoft.com/office/drawing/2014/main" id="{1B0644E9-5FCB-49A6-A4DB-44AB4BFE25C9}"/>
                </a:ext>
              </a:extLst>
            </p:cNvPr>
            <p:cNvSpPr txBox="1"/>
            <p:nvPr/>
          </p:nvSpPr>
          <p:spPr>
            <a:xfrm>
              <a:off x="2183024" y="3962393"/>
              <a:ext cx="301686" cy="369332"/>
            </a:xfrm>
            <a:prstGeom prst="rect">
              <a:avLst/>
            </a:prstGeom>
            <a:noFill/>
          </p:spPr>
          <p:txBody>
            <a:bodyPr wrap="none" rtlCol="0">
              <a:spAutoFit/>
            </a:bodyPr>
            <a:lstStyle/>
            <a:p>
              <a:r>
                <a:rPr lang="it-IT" dirty="0"/>
                <a:t>3</a:t>
              </a:r>
            </a:p>
          </p:txBody>
        </p:sp>
        <p:sp>
          <p:nvSpPr>
            <p:cNvPr id="29" name="CasellaDiTesto 28">
              <a:extLst>
                <a:ext uri="{FF2B5EF4-FFF2-40B4-BE49-F238E27FC236}">
                  <a16:creationId xmlns:a16="http://schemas.microsoft.com/office/drawing/2014/main" id="{9AC3C591-2B31-407E-976B-38F6AC0CBA9A}"/>
                </a:ext>
              </a:extLst>
            </p:cNvPr>
            <p:cNvSpPr txBox="1"/>
            <p:nvPr/>
          </p:nvSpPr>
          <p:spPr>
            <a:xfrm>
              <a:off x="2178904" y="3241578"/>
              <a:ext cx="301686" cy="369332"/>
            </a:xfrm>
            <a:prstGeom prst="rect">
              <a:avLst/>
            </a:prstGeom>
            <a:noFill/>
          </p:spPr>
          <p:txBody>
            <a:bodyPr wrap="none" rtlCol="0">
              <a:spAutoFit/>
            </a:bodyPr>
            <a:lstStyle/>
            <a:p>
              <a:r>
                <a:rPr lang="it-IT" dirty="0"/>
                <a:t>4</a:t>
              </a:r>
            </a:p>
          </p:txBody>
        </p:sp>
        <p:sp>
          <p:nvSpPr>
            <p:cNvPr id="30" name="CasellaDiTesto 29">
              <a:extLst>
                <a:ext uri="{FF2B5EF4-FFF2-40B4-BE49-F238E27FC236}">
                  <a16:creationId xmlns:a16="http://schemas.microsoft.com/office/drawing/2014/main" id="{03DDC92B-A661-4B43-84C7-F4F7317F9F50}"/>
                </a:ext>
              </a:extLst>
            </p:cNvPr>
            <p:cNvSpPr txBox="1"/>
            <p:nvPr/>
          </p:nvSpPr>
          <p:spPr>
            <a:xfrm>
              <a:off x="2183020" y="2512527"/>
              <a:ext cx="301686" cy="369332"/>
            </a:xfrm>
            <a:prstGeom prst="rect">
              <a:avLst/>
            </a:prstGeom>
            <a:noFill/>
          </p:spPr>
          <p:txBody>
            <a:bodyPr wrap="none" rtlCol="0">
              <a:spAutoFit/>
            </a:bodyPr>
            <a:lstStyle/>
            <a:p>
              <a:r>
                <a:rPr lang="it-IT" dirty="0"/>
                <a:t>5</a:t>
              </a:r>
            </a:p>
          </p:txBody>
        </p:sp>
        <p:sp>
          <p:nvSpPr>
            <p:cNvPr id="31" name="CasellaDiTesto 30">
              <a:extLst>
                <a:ext uri="{FF2B5EF4-FFF2-40B4-BE49-F238E27FC236}">
                  <a16:creationId xmlns:a16="http://schemas.microsoft.com/office/drawing/2014/main" id="{F91F74E3-C79E-4970-A69A-311BA2228561}"/>
                </a:ext>
              </a:extLst>
            </p:cNvPr>
            <p:cNvSpPr txBox="1"/>
            <p:nvPr/>
          </p:nvSpPr>
          <p:spPr>
            <a:xfrm>
              <a:off x="2187136" y="1799952"/>
              <a:ext cx="301686" cy="369332"/>
            </a:xfrm>
            <a:prstGeom prst="rect">
              <a:avLst/>
            </a:prstGeom>
            <a:noFill/>
          </p:spPr>
          <p:txBody>
            <a:bodyPr wrap="none" rtlCol="0">
              <a:spAutoFit/>
            </a:bodyPr>
            <a:lstStyle/>
            <a:p>
              <a:r>
                <a:rPr lang="it-IT" dirty="0"/>
                <a:t>6</a:t>
              </a:r>
            </a:p>
          </p:txBody>
        </p:sp>
        <p:cxnSp>
          <p:nvCxnSpPr>
            <p:cNvPr id="33" name="Connettore diritto 32">
              <a:extLst>
                <a:ext uri="{FF2B5EF4-FFF2-40B4-BE49-F238E27FC236}">
                  <a16:creationId xmlns:a16="http://schemas.microsoft.com/office/drawing/2014/main" id="{475AAE8A-94D5-4E24-9DE0-38B3067181DC}"/>
                </a:ext>
              </a:extLst>
            </p:cNvPr>
            <p:cNvCxnSpPr>
              <a:cxnSpLocks/>
            </p:cNvCxnSpPr>
            <p:nvPr/>
          </p:nvCxnSpPr>
          <p:spPr>
            <a:xfrm>
              <a:off x="2569879" y="2916196"/>
              <a:ext cx="2817666" cy="128510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Connettore 2 34">
              <a:extLst>
                <a:ext uri="{FF2B5EF4-FFF2-40B4-BE49-F238E27FC236}">
                  <a16:creationId xmlns:a16="http://schemas.microsoft.com/office/drawing/2014/main" id="{4548328B-2E47-4D47-96EF-CC9C1E001B28}"/>
                </a:ext>
              </a:extLst>
            </p:cNvPr>
            <p:cNvCxnSpPr>
              <a:cxnSpLocks/>
            </p:cNvCxnSpPr>
            <p:nvPr/>
          </p:nvCxnSpPr>
          <p:spPr>
            <a:xfrm>
              <a:off x="5404022" y="2842054"/>
              <a:ext cx="0" cy="1029732"/>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ttore diritto 38">
              <a:extLst>
                <a:ext uri="{FF2B5EF4-FFF2-40B4-BE49-F238E27FC236}">
                  <a16:creationId xmlns:a16="http://schemas.microsoft.com/office/drawing/2014/main" id="{60F56380-6064-464E-88DE-6E3BA1DA7135}"/>
                </a:ext>
              </a:extLst>
            </p:cNvPr>
            <p:cNvCxnSpPr>
              <a:cxnSpLocks/>
            </p:cNvCxnSpPr>
            <p:nvPr/>
          </p:nvCxnSpPr>
          <p:spPr>
            <a:xfrm>
              <a:off x="5379308" y="4197184"/>
              <a:ext cx="2891481" cy="109974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2" name="Connettore diritto 51">
              <a:extLst>
                <a:ext uri="{FF2B5EF4-FFF2-40B4-BE49-F238E27FC236}">
                  <a16:creationId xmlns:a16="http://schemas.microsoft.com/office/drawing/2014/main" id="{DC811DDE-507B-48C2-9DD7-B4D14E1C13F9}"/>
                </a:ext>
              </a:extLst>
            </p:cNvPr>
            <p:cNvCxnSpPr>
              <a:cxnSpLocks/>
            </p:cNvCxnSpPr>
            <p:nvPr/>
          </p:nvCxnSpPr>
          <p:spPr>
            <a:xfrm>
              <a:off x="8279027" y="5296930"/>
              <a:ext cx="3080951" cy="10379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CasellaDiTesto 56">
              <a:extLst>
                <a:ext uri="{FF2B5EF4-FFF2-40B4-BE49-F238E27FC236}">
                  <a16:creationId xmlns:a16="http://schemas.microsoft.com/office/drawing/2014/main" id="{58D0790D-E4D2-49A8-B491-0AE029B35C47}"/>
                </a:ext>
              </a:extLst>
            </p:cNvPr>
            <p:cNvSpPr txBox="1"/>
            <p:nvPr/>
          </p:nvSpPr>
          <p:spPr>
            <a:xfrm>
              <a:off x="8040126" y="4950941"/>
              <a:ext cx="510746" cy="369332"/>
            </a:xfrm>
            <a:prstGeom prst="rect">
              <a:avLst/>
            </a:prstGeom>
            <a:noFill/>
          </p:spPr>
          <p:txBody>
            <a:bodyPr wrap="square" rtlCol="0">
              <a:spAutoFit/>
            </a:bodyPr>
            <a:lstStyle/>
            <a:p>
              <a:r>
                <a:rPr lang="it-IT" b="1" dirty="0">
                  <a:solidFill>
                    <a:srgbClr val="00B0F0"/>
                  </a:solidFill>
                </a:rPr>
                <a:t>1.5</a:t>
              </a:r>
            </a:p>
          </p:txBody>
        </p:sp>
        <p:sp>
          <p:nvSpPr>
            <p:cNvPr id="59" name="CasellaDiTesto 58">
              <a:extLst>
                <a:ext uri="{FF2B5EF4-FFF2-40B4-BE49-F238E27FC236}">
                  <a16:creationId xmlns:a16="http://schemas.microsoft.com/office/drawing/2014/main" id="{D5251C2C-06F6-4642-81DE-4A05326D0260}"/>
                </a:ext>
              </a:extLst>
            </p:cNvPr>
            <p:cNvSpPr txBox="1"/>
            <p:nvPr/>
          </p:nvSpPr>
          <p:spPr>
            <a:xfrm>
              <a:off x="5169237" y="3818238"/>
              <a:ext cx="510746" cy="369332"/>
            </a:xfrm>
            <a:prstGeom prst="rect">
              <a:avLst/>
            </a:prstGeom>
            <a:noFill/>
          </p:spPr>
          <p:txBody>
            <a:bodyPr wrap="square" rtlCol="0">
              <a:spAutoFit/>
            </a:bodyPr>
            <a:lstStyle/>
            <a:p>
              <a:r>
                <a:rPr lang="it-IT" b="1" dirty="0">
                  <a:solidFill>
                    <a:srgbClr val="00B050"/>
                  </a:solidFill>
                </a:rPr>
                <a:t>3.0</a:t>
              </a:r>
            </a:p>
          </p:txBody>
        </p:sp>
        <p:cxnSp>
          <p:nvCxnSpPr>
            <p:cNvPr id="60" name="Connettore 2 59">
              <a:extLst>
                <a:ext uri="{FF2B5EF4-FFF2-40B4-BE49-F238E27FC236}">
                  <a16:creationId xmlns:a16="http://schemas.microsoft.com/office/drawing/2014/main" id="{3977B03F-18E9-47D2-B8F2-FD9CC6152CBA}"/>
                </a:ext>
              </a:extLst>
            </p:cNvPr>
            <p:cNvCxnSpPr>
              <a:cxnSpLocks/>
            </p:cNvCxnSpPr>
            <p:nvPr/>
          </p:nvCxnSpPr>
          <p:spPr>
            <a:xfrm>
              <a:off x="8258432" y="4188949"/>
              <a:ext cx="0" cy="860846"/>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ttore diritto 62">
              <a:extLst>
                <a:ext uri="{FF2B5EF4-FFF2-40B4-BE49-F238E27FC236}">
                  <a16:creationId xmlns:a16="http://schemas.microsoft.com/office/drawing/2014/main" id="{D2F454D0-0B78-4A60-9644-A33F2DB555D4}"/>
                </a:ext>
              </a:extLst>
            </p:cNvPr>
            <p:cNvCxnSpPr/>
            <p:nvPr/>
          </p:nvCxnSpPr>
          <p:spPr>
            <a:xfrm>
              <a:off x="2652584" y="2850292"/>
              <a:ext cx="2743200"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61" name="CasellaDiTesto 60">
              <a:extLst>
                <a:ext uri="{FF2B5EF4-FFF2-40B4-BE49-F238E27FC236}">
                  <a16:creationId xmlns:a16="http://schemas.microsoft.com/office/drawing/2014/main" id="{35C12405-477E-4603-8DFC-F985DB2FE8D2}"/>
                </a:ext>
              </a:extLst>
            </p:cNvPr>
            <p:cNvSpPr txBox="1"/>
            <p:nvPr/>
          </p:nvSpPr>
          <p:spPr>
            <a:xfrm>
              <a:off x="3459894" y="2529012"/>
              <a:ext cx="1016302" cy="369332"/>
            </a:xfrm>
            <a:prstGeom prst="rect">
              <a:avLst/>
            </a:prstGeom>
            <a:noFill/>
          </p:spPr>
          <p:txBody>
            <a:bodyPr wrap="none" rtlCol="0">
              <a:spAutoFit/>
            </a:bodyPr>
            <a:lstStyle/>
            <a:p>
              <a:r>
                <a:rPr lang="it-IT" b="1" dirty="0">
                  <a:solidFill>
                    <a:srgbClr val="00B050"/>
                  </a:solidFill>
                </a:rPr>
                <a:t>1 HD/</a:t>
              </a:r>
              <a:r>
                <a:rPr lang="it-IT" b="1" dirty="0" err="1">
                  <a:solidFill>
                    <a:srgbClr val="00B050"/>
                  </a:solidFill>
                </a:rPr>
                <a:t>wk</a:t>
              </a:r>
              <a:endParaRPr lang="it-IT" b="1" dirty="0">
                <a:solidFill>
                  <a:srgbClr val="00B050"/>
                </a:solidFill>
              </a:endParaRPr>
            </a:p>
          </p:txBody>
        </p:sp>
        <p:cxnSp>
          <p:nvCxnSpPr>
            <p:cNvPr id="65" name="Connettore diritto 64">
              <a:extLst>
                <a:ext uri="{FF2B5EF4-FFF2-40B4-BE49-F238E27FC236}">
                  <a16:creationId xmlns:a16="http://schemas.microsoft.com/office/drawing/2014/main" id="{8A5086CA-4C28-4C84-A722-354F5552AE55}"/>
                </a:ext>
              </a:extLst>
            </p:cNvPr>
            <p:cNvCxnSpPr>
              <a:cxnSpLocks/>
              <a:stCxn id="59" idx="2"/>
            </p:cNvCxnSpPr>
            <p:nvPr/>
          </p:nvCxnSpPr>
          <p:spPr>
            <a:xfrm>
              <a:off x="5424610" y="4187570"/>
              <a:ext cx="284699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7" name="CasellaDiTesto 66">
              <a:extLst>
                <a:ext uri="{FF2B5EF4-FFF2-40B4-BE49-F238E27FC236}">
                  <a16:creationId xmlns:a16="http://schemas.microsoft.com/office/drawing/2014/main" id="{84CF5BBF-A6CD-4FCF-B18D-207A46ED0682}"/>
                </a:ext>
              </a:extLst>
            </p:cNvPr>
            <p:cNvSpPr txBox="1"/>
            <p:nvPr/>
          </p:nvSpPr>
          <p:spPr>
            <a:xfrm>
              <a:off x="6166032" y="3818242"/>
              <a:ext cx="1016302" cy="369332"/>
            </a:xfrm>
            <a:prstGeom prst="rect">
              <a:avLst/>
            </a:prstGeom>
            <a:noFill/>
          </p:spPr>
          <p:txBody>
            <a:bodyPr wrap="none" rtlCol="0">
              <a:spAutoFit/>
            </a:bodyPr>
            <a:lstStyle/>
            <a:p>
              <a:r>
                <a:rPr lang="it-IT" b="1" dirty="0">
                  <a:solidFill>
                    <a:srgbClr val="00B0F0"/>
                  </a:solidFill>
                </a:rPr>
                <a:t>2 HD/</a:t>
              </a:r>
              <a:r>
                <a:rPr lang="it-IT" b="1" dirty="0" err="1">
                  <a:solidFill>
                    <a:srgbClr val="00B0F0"/>
                  </a:solidFill>
                </a:rPr>
                <a:t>wk</a:t>
              </a:r>
              <a:endParaRPr lang="it-IT" b="1" dirty="0">
                <a:solidFill>
                  <a:srgbClr val="00B0F0"/>
                </a:solidFill>
              </a:endParaRPr>
            </a:p>
          </p:txBody>
        </p:sp>
        <p:sp>
          <p:nvSpPr>
            <p:cNvPr id="69" name="CasellaDiTesto 68">
              <a:extLst>
                <a:ext uri="{FF2B5EF4-FFF2-40B4-BE49-F238E27FC236}">
                  <a16:creationId xmlns:a16="http://schemas.microsoft.com/office/drawing/2014/main" id="{922DF6BD-4D77-43B1-8AB0-56CB75CC53AC}"/>
                </a:ext>
              </a:extLst>
            </p:cNvPr>
            <p:cNvSpPr txBox="1"/>
            <p:nvPr/>
          </p:nvSpPr>
          <p:spPr>
            <a:xfrm>
              <a:off x="9457043" y="4926237"/>
              <a:ext cx="1266302" cy="369332"/>
            </a:xfrm>
            <a:prstGeom prst="rect">
              <a:avLst/>
            </a:prstGeom>
            <a:noFill/>
          </p:spPr>
          <p:txBody>
            <a:bodyPr wrap="square" rtlCol="0">
              <a:spAutoFit/>
            </a:bodyPr>
            <a:lstStyle/>
            <a:p>
              <a:r>
                <a:rPr lang="it-IT" b="1" dirty="0">
                  <a:solidFill>
                    <a:srgbClr val="FF0000"/>
                  </a:solidFill>
                </a:rPr>
                <a:t>3 HD/</a:t>
              </a:r>
              <a:r>
                <a:rPr lang="it-IT" b="1" dirty="0" err="1">
                  <a:solidFill>
                    <a:srgbClr val="FF0000"/>
                  </a:solidFill>
                </a:rPr>
                <a:t>wk</a:t>
              </a:r>
              <a:endParaRPr lang="it-IT" b="1" dirty="0">
                <a:solidFill>
                  <a:srgbClr val="FF0000"/>
                </a:solidFill>
              </a:endParaRPr>
            </a:p>
          </p:txBody>
        </p:sp>
        <p:cxnSp>
          <p:nvCxnSpPr>
            <p:cNvPr id="77" name="Connettore 2 76">
              <a:extLst>
                <a:ext uri="{FF2B5EF4-FFF2-40B4-BE49-F238E27FC236}">
                  <a16:creationId xmlns:a16="http://schemas.microsoft.com/office/drawing/2014/main" id="{3BD4F907-BE56-4A3C-A4B2-101CE198F66E}"/>
                </a:ext>
              </a:extLst>
            </p:cNvPr>
            <p:cNvCxnSpPr/>
            <p:nvPr/>
          </p:nvCxnSpPr>
          <p:spPr>
            <a:xfrm>
              <a:off x="8370383" y="5280453"/>
              <a:ext cx="3204519"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9" name="CasellaDiTesto 78">
              <a:extLst>
                <a:ext uri="{FF2B5EF4-FFF2-40B4-BE49-F238E27FC236}">
                  <a16:creationId xmlns:a16="http://schemas.microsoft.com/office/drawing/2014/main" id="{7E2C4E13-E308-4E84-A6AE-8EBD699E2219}"/>
                </a:ext>
              </a:extLst>
            </p:cNvPr>
            <p:cNvSpPr txBox="1"/>
            <p:nvPr/>
          </p:nvSpPr>
          <p:spPr>
            <a:xfrm>
              <a:off x="2191253" y="1087375"/>
              <a:ext cx="301686" cy="369332"/>
            </a:xfrm>
            <a:prstGeom prst="rect">
              <a:avLst/>
            </a:prstGeom>
            <a:noFill/>
          </p:spPr>
          <p:txBody>
            <a:bodyPr wrap="none" rtlCol="0">
              <a:spAutoFit/>
            </a:bodyPr>
            <a:lstStyle/>
            <a:p>
              <a:r>
                <a:rPr lang="it-IT" dirty="0"/>
                <a:t>7</a:t>
              </a:r>
            </a:p>
          </p:txBody>
        </p:sp>
      </p:grpSp>
      <p:sp>
        <p:nvSpPr>
          <p:cNvPr id="81" name="CasellaDiTesto 80">
            <a:extLst>
              <a:ext uri="{FF2B5EF4-FFF2-40B4-BE49-F238E27FC236}">
                <a16:creationId xmlns:a16="http://schemas.microsoft.com/office/drawing/2014/main" id="{4950B90B-C0B1-49DD-B29F-251E21837D56}"/>
              </a:ext>
            </a:extLst>
          </p:cNvPr>
          <p:cNvSpPr txBox="1"/>
          <p:nvPr/>
        </p:nvSpPr>
        <p:spPr>
          <a:xfrm>
            <a:off x="5675869" y="6120710"/>
            <a:ext cx="1769267" cy="400110"/>
          </a:xfrm>
          <a:prstGeom prst="rect">
            <a:avLst/>
          </a:prstGeom>
          <a:noFill/>
        </p:spPr>
        <p:txBody>
          <a:bodyPr wrap="none" rtlCol="0">
            <a:spAutoFit/>
          </a:bodyPr>
          <a:lstStyle/>
          <a:p>
            <a:r>
              <a:rPr lang="it-IT" sz="2000" dirty="0" smtClean="0"/>
              <a:t>Time (</a:t>
            </a:r>
            <a:r>
              <a:rPr lang="it-IT" sz="2000" dirty="0" err="1" smtClean="0"/>
              <a:t>months</a:t>
            </a:r>
            <a:r>
              <a:rPr lang="it-IT" sz="2000" dirty="0" smtClean="0"/>
              <a:t>) </a:t>
            </a:r>
            <a:endParaRPr lang="it-IT" sz="2000" dirty="0"/>
          </a:p>
        </p:txBody>
      </p:sp>
      <p:sp>
        <p:nvSpPr>
          <p:cNvPr id="82" name="CasellaDiTesto 81">
            <a:extLst>
              <a:ext uri="{FF2B5EF4-FFF2-40B4-BE49-F238E27FC236}">
                <a16:creationId xmlns:a16="http://schemas.microsoft.com/office/drawing/2014/main" id="{625069EA-76D0-4D21-A893-1BBB5CE38489}"/>
              </a:ext>
            </a:extLst>
          </p:cNvPr>
          <p:cNvSpPr txBox="1"/>
          <p:nvPr/>
        </p:nvSpPr>
        <p:spPr>
          <a:xfrm rot="16200000">
            <a:off x="-996784" y="2710248"/>
            <a:ext cx="3534033" cy="369332"/>
          </a:xfrm>
          <a:prstGeom prst="rect">
            <a:avLst/>
          </a:prstGeom>
          <a:noFill/>
        </p:spPr>
        <p:txBody>
          <a:bodyPr wrap="square" rtlCol="0">
            <a:spAutoFit/>
          </a:bodyPr>
          <a:lstStyle/>
          <a:p>
            <a:r>
              <a:rPr lang="it-IT" dirty="0" err="1" smtClean="0"/>
              <a:t>Kidney</a:t>
            </a:r>
            <a:r>
              <a:rPr lang="it-IT" dirty="0" smtClean="0"/>
              <a:t> Urea </a:t>
            </a:r>
            <a:r>
              <a:rPr lang="it-IT" dirty="0"/>
              <a:t>Clearance </a:t>
            </a:r>
            <a:r>
              <a:rPr lang="it-IT" dirty="0" smtClean="0"/>
              <a:t>ml/</a:t>
            </a:r>
            <a:r>
              <a:rPr lang="it-IT" dirty="0" err="1" smtClean="0"/>
              <a:t>min</a:t>
            </a:r>
            <a:r>
              <a:rPr lang="it-IT" dirty="0" smtClean="0"/>
              <a:t>/35 l</a:t>
            </a:r>
            <a:endParaRPr lang="it-IT" dirty="0"/>
          </a:p>
        </p:txBody>
      </p:sp>
      <p:sp>
        <p:nvSpPr>
          <p:cNvPr id="83" name="CasellaDiTesto 82">
            <a:extLst>
              <a:ext uri="{FF2B5EF4-FFF2-40B4-BE49-F238E27FC236}">
                <a16:creationId xmlns:a16="http://schemas.microsoft.com/office/drawing/2014/main" id="{688AAE16-2CE1-4696-9A18-FE0EDADC419F}"/>
              </a:ext>
            </a:extLst>
          </p:cNvPr>
          <p:cNvSpPr txBox="1"/>
          <p:nvPr/>
        </p:nvSpPr>
        <p:spPr>
          <a:xfrm>
            <a:off x="1894700" y="420129"/>
            <a:ext cx="8971008" cy="1446550"/>
          </a:xfrm>
          <a:prstGeom prst="rect">
            <a:avLst/>
          </a:prstGeom>
          <a:noFill/>
        </p:spPr>
        <p:txBody>
          <a:bodyPr wrap="square" rtlCol="0">
            <a:spAutoFit/>
          </a:bodyPr>
          <a:lstStyle/>
          <a:p>
            <a:pPr algn="ctr"/>
            <a:r>
              <a:rPr lang="it-IT" sz="2400" b="1" dirty="0" err="1" smtClean="0"/>
              <a:t>Prescription</a:t>
            </a:r>
            <a:r>
              <a:rPr lang="it-IT" sz="2400" b="1" dirty="0" smtClean="0"/>
              <a:t> of </a:t>
            </a:r>
            <a:r>
              <a:rPr lang="it-IT" sz="2400" b="1" dirty="0" err="1" smtClean="0"/>
              <a:t>weekly</a:t>
            </a:r>
            <a:r>
              <a:rPr lang="it-IT" sz="2400" b="1" dirty="0" smtClean="0"/>
              <a:t> </a:t>
            </a:r>
            <a:r>
              <a:rPr lang="it-IT" sz="2400" b="1" dirty="0" err="1" smtClean="0"/>
              <a:t>dialysis</a:t>
            </a:r>
            <a:r>
              <a:rPr lang="it-IT" sz="2400" b="1" dirty="0" smtClean="0"/>
              <a:t> sessions in the </a:t>
            </a:r>
            <a:r>
              <a:rPr lang="it-IT" sz="2400" b="1" dirty="0" err="1" smtClean="0"/>
              <a:t>intervention</a:t>
            </a:r>
            <a:r>
              <a:rPr lang="it-IT" sz="2400" b="1" dirty="0" smtClean="0"/>
              <a:t> </a:t>
            </a:r>
            <a:r>
              <a:rPr lang="it-IT" sz="2400" b="1" dirty="0" err="1" smtClean="0"/>
              <a:t>arm</a:t>
            </a:r>
            <a:r>
              <a:rPr lang="it-IT" sz="2400" b="1" dirty="0" smtClean="0"/>
              <a:t> of  </a:t>
            </a:r>
            <a:r>
              <a:rPr lang="it-IT" sz="2400" b="1" dirty="0"/>
              <a:t>REAL </a:t>
            </a:r>
            <a:r>
              <a:rPr lang="it-IT" sz="2400" b="1" dirty="0" smtClean="0"/>
              <a:t>LIFE RCT</a:t>
            </a:r>
            <a:endParaRPr lang="it-IT" sz="2400" b="1" dirty="0"/>
          </a:p>
          <a:p>
            <a:pPr algn="ctr"/>
            <a:r>
              <a:rPr lang="it-IT" sz="2000" b="1" dirty="0" smtClean="0"/>
              <a:t>The </a:t>
            </a:r>
            <a:r>
              <a:rPr lang="it-IT" sz="2000" b="1" dirty="0" err="1" smtClean="0"/>
              <a:t>frequency</a:t>
            </a:r>
            <a:r>
              <a:rPr lang="it-IT" sz="2000" b="1" dirty="0" smtClean="0"/>
              <a:t> </a:t>
            </a:r>
            <a:r>
              <a:rPr lang="it-IT" sz="2000" b="1" dirty="0" err="1" smtClean="0"/>
              <a:t>varies</a:t>
            </a:r>
            <a:r>
              <a:rPr lang="it-IT" sz="2000" b="1" dirty="0" smtClean="0"/>
              <a:t> </a:t>
            </a:r>
            <a:r>
              <a:rPr lang="it-IT" sz="2000" b="1" dirty="0" err="1" smtClean="0"/>
              <a:t>as</a:t>
            </a:r>
            <a:r>
              <a:rPr lang="it-IT" sz="2000" b="1" dirty="0" smtClean="0"/>
              <a:t> a </a:t>
            </a:r>
            <a:r>
              <a:rPr lang="it-IT" sz="2000" b="1" dirty="0" err="1" smtClean="0"/>
              <a:t>function</a:t>
            </a:r>
            <a:r>
              <a:rPr lang="it-IT" sz="2000" b="1" dirty="0" smtClean="0"/>
              <a:t> of </a:t>
            </a:r>
            <a:r>
              <a:rPr lang="it-IT" sz="2000" b="1" dirty="0" err="1" smtClean="0"/>
              <a:t>kidney</a:t>
            </a:r>
            <a:r>
              <a:rPr lang="it-IT" sz="2000" b="1" dirty="0" smtClean="0"/>
              <a:t> urea clearance</a:t>
            </a:r>
            <a:endParaRPr lang="it-IT" sz="2000" dirty="0"/>
          </a:p>
          <a:p>
            <a:pPr algn="ctr"/>
            <a:r>
              <a:rPr lang="it-IT" sz="2000" b="1" dirty="0" err="1" smtClean="0"/>
              <a:t>Fixed</a:t>
            </a:r>
            <a:r>
              <a:rPr lang="it-IT" sz="2000" b="1" dirty="0" smtClean="0"/>
              <a:t> </a:t>
            </a:r>
            <a:r>
              <a:rPr lang="it-IT" sz="2000" b="1" dirty="0" err="1" smtClean="0"/>
              <a:t>Dialysis</a:t>
            </a:r>
            <a:r>
              <a:rPr lang="it-IT" sz="2000" b="1" dirty="0" smtClean="0"/>
              <a:t> Dose</a:t>
            </a:r>
            <a:r>
              <a:rPr lang="it-IT" sz="2000" dirty="0" smtClean="0"/>
              <a:t>: </a:t>
            </a:r>
            <a:r>
              <a:rPr lang="it-IT" sz="2000" dirty="0" err="1"/>
              <a:t>spKt</a:t>
            </a:r>
            <a:r>
              <a:rPr lang="it-IT" sz="2000" dirty="0"/>
              <a:t>/V = </a:t>
            </a:r>
            <a:r>
              <a:rPr lang="it-IT" sz="2000" b="1" dirty="0"/>
              <a:t>1.2</a:t>
            </a:r>
            <a:r>
              <a:rPr lang="it-IT" sz="2000" dirty="0"/>
              <a:t> </a:t>
            </a:r>
          </a:p>
        </p:txBody>
      </p:sp>
    </p:spTree>
    <p:extLst>
      <p:ext uri="{BB962C8B-B14F-4D97-AF65-F5344CB8AC3E}">
        <p14:creationId xmlns:p14="http://schemas.microsoft.com/office/powerpoint/2010/main" val="378501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olo 1">
            <a:extLst>
              <a:ext uri="{FF2B5EF4-FFF2-40B4-BE49-F238E27FC236}">
                <a16:creationId xmlns:a16="http://schemas.microsoft.com/office/drawing/2014/main" id="{AF6728A2-FA3A-735E-95B3-13EFB9625A6A}"/>
              </a:ext>
            </a:extLst>
          </p:cNvPr>
          <p:cNvSpPr>
            <a:spLocks noGrp="1"/>
          </p:cNvSpPr>
          <p:nvPr>
            <p:ph type="title"/>
          </p:nvPr>
        </p:nvSpPr>
        <p:spPr>
          <a:xfrm>
            <a:off x="2071396" y="1026366"/>
            <a:ext cx="8218779" cy="192833"/>
          </a:xfrm>
        </p:spPr>
        <p:txBody>
          <a:bodyPr>
            <a:normAutofit fontScale="90000"/>
          </a:bodyPr>
          <a:lstStyle/>
          <a:p>
            <a:r>
              <a:rPr lang="it-IT" altLang="it-IT" dirty="0" smtClean="0">
                <a:solidFill>
                  <a:schemeClr val="tx1"/>
                </a:solidFill>
              </a:rPr>
              <a:t>                          </a:t>
            </a:r>
            <a:r>
              <a:rPr lang="it-IT" altLang="it-IT" sz="4000" dirty="0" smtClean="0">
                <a:solidFill>
                  <a:schemeClr val="tx1"/>
                </a:solidFill>
              </a:rPr>
              <a:t>Taranto   </a:t>
            </a:r>
            <a:r>
              <a:rPr lang="it-IT" sz="4000" dirty="0">
                <a:solidFill>
                  <a:schemeClr val="tx1"/>
                </a:solidFill>
              </a:rPr>
              <a:t/>
            </a:r>
            <a:br>
              <a:rPr lang="it-IT" sz="4000" dirty="0">
                <a:solidFill>
                  <a:schemeClr val="tx1"/>
                </a:solidFill>
              </a:rPr>
            </a:br>
            <a:endParaRPr lang="it-IT" altLang="it-IT" sz="4000" dirty="0">
              <a:solidFill>
                <a:schemeClr val="tx1"/>
              </a:solidFill>
            </a:endParaRPr>
          </a:p>
        </p:txBody>
      </p:sp>
      <p:sp>
        <p:nvSpPr>
          <p:cNvPr id="2" name="Segnaposto testo 1"/>
          <p:cNvSpPr>
            <a:spLocks noGrp="1"/>
          </p:cNvSpPr>
          <p:nvPr>
            <p:ph type="body" idx="1"/>
          </p:nvPr>
        </p:nvSpPr>
        <p:spPr/>
        <p:txBody>
          <a:bodyPr>
            <a:normAutofit fontScale="92500" lnSpcReduction="10000"/>
          </a:bodyPr>
          <a:lstStyle/>
          <a:p>
            <a:r>
              <a:rPr lang="en-US" sz="3200" i="0" dirty="0">
                <a:solidFill>
                  <a:schemeClr val="tx1"/>
                </a:solidFill>
                <a:latin typeface="Arial Narrow" panose="020B0606020202030204" pitchFamily="34" charset="0"/>
              </a:rPr>
              <a:t>Founded by Spartans in the 8th century BC </a:t>
            </a:r>
            <a:endParaRPr lang="en-US" sz="3200" i="0" dirty="0" smtClean="0">
              <a:solidFill>
                <a:schemeClr val="tx1"/>
              </a:solidFill>
              <a:latin typeface="Arial Narrow" panose="020B0606020202030204" pitchFamily="34" charset="0"/>
            </a:endParaRPr>
          </a:p>
          <a:p>
            <a:pPr marL="0" indent="0" algn="ctr">
              <a:buNone/>
            </a:pPr>
            <a:endParaRPr lang="en-US" sz="3200" i="0" dirty="0">
              <a:solidFill>
                <a:schemeClr val="tx1"/>
              </a:solidFill>
              <a:latin typeface="Arial Narrow" panose="020B0606020202030204" pitchFamily="34" charset="0"/>
            </a:endParaRPr>
          </a:p>
          <a:p>
            <a:pPr marL="0" indent="0" algn="ctr">
              <a:buNone/>
            </a:pPr>
            <a:r>
              <a:rPr lang="en-US" sz="3300" b="0" i="0" dirty="0" smtClean="0">
                <a:solidFill>
                  <a:srgbClr val="FF0000"/>
                </a:solidFill>
                <a:latin typeface="Arial Narrow" panose="020B0606020202030204" pitchFamily="34" charset="0"/>
              </a:rPr>
              <a:t>They called </a:t>
            </a:r>
            <a:r>
              <a:rPr lang="en-US" sz="3300" b="0" i="0" dirty="0">
                <a:solidFill>
                  <a:srgbClr val="FF0000"/>
                </a:solidFill>
                <a:latin typeface="Arial Narrow" panose="020B0606020202030204" pitchFamily="34" charset="0"/>
              </a:rPr>
              <a:t>the city </a:t>
            </a:r>
            <a:r>
              <a:rPr lang="en-US" sz="3300" b="0" i="0" dirty="0" err="1">
                <a:solidFill>
                  <a:srgbClr val="FF0000"/>
                </a:solidFill>
                <a:latin typeface="Arial Narrow" panose="020B0606020202030204" pitchFamily="34" charset="0"/>
              </a:rPr>
              <a:t>Taras</a:t>
            </a:r>
            <a:r>
              <a:rPr lang="en-US" sz="3300" b="0" i="0" dirty="0">
                <a:solidFill>
                  <a:srgbClr val="FF0000"/>
                </a:solidFill>
                <a:latin typeface="Arial Narrow" panose="020B0606020202030204" pitchFamily="34" charset="0"/>
              </a:rPr>
              <a:t> (</a:t>
            </a:r>
            <a:r>
              <a:rPr lang="en-US" sz="3300" b="0" i="0" dirty="0" err="1" smtClean="0">
                <a:solidFill>
                  <a:srgbClr val="FF0000"/>
                </a:solidFill>
                <a:latin typeface="Arial Narrow" panose="020B0606020202030204" pitchFamily="34" charset="0"/>
              </a:rPr>
              <a:t>Τάρᾱς</a:t>
            </a:r>
            <a:r>
              <a:rPr lang="en-US" sz="3300" b="0" i="0" dirty="0" smtClean="0">
                <a:solidFill>
                  <a:srgbClr val="FF0000"/>
                </a:solidFill>
                <a:latin typeface="Arial Narrow" panose="020B0606020202030204" pitchFamily="34" charset="0"/>
              </a:rPr>
              <a:t>) </a:t>
            </a:r>
            <a:r>
              <a:rPr lang="en-US" sz="3300" b="0" i="0" dirty="0">
                <a:solidFill>
                  <a:srgbClr val="FF0000"/>
                </a:solidFill>
                <a:latin typeface="Arial Narrow" panose="020B0606020202030204" pitchFamily="34" charset="0"/>
              </a:rPr>
              <a:t>after the mythical hero </a:t>
            </a:r>
            <a:r>
              <a:rPr lang="en-US" sz="3300" b="0" i="0" dirty="0" err="1" smtClean="0">
                <a:solidFill>
                  <a:srgbClr val="FF0000"/>
                </a:solidFill>
                <a:latin typeface="Arial Narrow" panose="020B0606020202030204" pitchFamily="34" charset="0"/>
              </a:rPr>
              <a:t>Taras</a:t>
            </a:r>
            <a:endParaRPr lang="en-US" sz="3300" i="0" dirty="0" smtClean="0">
              <a:solidFill>
                <a:srgbClr val="FF0000"/>
              </a:solidFill>
              <a:latin typeface="Arial Narrow" panose="020B0606020202030204" pitchFamily="34" charset="0"/>
            </a:endParaRPr>
          </a:p>
          <a:p>
            <a:endParaRPr lang="en-US" sz="3200" i="0" dirty="0">
              <a:solidFill>
                <a:schemeClr val="tx1"/>
              </a:solidFill>
              <a:latin typeface="Arial Narrow" panose="020B0606020202030204" pitchFamily="34" charset="0"/>
            </a:endParaRPr>
          </a:p>
          <a:p>
            <a:r>
              <a:rPr lang="en-US" sz="3200" i="0" dirty="0" smtClean="0">
                <a:solidFill>
                  <a:schemeClr val="tx1"/>
                </a:solidFill>
                <a:latin typeface="Arial Narrow" panose="020B0606020202030204" pitchFamily="34" charset="0"/>
              </a:rPr>
              <a:t>Taranto </a:t>
            </a:r>
            <a:r>
              <a:rPr lang="en-US" sz="3200" i="0" dirty="0">
                <a:solidFill>
                  <a:schemeClr val="tx1"/>
                </a:solidFill>
                <a:latin typeface="Arial Narrow" panose="020B0606020202030204" pitchFamily="34" charset="0"/>
              </a:rPr>
              <a:t>was among the most important poleis in Magna Graecia, becoming a cultural, economic and military power </a:t>
            </a:r>
            <a:endParaRPr lang="en-US" sz="3200" i="0" dirty="0" smtClean="0">
              <a:solidFill>
                <a:schemeClr val="tx1"/>
              </a:solidFill>
              <a:latin typeface="Arial Narrow" panose="020B0606020202030204" pitchFamily="34" charset="0"/>
            </a:endParaRPr>
          </a:p>
          <a:p>
            <a:endParaRPr lang="en-US" sz="3200" i="0" dirty="0" smtClean="0">
              <a:solidFill>
                <a:schemeClr val="tx1"/>
              </a:solidFill>
              <a:latin typeface="Arial Narrow" panose="020B0606020202030204" pitchFamily="34" charset="0"/>
            </a:endParaRPr>
          </a:p>
          <a:p>
            <a:r>
              <a:rPr lang="en-US" sz="3200" i="0" dirty="0" smtClean="0">
                <a:solidFill>
                  <a:schemeClr val="tx1"/>
                </a:solidFill>
                <a:latin typeface="Arial Narrow" panose="020B0606020202030204" pitchFamily="34" charset="0"/>
              </a:rPr>
              <a:t> </a:t>
            </a:r>
            <a:r>
              <a:rPr lang="en-US" sz="3200" i="0" dirty="0">
                <a:solidFill>
                  <a:schemeClr val="tx1"/>
                </a:solidFill>
                <a:latin typeface="Arial Narrow" panose="020B0606020202030204" pitchFamily="34" charset="0"/>
              </a:rPr>
              <a:t>By 500 BC, the city was among the largest in the world, with a population estimated up to 300,000 </a:t>
            </a:r>
            <a:r>
              <a:rPr lang="en-US" sz="3200" i="0" dirty="0" smtClean="0">
                <a:solidFill>
                  <a:schemeClr val="tx1"/>
                </a:solidFill>
                <a:latin typeface="Arial Narrow" panose="020B0606020202030204" pitchFamily="34" charset="0"/>
              </a:rPr>
              <a:t>people</a:t>
            </a:r>
            <a:endParaRPr lang="it-IT" sz="3200" i="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0776623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1C767-7D23-2F67-E52C-2917ED65C5D5}"/>
              </a:ext>
            </a:extLst>
          </p:cNvPr>
          <p:cNvSpPr>
            <a:spLocks noGrp="1"/>
          </p:cNvSpPr>
          <p:nvPr>
            <p:ph type="title"/>
          </p:nvPr>
        </p:nvSpPr>
        <p:spPr/>
        <p:txBody>
          <a:bodyPr>
            <a:normAutofit/>
          </a:bodyPr>
          <a:lstStyle/>
          <a:p>
            <a:r>
              <a:rPr lang="en-GB" sz="4000" dirty="0"/>
              <a:t>Educational aspects of incremental HD</a:t>
            </a:r>
          </a:p>
        </p:txBody>
      </p:sp>
      <p:sp>
        <p:nvSpPr>
          <p:cNvPr id="3" name="Content Placeholder 2">
            <a:extLst>
              <a:ext uri="{FF2B5EF4-FFF2-40B4-BE49-F238E27FC236}">
                <a16:creationId xmlns:a16="http://schemas.microsoft.com/office/drawing/2014/main" id="{F041581A-6F28-F562-DD32-2F20F2A56EC1}"/>
              </a:ext>
            </a:extLst>
          </p:cNvPr>
          <p:cNvSpPr>
            <a:spLocks noGrp="1"/>
          </p:cNvSpPr>
          <p:nvPr>
            <p:ph idx="1"/>
          </p:nvPr>
        </p:nvSpPr>
        <p:spPr/>
        <p:txBody>
          <a:bodyPr/>
          <a:lstStyle/>
          <a:p>
            <a:pPr marL="285750" indent="-285750" algn="just">
              <a:buFont typeface="Arial" panose="020B0604020202020204" pitchFamily="34" charset="0"/>
              <a:buChar char="•"/>
            </a:pPr>
            <a:r>
              <a:rPr lang="en-GB" sz="2800" dirty="0"/>
              <a:t>Requires patients to have education in importance of the individualised therapy and an acceptance that dialysis intensity may have to be increased in </a:t>
            </a:r>
            <a:r>
              <a:rPr lang="en-GB" sz="2800" dirty="0" smtClean="0"/>
              <a:t>future</a:t>
            </a:r>
            <a:endParaRPr lang="en-GB" sz="2800" dirty="0"/>
          </a:p>
          <a:p>
            <a:pPr marL="285750" indent="-285750" algn="just">
              <a:buFont typeface="Arial" panose="020B0604020202020204" pitchFamily="34" charset="0"/>
              <a:buChar char="•"/>
            </a:pPr>
            <a:r>
              <a:rPr lang="en-GB" sz="2800" dirty="0"/>
              <a:t>Patient education in accurate measurement of </a:t>
            </a:r>
            <a:r>
              <a:rPr lang="en-GB" sz="2800" dirty="0" smtClean="0"/>
              <a:t>RKF</a:t>
            </a:r>
            <a:endParaRPr lang="en-GB" sz="2800" dirty="0"/>
          </a:p>
          <a:p>
            <a:pPr marL="285750" indent="-285750" algn="just">
              <a:buFont typeface="Arial" panose="020B0604020202020204" pitchFamily="34" charset="0"/>
              <a:buChar char="•"/>
            </a:pPr>
            <a:r>
              <a:rPr lang="en-GB" sz="2800" dirty="0"/>
              <a:t>Investment of time needed in pre-dialysis education stage</a:t>
            </a:r>
          </a:p>
          <a:p>
            <a:pPr marL="285750" indent="-285750" algn="just">
              <a:buFont typeface="Arial" panose="020B0604020202020204" pitchFamily="34" charset="0"/>
              <a:buChar char="•"/>
            </a:pPr>
            <a:r>
              <a:rPr lang="en-GB" sz="2800" dirty="0"/>
              <a:t>Requires staff education: clear and consistent messaging</a:t>
            </a:r>
          </a:p>
          <a:p>
            <a:pPr marL="285750" indent="-285750" algn="just">
              <a:buFont typeface="Arial" panose="020B0604020202020204" pitchFamily="34" charset="0"/>
              <a:buChar char="•"/>
            </a:pPr>
            <a:r>
              <a:rPr lang="en-GB" sz="2800" dirty="0"/>
              <a:t>Requires investment of staff time in measurement of </a:t>
            </a:r>
            <a:r>
              <a:rPr lang="en-GB" sz="2800" dirty="0" smtClean="0"/>
              <a:t>RKF </a:t>
            </a:r>
            <a:r>
              <a:rPr lang="en-GB" sz="2800" dirty="0"/>
              <a:t>and dialysis dose</a:t>
            </a:r>
          </a:p>
          <a:p>
            <a:endParaRPr lang="en-GB" dirty="0"/>
          </a:p>
        </p:txBody>
      </p:sp>
      <p:sp>
        <p:nvSpPr>
          <p:cNvPr id="4" name="Text Placeholder 3">
            <a:extLst>
              <a:ext uri="{FF2B5EF4-FFF2-40B4-BE49-F238E27FC236}">
                <a16:creationId xmlns:a16="http://schemas.microsoft.com/office/drawing/2014/main" id="{E89BD485-9C90-7ABF-587F-590D9B77412B}"/>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9068805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482EC-5736-D712-FD88-9E938140608B}"/>
              </a:ext>
            </a:extLst>
          </p:cNvPr>
          <p:cNvSpPr>
            <a:spLocks noGrp="1"/>
          </p:cNvSpPr>
          <p:nvPr>
            <p:ph type="title"/>
          </p:nvPr>
        </p:nvSpPr>
        <p:spPr/>
        <p:txBody>
          <a:bodyPr/>
          <a:lstStyle/>
          <a:p>
            <a:pPr algn="ctr"/>
            <a:r>
              <a:rPr lang="en-GB" dirty="0" smtClean="0"/>
              <a:t>Summary (1)</a:t>
            </a:r>
            <a:endParaRPr lang="en-GB" dirty="0"/>
          </a:p>
        </p:txBody>
      </p:sp>
      <p:sp>
        <p:nvSpPr>
          <p:cNvPr id="3" name="Content Placeholder 2">
            <a:extLst>
              <a:ext uri="{FF2B5EF4-FFF2-40B4-BE49-F238E27FC236}">
                <a16:creationId xmlns:a16="http://schemas.microsoft.com/office/drawing/2014/main" id="{B5A61B03-4525-B377-9CE5-F23B4386063C}"/>
              </a:ext>
            </a:extLst>
          </p:cNvPr>
          <p:cNvSpPr>
            <a:spLocks noGrp="1"/>
          </p:cNvSpPr>
          <p:nvPr>
            <p:ph idx="1"/>
          </p:nvPr>
        </p:nvSpPr>
        <p:spPr/>
        <p:txBody>
          <a:bodyPr>
            <a:normAutofit lnSpcReduction="10000"/>
          </a:bodyPr>
          <a:lstStyle/>
          <a:p>
            <a:pPr marL="285750" indent="-285750" algn="just">
              <a:buFont typeface="Arial" panose="020B0604020202020204" pitchFamily="34" charset="0"/>
              <a:buChar char="•"/>
            </a:pPr>
            <a:r>
              <a:rPr lang="en-GB" sz="3400" dirty="0" smtClean="0"/>
              <a:t>Growing </a:t>
            </a:r>
            <a:r>
              <a:rPr lang="en-GB" sz="3400" dirty="0"/>
              <a:t>interest in incremental haemodialysis which was previously a minority </a:t>
            </a:r>
            <a:r>
              <a:rPr lang="en-GB" sz="3400" dirty="0" smtClean="0"/>
              <a:t>sport</a:t>
            </a:r>
          </a:p>
          <a:p>
            <a:pPr marL="0" indent="0" algn="just">
              <a:buNone/>
            </a:pPr>
            <a:endParaRPr lang="en-GB" sz="3400" dirty="0"/>
          </a:p>
          <a:p>
            <a:pPr marL="285750" indent="-285750" algn="just">
              <a:buFont typeface="Arial" panose="020B0604020202020204" pitchFamily="34" charset="0"/>
              <a:buChar char="•"/>
            </a:pPr>
            <a:r>
              <a:rPr lang="en-GB" sz="3400" dirty="0"/>
              <a:t>SARS-CoV-2 pandemic has drawn attention to benefits of less frequent dialysis </a:t>
            </a:r>
            <a:r>
              <a:rPr lang="en-GB" sz="3400" dirty="0" smtClean="0"/>
              <a:t>regimes</a:t>
            </a:r>
          </a:p>
          <a:p>
            <a:pPr marL="285750" indent="-285750" algn="just">
              <a:buFont typeface="Arial" panose="020B0604020202020204" pitchFamily="34" charset="0"/>
              <a:buChar char="•"/>
            </a:pPr>
            <a:endParaRPr lang="en-GB" sz="3400" dirty="0"/>
          </a:p>
          <a:p>
            <a:pPr marL="285750" indent="-285750" algn="just">
              <a:buFont typeface="Arial" panose="020B0604020202020204" pitchFamily="34" charset="0"/>
              <a:buChar char="•"/>
            </a:pPr>
            <a:r>
              <a:rPr lang="en-GB" sz="3400" dirty="0"/>
              <a:t>In HD, there are complexities with combining dialysis dose with </a:t>
            </a:r>
            <a:r>
              <a:rPr lang="en-GB" sz="3400" dirty="0" smtClean="0"/>
              <a:t>RKF </a:t>
            </a:r>
            <a:r>
              <a:rPr lang="en-GB" sz="3400" dirty="0"/>
              <a:t>but tools have been developed to facilitate this</a:t>
            </a:r>
          </a:p>
          <a:p>
            <a:pPr algn="just"/>
            <a:endParaRPr lang="en-GB" dirty="0"/>
          </a:p>
        </p:txBody>
      </p:sp>
      <p:sp>
        <p:nvSpPr>
          <p:cNvPr id="4" name="Text Placeholder 3">
            <a:extLst>
              <a:ext uri="{FF2B5EF4-FFF2-40B4-BE49-F238E27FC236}">
                <a16:creationId xmlns:a16="http://schemas.microsoft.com/office/drawing/2014/main" id="{56FCC93E-8E3B-FF3E-677C-A441BA233FD5}"/>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3406976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482EC-5736-D712-FD88-9E938140608B}"/>
              </a:ext>
            </a:extLst>
          </p:cNvPr>
          <p:cNvSpPr>
            <a:spLocks noGrp="1"/>
          </p:cNvSpPr>
          <p:nvPr>
            <p:ph type="title"/>
          </p:nvPr>
        </p:nvSpPr>
        <p:spPr/>
        <p:txBody>
          <a:bodyPr/>
          <a:lstStyle/>
          <a:p>
            <a:pPr algn="ctr"/>
            <a:r>
              <a:rPr lang="en-GB" dirty="0" smtClean="0"/>
              <a:t>Summary (2)</a:t>
            </a:r>
            <a:endParaRPr lang="en-GB" dirty="0"/>
          </a:p>
        </p:txBody>
      </p:sp>
      <p:sp>
        <p:nvSpPr>
          <p:cNvPr id="3" name="Content Placeholder 2">
            <a:extLst>
              <a:ext uri="{FF2B5EF4-FFF2-40B4-BE49-F238E27FC236}">
                <a16:creationId xmlns:a16="http://schemas.microsoft.com/office/drawing/2014/main" id="{B5A61B03-4525-B377-9CE5-F23B4386063C}"/>
              </a:ext>
            </a:extLst>
          </p:cNvPr>
          <p:cNvSpPr>
            <a:spLocks noGrp="1"/>
          </p:cNvSpPr>
          <p:nvPr>
            <p:ph idx="1"/>
          </p:nvPr>
        </p:nvSpPr>
        <p:spPr>
          <a:xfrm>
            <a:off x="838200" y="1212980"/>
            <a:ext cx="10515600" cy="4963983"/>
          </a:xfrm>
        </p:spPr>
        <p:txBody>
          <a:bodyPr>
            <a:normAutofit fontScale="92500" lnSpcReduction="10000"/>
          </a:bodyPr>
          <a:lstStyle/>
          <a:p>
            <a:pPr marL="285750" indent="-285750">
              <a:buFont typeface="Arial" panose="020B0604020202020204" pitchFamily="34" charset="0"/>
              <a:buChar char="•"/>
            </a:pPr>
            <a:endParaRPr lang="en-GB" sz="2800" dirty="0"/>
          </a:p>
          <a:p>
            <a:pPr marL="285750" indent="-285750" algn="just">
              <a:buFont typeface="Arial" panose="020B0604020202020204" pitchFamily="34" charset="0"/>
              <a:buChar char="•"/>
            </a:pPr>
            <a:r>
              <a:rPr lang="en-GB" sz="3400" dirty="0" smtClean="0"/>
              <a:t>Retrospective </a:t>
            </a:r>
            <a:r>
              <a:rPr lang="en-GB" sz="3400" dirty="0"/>
              <a:t>data suggest </a:t>
            </a:r>
            <a:r>
              <a:rPr lang="en-GB" sz="3400" dirty="0" smtClean="0"/>
              <a:t>RKF may </a:t>
            </a:r>
            <a:r>
              <a:rPr lang="en-GB" sz="3400" dirty="0"/>
              <a:t>be lost less quickly if dialysis is initiated less frequently than </a:t>
            </a:r>
            <a:r>
              <a:rPr lang="en-GB" sz="3400" dirty="0" smtClean="0"/>
              <a:t>3 times a week</a:t>
            </a:r>
            <a:endParaRPr lang="en-GB" sz="3400" dirty="0"/>
          </a:p>
          <a:p>
            <a:pPr marL="285750" indent="-285750" algn="just">
              <a:buFont typeface="Arial" panose="020B0604020202020204" pitchFamily="34" charset="0"/>
              <a:buChar char="•"/>
            </a:pPr>
            <a:r>
              <a:rPr lang="en-GB" sz="3400" dirty="0"/>
              <a:t>Prospective data from </a:t>
            </a:r>
            <a:r>
              <a:rPr lang="en-GB" sz="3400" dirty="0" smtClean="0"/>
              <a:t>RCTs </a:t>
            </a:r>
            <a:r>
              <a:rPr lang="en-GB" sz="3400" dirty="0"/>
              <a:t>do not indicate any signal of harm and may indicate incremental HD has a protective effect for </a:t>
            </a:r>
            <a:r>
              <a:rPr lang="en-GB" sz="3400" dirty="0" smtClean="0"/>
              <a:t>RKF</a:t>
            </a:r>
            <a:endParaRPr lang="en-GB" sz="3400" dirty="0"/>
          </a:p>
          <a:p>
            <a:pPr marL="285750" indent="-285750" algn="just">
              <a:buFont typeface="Arial" panose="020B0604020202020204" pitchFamily="34" charset="0"/>
              <a:buChar char="•"/>
            </a:pPr>
            <a:r>
              <a:rPr lang="en-GB" sz="3400" dirty="0" smtClean="0"/>
              <a:t>Definitive data from RCTs are </a:t>
            </a:r>
            <a:r>
              <a:rPr lang="en-GB" sz="3400" dirty="0"/>
              <a:t>required to define the benefits of incremental HD</a:t>
            </a:r>
          </a:p>
          <a:p>
            <a:pPr marL="285750" indent="-285750" algn="just">
              <a:buFont typeface="Arial" panose="020B0604020202020204" pitchFamily="34" charset="0"/>
              <a:buChar char="•"/>
            </a:pPr>
            <a:r>
              <a:rPr lang="en-GB" sz="3400" dirty="0"/>
              <a:t>Patient and staff education are a </a:t>
            </a:r>
            <a:r>
              <a:rPr lang="en-GB" sz="3400" u="sng" dirty="0"/>
              <a:t>key aspect </a:t>
            </a:r>
            <a:r>
              <a:rPr lang="en-GB" sz="3400" dirty="0"/>
              <a:t>of a successful incremental dialysis programme</a:t>
            </a:r>
          </a:p>
          <a:p>
            <a:pPr algn="just"/>
            <a:endParaRPr lang="en-GB" dirty="0"/>
          </a:p>
        </p:txBody>
      </p:sp>
      <p:sp>
        <p:nvSpPr>
          <p:cNvPr id="4" name="Text Placeholder 3">
            <a:extLst>
              <a:ext uri="{FF2B5EF4-FFF2-40B4-BE49-F238E27FC236}">
                <a16:creationId xmlns:a16="http://schemas.microsoft.com/office/drawing/2014/main" id="{56FCC93E-8E3B-FF3E-677C-A441BA233FD5}"/>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5771334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6718040" y="304856"/>
            <a:ext cx="2463282" cy="877900"/>
          </a:xfrm>
          <a:prstGeom prst="rect">
            <a:avLst/>
          </a:prstGeom>
        </p:spPr>
      </p:pic>
      <p:sp>
        <p:nvSpPr>
          <p:cNvPr id="41986" name="Rectangle 2">
            <a:extLst>
              <a:ext uri="{FF2B5EF4-FFF2-40B4-BE49-F238E27FC236}">
                <a16:creationId xmlns:a16="http://schemas.microsoft.com/office/drawing/2014/main" id="{617D555C-11DA-4F39-549A-6823677ACBA9}"/>
              </a:ext>
            </a:extLst>
          </p:cNvPr>
          <p:cNvSpPr>
            <a:spLocks noGrp="1"/>
          </p:cNvSpPr>
          <p:nvPr>
            <p:ph type="title"/>
          </p:nvPr>
        </p:nvSpPr>
        <p:spPr>
          <a:xfrm>
            <a:off x="7651102" y="192156"/>
            <a:ext cx="2861450" cy="990600"/>
          </a:xfrm>
          <a:ln>
            <a:miter lim="800000"/>
            <a:headEnd/>
            <a:tailEnd/>
          </a:ln>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endParaRPr lang="it-IT"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8131" name="Segnaposto contenuto 5">
            <a:extLst>
              <a:ext uri="{FF2B5EF4-FFF2-40B4-BE49-F238E27FC236}">
                <a16:creationId xmlns:a16="http://schemas.microsoft.com/office/drawing/2014/main" id="{F2591EB2-7776-745E-12AE-BA34CA5C0A41}"/>
              </a:ext>
            </a:extLst>
          </p:cNvPr>
          <p:cNvSpPr>
            <a:spLocks noGrp="1"/>
          </p:cNvSpPr>
          <p:nvPr>
            <p:ph sz="quarter" idx="1"/>
          </p:nvPr>
        </p:nvSpPr>
        <p:spPr>
          <a:xfrm>
            <a:off x="4876800" y="1889125"/>
            <a:ext cx="6762974" cy="1066800"/>
          </a:xfrm>
        </p:spPr>
        <p:txBody>
          <a:bodyPr>
            <a:noAutofit/>
          </a:bodyPr>
          <a:lstStyle/>
          <a:p>
            <a:pPr marL="0" indent="0" algn="just">
              <a:spcBef>
                <a:spcPct val="0"/>
              </a:spcBef>
              <a:buNone/>
            </a:pPr>
            <a:r>
              <a:rPr lang="en-US" altLang="it-IT" sz="3600" dirty="0">
                <a:solidFill>
                  <a:srgbClr val="FF0000"/>
                </a:solidFill>
              </a:rPr>
              <a:t>The real voyage of discovery consists not in seeking new lands, but in having new eyes</a:t>
            </a:r>
            <a:endParaRPr lang="it-IT" altLang="it-IT" sz="3600" dirty="0">
              <a:solidFill>
                <a:srgbClr val="FF0000"/>
              </a:solidFill>
            </a:endParaRPr>
          </a:p>
        </p:txBody>
      </p:sp>
      <p:sp>
        <p:nvSpPr>
          <p:cNvPr id="48133" name="Rettangolo 6">
            <a:extLst>
              <a:ext uri="{FF2B5EF4-FFF2-40B4-BE49-F238E27FC236}">
                <a16:creationId xmlns:a16="http://schemas.microsoft.com/office/drawing/2014/main" id="{A32E64D5-6E2C-F8C7-A570-1C689BCC9C93}"/>
              </a:ext>
            </a:extLst>
          </p:cNvPr>
          <p:cNvSpPr>
            <a:spLocks noChangeArrowheads="1"/>
          </p:cNvSpPr>
          <p:nvPr/>
        </p:nvSpPr>
        <p:spPr bwMode="auto">
          <a:xfrm>
            <a:off x="2819400" y="4987925"/>
            <a:ext cx="182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r" eaLnBrk="1" hangingPunct="1"/>
            <a:r>
              <a:rPr lang="it-IT" altLang="it-IT" sz="1600" b="1">
                <a:solidFill>
                  <a:schemeClr val="bg1"/>
                </a:solidFill>
              </a:rPr>
              <a:t>Marcel Proust</a:t>
            </a:r>
            <a:endParaRPr lang="it-IT" altLang="it-IT" sz="1600">
              <a:solidFill>
                <a:schemeClr val="bg1"/>
              </a:solidFill>
            </a:endParaRPr>
          </a:p>
        </p:txBody>
      </p:sp>
      <p:pic>
        <p:nvPicPr>
          <p:cNvPr id="48134" name="Immagine 1">
            <a:extLst>
              <a:ext uri="{FF2B5EF4-FFF2-40B4-BE49-F238E27FC236}">
                <a16:creationId xmlns:a16="http://schemas.microsoft.com/office/drawing/2014/main" id="{C3DF57B1-3EC5-7810-690C-FE64A66D6BD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524000"/>
            <a:ext cx="2971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Rettangolo 2">
            <a:extLst>
              <a:ext uri="{FF2B5EF4-FFF2-40B4-BE49-F238E27FC236}">
                <a16:creationId xmlns:a16="http://schemas.microsoft.com/office/drawing/2014/main" id="{86B01B52-F14D-6191-8AEC-2F4E54D4C2E6}"/>
              </a:ext>
            </a:extLst>
          </p:cNvPr>
          <p:cNvSpPr>
            <a:spLocks noChangeArrowheads="1"/>
          </p:cNvSpPr>
          <p:nvPr/>
        </p:nvSpPr>
        <p:spPr bwMode="auto">
          <a:xfrm>
            <a:off x="1663700" y="3962401"/>
            <a:ext cx="2832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en-US" altLang="it-IT" sz="1600"/>
              <a:t>Marcus Valerius Martialis (40? AD - 104? AD)</a:t>
            </a:r>
          </a:p>
          <a:p>
            <a:r>
              <a:rPr lang="en-US" altLang="it-IT" sz="1600"/>
              <a:t>Roman poet</a:t>
            </a:r>
          </a:p>
        </p:txBody>
      </p:sp>
      <p:pic>
        <p:nvPicPr>
          <p:cNvPr id="4" name="Immagine 3"/>
          <p:cNvPicPr>
            <a:picLocks noChangeAspect="1"/>
          </p:cNvPicPr>
          <p:nvPr/>
        </p:nvPicPr>
        <p:blipFill>
          <a:blip r:embed="rId5"/>
          <a:stretch>
            <a:fillRect/>
          </a:stretch>
        </p:blipFill>
        <p:spPr>
          <a:xfrm>
            <a:off x="2819401" y="304857"/>
            <a:ext cx="2405742" cy="1219144"/>
          </a:xfrm>
          <a:prstGeom prst="rect">
            <a:avLst/>
          </a:prstGeom>
        </p:spPr>
      </p:pic>
    </p:spTree>
    <p:extLst>
      <p:ext uri="{BB962C8B-B14F-4D97-AF65-F5344CB8AC3E}">
        <p14:creationId xmlns:p14="http://schemas.microsoft.com/office/powerpoint/2010/main" val="1832758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a:extLst>
              <a:ext uri="{FF2B5EF4-FFF2-40B4-BE49-F238E27FC236}">
                <a16:creationId xmlns:a16="http://schemas.microsoft.com/office/drawing/2014/main" id="{C6C1499D-F3C5-597D-DF51-DEDA7C9C7787}"/>
              </a:ext>
            </a:extLst>
          </p:cNvPr>
          <p:cNvSpPr>
            <a:spLocks noGrp="1"/>
          </p:cNvSpPr>
          <p:nvPr>
            <p:ph type="title"/>
          </p:nvPr>
        </p:nvSpPr>
        <p:spPr>
          <a:xfrm>
            <a:off x="2136775" y="533400"/>
            <a:ext cx="8153400" cy="685800"/>
          </a:xfrm>
        </p:spPr>
        <p:txBody>
          <a:bodyPr/>
          <a:lstStyle/>
          <a:p>
            <a:endParaRPr lang="it-IT" altLang="it-IT"/>
          </a:p>
        </p:txBody>
      </p:sp>
      <p:sp>
        <p:nvSpPr>
          <p:cNvPr id="14339" name="Segnaposto contenuto 2">
            <a:extLst>
              <a:ext uri="{FF2B5EF4-FFF2-40B4-BE49-F238E27FC236}">
                <a16:creationId xmlns:a16="http://schemas.microsoft.com/office/drawing/2014/main" id="{EBF195B0-F1DF-7755-BD72-43303A4760A0}"/>
              </a:ext>
            </a:extLst>
          </p:cNvPr>
          <p:cNvSpPr>
            <a:spLocks noGrp="1"/>
          </p:cNvSpPr>
          <p:nvPr>
            <p:ph sz="quarter" idx="1"/>
          </p:nvPr>
        </p:nvSpPr>
        <p:spPr>
          <a:xfrm>
            <a:off x="892885" y="1600200"/>
            <a:ext cx="10714616" cy="4495800"/>
          </a:xfrm>
        </p:spPr>
        <p:txBody>
          <a:bodyPr/>
          <a:lstStyle/>
          <a:p>
            <a:pPr marL="0" indent="0">
              <a:buNone/>
            </a:pPr>
            <a:endParaRPr lang="en-GB" altLang="it-IT" sz="2000" dirty="0">
              <a:latin typeface="Times New Roman" panose="02020603050405020304" pitchFamily="18" charset="0"/>
              <a:cs typeface="Times New Roman" panose="02020603050405020304" pitchFamily="18" charset="0"/>
            </a:endParaRPr>
          </a:p>
          <a:p>
            <a:pPr algn="just"/>
            <a:r>
              <a:rPr lang="en-GB" altLang="it-IT" sz="2000" i="0" dirty="0">
                <a:solidFill>
                  <a:schemeClr val="tx1"/>
                </a:solidFill>
                <a:latin typeface="Times New Roman" panose="02020603050405020304" pitchFamily="18" charset="0"/>
                <a:cs typeface="Times New Roman" panose="02020603050405020304" pitchFamily="18" charset="0"/>
              </a:rPr>
              <a:t>Most people who make the transition to maintenance dialysis therapy are treated with a fixed dose of thrice-weekly haemodialysis (3HD/</a:t>
            </a:r>
            <a:r>
              <a:rPr lang="en-GB" altLang="it-IT" sz="2000" i="0" dirty="0" err="1">
                <a:solidFill>
                  <a:schemeClr val="tx1"/>
                </a:solidFill>
                <a:latin typeface="Times New Roman" panose="02020603050405020304" pitchFamily="18" charset="0"/>
                <a:cs typeface="Times New Roman" panose="02020603050405020304" pitchFamily="18" charset="0"/>
              </a:rPr>
              <a:t>wk</a:t>
            </a:r>
            <a:r>
              <a:rPr lang="en-GB" altLang="it-IT" sz="2000" i="0" dirty="0">
                <a:solidFill>
                  <a:schemeClr val="tx1"/>
                </a:solidFill>
                <a:latin typeface="Times New Roman" panose="02020603050405020304" pitchFamily="18" charset="0"/>
                <a:cs typeface="Times New Roman" panose="02020603050405020304" pitchFamily="18" charset="0"/>
              </a:rPr>
              <a:t>) regimen without considering their residual kidney function (RKF). </a:t>
            </a:r>
            <a:endParaRPr lang="en-GB" altLang="it-IT" sz="2000" i="0" dirty="0" smtClean="0">
              <a:solidFill>
                <a:schemeClr val="tx1"/>
              </a:solidFill>
              <a:latin typeface="Times New Roman" panose="02020603050405020304" pitchFamily="18" charset="0"/>
              <a:cs typeface="Times New Roman" panose="02020603050405020304" pitchFamily="18" charset="0"/>
            </a:endParaRPr>
          </a:p>
          <a:p>
            <a:pPr algn="just"/>
            <a:endParaRPr lang="en-GB" altLang="it-IT" sz="2000" i="0" dirty="0">
              <a:solidFill>
                <a:schemeClr val="tx1"/>
              </a:solidFill>
              <a:latin typeface="Times New Roman" panose="02020603050405020304" pitchFamily="18" charset="0"/>
              <a:cs typeface="Times New Roman" panose="02020603050405020304" pitchFamily="18" charset="0"/>
            </a:endParaRPr>
          </a:p>
          <a:p>
            <a:pPr algn="just"/>
            <a:r>
              <a:rPr lang="en-GB" altLang="it-IT" sz="2000" i="0" dirty="0">
                <a:solidFill>
                  <a:schemeClr val="tx1"/>
                </a:solidFill>
                <a:latin typeface="Times New Roman" panose="02020603050405020304" pitchFamily="18" charset="0"/>
                <a:cs typeface="Times New Roman" panose="02020603050405020304" pitchFamily="18" charset="0"/>
              </a:rPr>
              <a:t>Although the regulatory agencies might consider the 3HD/</a:t>
            </a:r>
            <a:r>
              <a:rPr lang="en-GB" altLang="it-IT" sz="2000" i="0" dirty="0" err="1">
                <a:solidFill>
                  <a:schemeClr val="tx1"/>
                </a:solidFill>
                <a:latin typeface="Times New Roman" panose="02020603050405020304" pitchFamily="18" charset="0"/>
                <a:cs typeface="Times New Roman" panose="02020603050405020304" pitchFamily="18" charset="0"/>
              </a:rPr>
              <a:t>wk</a:t>
            </a:r>
            <a:r>
              <a:rPr lang="en-GB" altLang="it-IT" sz="2000" i="0" dirty="0">
                <a:solidFill>
                  <a:schemeClr val="tx1"/>
                </a:solidFill>
                <a:latin typeface="Times New Roman" panose="02020603050405020304" pitchFamily="18" charset="0"/>
                <a:cs typeface="Times New Roman" panose="02020603050405020304" pitchFamily="18" charset="0"/>
              </a:rPr>
              <a:t> regimen as “standard of care” and “adequate requirement”, it is by no means perfect. </a:t>
            </a:r>
            <a:endParaRPr lang="en-GB" altLang="it-IT" sz="2000" i="0" dirty="0" smtClean="0">
              <a:solidFill>
                <a:schemeClr val="tx1"/>
              </a:solidFill>
              <a:latin typeface="Times New Roman" panose="02020603050405020304" pitchFamily="18" charset="0"/>
              <a:cs typeface="Times New Roman" panose="02020603050405020304" pitchFamily="18" charset="0"/>
            </a:endParaRPr>
          </a:p>
          <a:p>
            <a:pPr algn="just"/>
            <a:endParaRPr lang="en-GB" altLang="it-IT" sz="2000" i="0" dirty="0">
              <a:solidFill>
                <a:schemeClr val="tx1"/>
              </a:solidFill>
              <a:latin typeface="Times New Roman" panose="02020603050405020304" pitchFamily="18" charset="0"/>
              <a:cs typeface="Times New Roman" panose="02020603050405020304" pitchFamily="18" charset="0"/>
            </a:endParaRPr>
          </a:p>
          <a:p>
            <a:pPr algn="just"/>
            <a:r>
              <a:rPr lang="en-GB" altLang="it-IT" sz="2000" i="0" dirty="0">
                <a:solidFill>
                  <a:schemeClr val="tx1"/>
                </a:solidFill>
                <a:latin typeface="Times New Roman" panose="02020603050405020304" pitchFamily="18" charset="0"/>
                <a:cs typeface="Times New Roman" panose="02020603050405020304" pitchFamily="18" charset="0"/>
              </a:rPr>
              <a:t>The 3HD/</a:t>
            </a:r>
            <a:r>
              <a:rPr lang="en-GB" altLang="it-IT" sz="2000" i="0" dirty="0" err="1">
                <a:solidFill>
                  <a:schemeClr val="tx1"/>
                </a:solidFill>
                <a:latin typeface="Times New Roman" panose="02020603050405020304" pitchFamily="18" charset="0"/>
                <a:cs typeface="Times New Roman" panose="02020603050405020304" pitchFamily="18" charset="0"/>
              </a:rPr>
              <a:t>wk</a:t>
            </a:r>
            <a:r>
              <a:rPr lang="en-GB" altLang="it-IT" sz="2000" i="0" dirty="0">
                <a:solidFill>
                  <a:schemeClr val="tx1"/>
                </a:solidFill>
                <a:latin typeface="Times New Roman" panose="02020603050405020304" pitchFamily="18" charset="0"/>
                <a:cs typeface="Times New Roman" panose="02020603050405020304" pitchFamily="18" charset="0"/>
              </a:rPr>
              <a:t> regimen has been assumed, until recently, almost as a dogma in the dialysis community. Incredibly, it has been widely accepted worldwide without never undergoing any randomized controlled trial (RCT) to examine whether less frequent HD treatments would be inadequate or harmful. </a:t>
            </a:r>
            <a:endParaRPr lang="it-IT" altLang="it-IT" sz="2000" i="0" dirty="0">
              <a:solidFill>
                <a:schemeClr val="tx1"/>
              </a:solidFill>
              <a:latin typeface="Times New Roman" panose="02020603050405020304" pitchFamily="18" charset="0"/>
              <a:cs typeface="Times New Roman" panose="02020603050405020304" pitchFamily="18" charset="0"/>
            </a:endParaRPr>
          </a:p>
          <a:p>
            <a:pPr marL="0" indent="0">
              <a:buNone/>
            </a:pPr>
            <a:endParaRPr lang="en-GB" altLang="it-IT" sz="2000" dirty="0">
              <a:latin typeface="Times New Roman" panose="02020603050405020304" pitchFamily="18" charset="0"/>
              <a:cs typeface="Times New Roman" panose="02020603050405020304" pitchFamily="18" charset="0"/>
            </a:endParaRPr>
          </a:p>
        </p:txBody>
      </p:sp>
      <p:pic>
        <p:nvPicPr>
          <p:cNvPr id="14340" name="Immagine 1">
            <a:extLst>
              <a:ext uri="{FF2B5EF4-FFF2-40B4-BE49-F238E27FC236}">
                <a16:creationId xmlns:a16="http://schemas.microsoft.com/office/drawing/2014/main" id="{D50C9928-CD9E-D9D4-0027-1665A5F171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400"/>
            <a:ext cx="8534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5997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9FA7143-FBC2-AB9A-7DDF-7A10C00DB89B}"/>
              </a:ext>
            </a:extLst>
          </p:cNvPr>
          <p:cNvSpPr>
            <a:spLocks noGrp="1"/>
          </p:cNvSpPr>
          <p:nvPr>
            <p:ph type="title"/>
          </p:nvPr>
        </p:nvSpPr>
        <p:spPr>
          <a:xfrm>
            <a:off x="305626" y="394024"/>
            <a:ext cx="11703423" cy="1325563"/>
          </a:xfrm>
        </p:spPr>
        <p:txBody>
          <a:bodyPr>
            <a:normAutofit/>
          </a:bodyPr>
          <a:lstStyle/>
          <a:p>
            <a:r>
              <a:rPr lang="en-GB" dirty="0"/>
              <a:t>Early mortality is elevated in the first </a:t>
            </a:r>
            <a:r>
              <a:rPr lang="en-GB" dirty="0" smtClean="0"/>
              <a:t>6-12 </a:t>
            </a:r>
            <a:r>
              <a:rPr lang="en-GB" dirty="0"/>
              <a:t>months after initiating dialysis</a:t>
            </a:r>
            <a:endParaRPr lang="pl-PL" dirty="0"/>
          </a:p>
        </p:txBody>
      </p:sp>
      <p:sp>
        <p:nvSpPr>
          <p:cNvPr id="3" name="Symbol zastępczy zawartości 2">
            <a:extLst>
              <a:ext uri="{FF2B5EF4-FFF2-40B4-BE49-F238E27FC236}">
                <a16:creationId xmlns:a16="http://schemas.microsoft.com/office/drawing/2014/main" id="{5AEF4F26-26AC-2074-C3FF-A2DC2429C13A}"/>
              </a:ext>
            </a:extLst>
          </p:cNvPr>
          <p:cNvSpPr>
            <a:spLocks noGrp="1"/>
          </p:cNvSpPr>
          <p:nvPr>
            <p:ph idx="1"/>
          </p:nvPr>
        </p:nvSpPr>
        <p:spPr>
          <a:xfrm>
            <a:off x="513229" y="2181264"/>
            <a:ext cx="5159602" cy="3659523"/>
          </a:xfrm>
        </p:spPr>
        <p:txBody>
          <a:bodyPr vert="horz" lIns="91440" tIns="45720" rIns="91440" bIns="45720" rtlCol="0" anchor="t">
            <a:normAutofit fontScale="77500" lnSpcReduction="20000"/>
          </a:bodyPr>
          <a:lstStyle/>
          <a:p>
            <a:r>
              <a:rPr lang="en-GB" dirty="0"/>
              <a:t>Standardised mortality, n=18707 incident patients </a:t>
            </a:r>
          </a:p>
          <a:p>
            <a:r>
              <a:rPr lang="en-GB" dirty="0"/>
              <a:t>Reference group for comparison: 57456 HD patients (Da Vita cohort, US)</a:t>
            </a:r>
          </a:p>
          <a:p>
            <a:pPr marL="0" indent="0">
              <a:buNone/>
            </a:pPr>
            <a:endParaRPr lang="en-GB" dirty="0"/>
          </a:p>
          <a:p>
            <a:pPr marL="0" indent="0">
              <a:buNone/>
            </a:pPr>
            <a:r>
              <a:rPr lang="en-GB" b="1" dirty="0"/>
              <a:t>Possible causes:</a:t>
            </a:r>
          </a:p>
          <a:p>
            <a:pPr marL="0" indent="0">
              <a:buNone/>
            </a:pPr>
            <a:r>
              <a:rPr lang="en-GB" dirty="0"/>
              <a:t>Patient selection ?</a:t>
            </a:r>
          </a:p>
          <a:p>
            <a:pPr marL="0" indent="0">
              <a:buNone/>
            </a:pPr>
            <a:r>
              <a:rPr lang="en-GB" dirty="0"/>
              <a:t>Dialysis “shock” ?</a:t>
            </a:r>
          </a:p>
          <a:p>
            <a:pPr marL="0" indent="0">
              <a:buNone/>
            </a:pPr>
            <a:r>
              <a:rPr lang="en-GB" dirty="0"/>
              <a:t>Excessive ultrafiltration /cardiovascular events ?</a:t>
            </a:r>
            <a:endParaRPr lang="pl-PL" dirty="0"/>
          </a:p>
        </p:txBody>
      </p:sp>
      <p:sp>
        <p:nvSpPr>
          <p:cNvPr id="4" name="Symbol zastępczy tekstu 3">
            <a:extLst>
              <a:ext uri="{FF2B5EF4-FFF2-40B4-BE49-F238E27FC236}">
                <a16:creationId xmlns:a16="http://schemas.microsoft.com/office/drawing/2014/main" id="{95DEBAD3-4E5D-FF64-6A7A-321A3266EE0B}"/>
              </a:ext>
            </a:extLst>
          </p:cNvPr>
          <p:cNvSpPr>
            <a:spLocks noGrp="1"/>
          </p:cNvSpPr>
          <p:nvPr>
            <p:ph type="body" sz="quarter" idx="13"/>
          </p:nvPr>
        </p:nvSpPr>
        <p:spPr/>
        <p:txBody>
          <a:bodyPr/>
          <a:lstStyle/>
          <a:p>
            <a:r>
              <a:rPr lang="en-GB" dirty="0" err="1"/>
              <a:t>Lukowsky</a:t>
            </a:r>
            <a:r>
              <a:rPr lang="en-GB" dirty="0"/>
              <a:t> et al, American Journal of Nephrology 2012</a:t>
            </a:r>
            <a:endParaRPr lang="pl-PL" dirty="0"/>
          </a:p>
        </p:txBody>
      </p:sp>
      <p:pic>
        <p:nvPicPr>
          <p:cNvPr id="6" name="Picture 5">
            <a:extLst>
              <a:ext uri="{FF2B5EF4-FFF2-40B4-BE49-F238E27FC236}">
                <a16:creationId xmlns:a16="http://schemas.microsoft.com/office/drawing/2014/main" id="{7FF0AAB0-7243-AC8F-F9B7-D3E8899E62B3}"/>
              </a:ext>
            </a:extLst>
          </p:cNvPr>
          <p:cNvPicPr>
            <a:picLocks noChangeAspect="1"/>
          </p:cNvPicPr>
          <p:nvPr/>
        </p:nvPicPr>
        <p:blipFill>
          <a:blip r:embed="rId3"/>
          <a:stretch>
            <a:fillRect/>
          </a:stretch>
        </p:blipFill>
        <p:spPr>
          <a:xfrm>
            <a:off x="5842824" y="2040066"/>
            <a:ext cx="5855206" cy="3943484"/>
          </a:xfrm>
          <a:prstGeom prst="rect">
            <a:avLst/>
          </a:prstGeom>
        </p:spPr>
      </p:pic>
    </p:spTree>
    <p:extLst>
      <p:ext uri="{BB962C8B-B14F-4D97-AF65-F5344CB8AC3E}">
        <p14:creationId xmlns:p14="http://schemas.microsoft.com/office/powerpoint/2010/main" val="1635923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3B316-DFFD-6D06-2D91-6BBB07DEDBBC}"/>
              </a:ext>
            </a:extLst>
          </p:cNvPr>
          <p:cNvSpPr>
            <a:spLocks noGrp="1"/>
          </p:cNvSpPr>
          <p:nvPr>
            <p:ph type="title"/>
          </p:nvPr>
        </p:nvSpPr>
        <p:spPr/>
        <p:txBody>
          <a:bodyPr/>
          <a:lstStyle/>
          <a:p>
            <a:r>
              <a:rPr lang="en-GB" dirty="0"/>
              <a:t>Frequent HD regimes may result in loss of residual </a:t>
            </a:r>
            <a:r>
              <a:rPr lang="en-GB" dirty="0" smtClean="0"/>
              <a:t>kidney function (RKF)</a:t>
            </a:r>
            <a:endParaRPr lang="en-GB" dirty="0"/>
          </a:p>
        </p:txBody>
      </p:sp>
      <p:sp>
        <p:nvSpPr>
          <p:cNvPr id="4" name="Text Placeholder 3">
            <a:extLst>
              <a:ext uri="{FF2B5EF4-FFF2-40B4-BE49-F238E27FC236}">
                <a16:creationId xmlns:a16="http://schemas.microsoft.com/office/drawing/2014/main" id="{246B87BA-BC78-DA0F-B774-0A650DB761AA}"/>
              </a:ext>
            </a:extLst>
          </p:cNvPr>
          <p:cNvSpPr>
            <a:spLocks noGrp="1"/>
          </p:cNvSpPr>
          <p:nvPr>
            <p:ph type="body" sz="quarter" idx="13"/>
          </p:nvPr>
        </p:nvSpPr>
        <p:spPr/>
        <p:txBody>
          <a:bodyPr/>
          <a:lstStyle/>
          <a:p>
            <a:r>
              <a:rPr lang="en-GB" dirty="0" err="1"/>
              <a:t>Daugirdas</a:t>
            </a:r>
            <a:r>
              <a:rPr lang="en-GB" dirty="0"/>
              <a:t> et al, </a:t>
            </a:r>
            <a:r>
              <a:rPr lang="en-US" dirty="0"/>
              <a:t>Kidney Int. 2013 May ; 83(5): 949–958</a:t>
            </a:r>
            <a:endParaRPr lang="en-GB" dirty="0"/>
          </a:p>
        </p:txBody>
      </p:sp>
      <p:pic>
        <p:nvPicPr>
          <p:cNvPr id="5" name="Picture 4">
            <a:extLst>
              <a:ext uri="{FF2B5EF4-FFF2-40B4-BE49-F238E27FC236}">
                <a16:creationId xmlns:a16="http://schemas.microsoft.com/office/drawing/2014/main" id="{92CE44A5-F65A-2F11-7489-F30B9109609F}"/>
              </a:ext>
            </a:extLst>
          </p:cNvPr>
          <p:cNvPicPr>
            <a:picLocks noChangeAspect="1"/>
          </p:cNvPicPr>
          <p:nvPr/>
        </p:nvPicPr>
        <p:blipFill>
          <a:blip r:embed="rId2"/>
          <a:stretch>
            <a:fillRect/>
          </a:stretch>
        </p:blipFill>
        <p:spPr>
          <a:xfrm>
            <a:off x="1232247" y="1913694"/>
            <a:ext cx="5756958" cy="4347860"/>
          </a:xfrm>
          <a:prstGeom prst="rect">
            <a:avLst/>
          </a:prstGeom>
        </p:spPr>
      </p:pic>
      <p:sp>
        <p:nvSpPr>
          <p:cNvPr id="6" name="TextBox 5">
            <a:extLst>
              <a:ext uri="{FF2B5EF4-FFF2-40B4-BE49-F238E27FC236}">
                <a16:creationId xmlns:a16="http://schemas.microsoft.com/office/drawing/2014/main" id="{19A63AA5-18AA-FE91-7BC1-972A4FE30592}"/>
              </a:ext>
            </a:extLst>
          </p:cNvPr>
          <p:cNvSpPr txBox="1"/>
          <p:nvPr/>
        </p:nvSpPr>
        <p:spPr>
          <a:xfrm>
            <a:off x="7217802" y="3231472"/>
            <a:ext cx="4859151" cy="2862322"/>
          </a:xfrm>
          <a:prstGeom prst="rect">
            <a:avLst/>
          </a:prstGeom>
          <a:noFill/>
        </p:spPr>
        <p:txBody>
          <a:bodyPr wrap="none" rtlCol="0">
            <a:spAutoFit/>
          </a:bodyPr>
          <a:lstStyle/>
          <a:p>
            <a:r>
              <a:rPr lang="en-GB" b="1" dirty="0" smtClean="0"/>
              <a:t>Loss of RKF in nocturnal HD</a:t>
            </a:r>
            <a:r>
              <a:rPr lang="en-GB" dirty="0" smtClean="0"/>
              <a:t>: </a:t>
            </a:r>
          </a:p>
          <a:p>
            <a:r>
              <a:rPr lang="en-GB" dirty="0" smtClean="0"/>
              <a:t>Data from the Frequent Haemodialysis Network:</a:t>
            </a:r>
          </a:p>
          <a:p>
            <a:r>
              <a:rPr lang="en-US" dirty="0"/>
              <a:t>In the </a:t>
            </a:r>
            <a:r>
              <a:rPr lang="en-US" b="1" u="sng" dirty="0"/>
              <a:t>frequent</a:t>
            </a:r>
            <a:r>
              <a:rPr lang="en-US" dirty="0"/>
              <a:t> dialysis group, urine volume </a:t>
            </a:r>
            <a:r>
              <a:rPr lang="en-US" dirty="0" smtClean="0"/>
              <a:t>had</a:t>
            </a:r>
          </a:p>
          <a:p>
            <a:r>
              <a:rPr lang="en-US" dirty="0" smtClean="0"/>
              <a:t> </a:t>
            </a:r>
            <a:r>
              <a:rPr lang="en-US" dirty="0"/>
              <a:t>declined to zero in 52% and 67% of patients </a:t>
            </a:r>
            <a:r>
              <a:rPr lang="en-US" dirty="0" smtClean="0"/>
              <a:t>at</a:t>
            </a:r>
          </a:p>
          <a:p>
            <a:r>
              <a:rPr lang="en-US" dirty="0" smtClean="0"/>
              <a:t> </a:t>
            </a:r>
            <a:r>
              <a:rPr lang="en-US" dirty="0"/>
              <a:t>months 4 and 12, respectively, compared </a:t>
            </a:r>
            <a:r>
              <a:rPr lang="en-US" dirty="0" smtClean="0"/>
              <a:t>with</a:t>
            </a:r>
          </a:p>
          <a:p>
            <a:r>
              <a:rPr lang="en-US" dirty="0" smtClean="0"/>
              <a:t> </a:t>
            </a:r>
            <a:r>
              <a:rPr lang="en-US" dirty="0"/>
              <a:t>18% and 36% in controls</a:t>
            </a:r>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722340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9FA7143-FBC2-AB9A-7DDF-7A10C00DB89B}"/>
              </a:ext>
            </a:extLst>
          </p:cNvPr>
          <p:cNvSpPr>
            <a:spLocks noGrp="1"/>
          </p:cNvSpPr>
          <p:nvPr>
            <p:ph type="title"/>
          </p:nvPr>
        </p:nvSpPr>
        <p:spPr>
          <a:xfrm>
            <a:off x="305626" y="394024"/>
            <a:ext cx="11703423" cy="1325563"/>
          </a:xfrm>
        </p:spPr>
        <p:txBody>
          <a:bodyPr>
            <a:normAutofit/>
          </a:bodyPr>
          <a:lstStyle/>
          <a:p>
            <a:r>
              <a:rPr lang="en-GB" dirty="0"/>
              <a:t>Residual </a:t>
            </a:r>
            <a:r>
              <a:rPr lang="en-GB" dirty="0" smtClean="0"/>
              <a:t>kidney </a:t>
            </a:r>
            <a:r>
              <a:rPr lang="en-GB" dirty="0"/>
              <a:t>function: a key predictor of outcomes in HD</a:t>
            </a:r>
            <a:endParaRPr lang="pl-PL" dirty="0"/>
          </a:p>
        </p:txBody>
      </p:sp>
      <p:sp>
        <p:nvSpPr>
          <p:cNvPr id="4" name="Symbol zastępczy tekstu 3">
            <a:extLst>
              <a:ext uri="{FF2B5EF4-FFF2-40B4-BE49-F238E27FC236}">
                <a16:creationId xmlns:a16="http://schemas.microsoft.com/office/drawing/2014/main" id="{95DEBAD3-4E5D-FF64-6A7A-321A3266EE0B}"/>
              </a:ext>
            </a:extLst>
          </p:cNvPr>
          <p:cNvSpPr>
            <a:spLocks noGrp="1"/>
          </p:cNvSpPr>
          <p:nvPr>
            <p:ph type="body" sz="quarter" idx="13"/>
          </p:nvPr>
        </p:nvSpPr>
        <p:spPr/>
        <p:txBody>
          <a:bodyPr/>
          <a:lstStyle/>
          <a:p>
            <a:r>
              <a:rPr lang="en-GB" dirty="0"/>
              <a:t>Vilar et al, Residual kidney function improves outcomes… NDT 2009</a:t>
            </a:r>
          </a:p>
        </p:txBody>
      </p:sp>
      <p:graphicFrame>
        <p:nvGraphicFramePr>
          <p:cNvPr id="6" name="Table 5">
            <a:extLst>
              <a:ext uri="{FF2B5EF4-FFF2-40B4-BE49-F238E27FC236}">
                <a16:creationId xmlns:a16="http://schemas.microsoft.com/office/drawing/2014/main" id="{3DF1C0D3-E1B3-8E99-34A9-3BA411F92BBB}"/>
              </a:ext>
            </a:extLst>
          </p:cNvPr>
          <p:cNvGraphicFramePr>
            <a:graphicFrameLocks noGrp="1"/>
          </p:cNvGraphicFramePr>
          <p:nvPr>
            <p:extLst/>
          </p:nvPr>
        </p:nvGraphicFramePr>
        <p:xfrm>
          <a:off x="5755975" y="1747339"/>
          <a:ext cx="6111548" cy="4446865"/>
        </p:xfrm>
        <a:graphic>
          <a:graphicData uri="http://schemas.openxmlformats.org/drawingml/2006/table">
            <a:tbl>
              <a:tblPr firstRow="1" firstCol="1" bandRow="1">
                <a:tableStyleId>{5C22544A-7EE6-4342-B048-85BDC9FD1C3A}</a:tableStyleId>
              </a:tblPr>
              <a:tblGrid>
                <a:gridCol w="3104114">
                  <a:extLst>
                    <a:ext uri="{9D8B030D-6E8A-4147-A177-3AD203B41FA5}">
                      <a16:colId xmlns:a16="http://schemas.microsoft.com/office/drawing/2014/main" val="2434049426"/>
                    </a:ext>
                  </a:extLst>
                </a:gridCol>
                <a:gridCol w="1502411">
                  <a:extLst>
                    <a:ext uri="{9D8B030D-6E8A-4147-A177-3AD203B41FA5}">
                      <a16:colId xmlns:a16="http://schemas.microsoft.com/office/drawing/2014/main" val="1661188848"/>
                    </a:ext>
                  </a:extLst>
                </a:gridCol>
                <a:gridCol w="1505023">
                  <a:extLst>
                    <a:ext uri="{9D8B030D-6E8A-4147-A177-3AD203B41FA5}">
                      <a16:colId xmlns:a16="http://schemas.microsoft.com/office/drawing/2014/main" val="921939368"/>
                    </a:ext>
                  </a:extLst>
                </a:gridCol>
              </a:tblGrid>
              <a:tr h="409761">
                <a:tc>
                  <a:txBody>
                    <a:bodyPr/>
                    <a:lstStyle/>
                    <a:p>
                      <a:pPr algn="l">
                        <a:lnSpc>
                          <a:spcPct val="200000"/>
                        </a:lnSpc>
                        <a:spcAft>
                          <a:spcPts val="1000"/>
                        </a:spcAft>
                      </a:pPr>
                      <a:r>
                        <a:rPr lang="en-US" sz="1600" dirty="0">
                          <a:solidFill>
                            <a:schemeClr val="tx1"/>
                          </a:solidFill>
                          <a:effectLst/>
                        </a:rPr>
                        <a:t> </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lnSpc>
                          <a:spcPct val="200000"/>
                        </a:lnSpc>
                        <a:spcAft>
                          <a:spcPts val="1000"/>
                        </a:spcAft>
                      </a:pPr>
                      <a:r>
                        <a:rPr lang="en-US" sz="1600" dirty="0">
                          <a:solidFill>
                            <a:schemeClr val="tx1"/>
                          </a:solidFill>
                          <a:effectLst/>
                        </a:rPr>
                        <a:t>Sig (p)</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lnSpc>
                          <a:spcPct val="200000"/>
                        </a:lnSpc>
                        <a:spcAft>
                          <a:spcPts val="1000"/>
                        </a:spcAft>
                      </a:pPr>
                      <a:r>
                        <a:rPr lang="en-US" sz="1600" dirty="0">
                          <a:solidFill>
                            <a:schemeClr val="tx1"/>
                          </a:solidFill>
                          <a:effectLst/>
                        </a:rPr>
                        <a:t>Hazard ratio</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506352968"/>
                  </a:ext>
                </a:extLst>
              </a:tr>
              <a:tr h="545425">
                <a:tc>
                  <a:txBody>
                    <a:bodyPr/>
                    <a:lstStyle/>
                    <a:p>
                      <a:pPr algn="l">
                        <a:lnSpc>
                          <a:spcPct val="200000"/>
                        </a:lnSpc>
                        <a:spcAft>
                          <a:spcPts val="0"/>
                        </a:spcAft>
                      </a:pPr>
                      <a:r>
                        <a:rPr lang="en-US" sz="1600" dirty="0">
                          <a:solidFill>
                            <a:schemeClr val="tx1"/>
                          </a:solidFill>
                          <a:effectLst/>
                        </a:rPr>
                        <a:t>6 month KRU≥1ml/min</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lnSpc>
                          <a:spcPct val="200000"/>
                        </a:lnSpc>
                        <a:spcAft>
                          <a:spcPts val="1000"/>
                        </a:spcAft>
                      </a:pPr>
                      <a:r>
                        <a:rPr lang="en-US" sz="1600" dirty="0">
                          <a:solidFill>
                            <a:schemeClr val="tx1"/>
                          </a:solidFill>
                          <a:effectLst/>
                        </a:rPr>
                        <a:t>0.01</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lnSpc>
                          <a:spcPct val="200000"/>
                        </a:lnSpc>
                        <a:spcAft>
                          <a:spcPts val="1000"/>
                        </a:spcAft>
                      </a:pPr>
                      <a:r>
                        <a:rPr lang="en-US" sz="1600" dirty="0">
                          <a:solidFill>
                            <a:schemeClr val="tx1"/>
                          </a:solidFill>
                          <a:effectLst/>
                        </a:rPr>
                        <a:t>0.693</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580788297"/>
                  </a:ext>
                </a:extLst>
              </a:tr>
              <a:tr h="409761">
                <a:tc>
                  <a:txBody>
                    <a:bodyPr/>
                    <a:lstStyle/>
                    <a:p>
                      <a:pPr algn="l">
                        <a:lnSpc>
                          <a:spcPct val="200000"/>
                        </a:lnSpc>
                        <a:spcAft>
                          <a:spcPts val="0"/>
                        </a:spcAft>
                      </a:pPr>
                      <a:r>
                        <a:rPr lang="en-US" sz="1600" dirty="0">
                          <a:solidFill>
                            <a:schemeClr val="tx1"/>
                          </a:solidFill>
                          <a:effectLst/>
                        </a:rPr>
                        <a:t>Diabetic status</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lnSpc>
                          <a:spcPct val="200000"/>
                        </a:lnSpc>
                        <a:spcAft>
                          <a:spcPts val="1000"/>
                        </a:spcAft>
                      </a:pPr>
                      <a:r>
                        <a:rPr lang="en-US" sz="1600" dirty="0">
                          <a:solidFill>
                            <a:schemeClr val="tx1"/>
                          </a:solidFill>
                          <a:effectLst/>
                        </a:rPr>
                        <a:t>0.306</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lnSpc>
                          <a:spcPct val="200000"/>
                        </a:lnSpc>
                        <a:spcAft>
                          <a:spcPts val="1000"/>
                        </a:spcAft>
                      </a:pPr>
                      <a:r>
                        <a:rPr lang="en-US" sz="1600" dirty="0">
                          <a:solidFill>
                            <a:schemeClr val="tx1"/>
                          </a:solidFill>
                          <a:effectLst/>
                        </a:rPr>
                        <a:t>1.210</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912371079"/>
                  </a:ext>
                </a:extLst>
              </a:tr>
              <a:tr h="409761">
                <a:tc>
                  <a:txBody>
                    <a:bodyPr/>
                    <a:lstStyle/>
                    <a:p>
                      <a:pPr algn="l">
                        <a:lnSpc>
                          <a:spcPct val="200000"/>
                        </a:lnSpc>
                        <a:spcAft>
                          <a:spcPts val="0"/>
                        </a:spcAft>
                      </a:pPr>
                      <a:r>
                        <a:rPr lang="en-US" sz="1600" dirty="0">
                          <a:solidFill>
                            <a:schemeClr val="tx1"/>
                          </a:solidFill>
                          <a:effectLst/>
                        </a:rPr>
                        <a:t>Age</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lnSpc>
                          <a:spcPct val="200000"/>
                        </a:lnSpc>
                        <a:spcAft>
                          <a:spcPts val="1000"/>
                        </a:spcAft>
                      </a:pPr>
                      <a:r>
                        <a:rPr lang="en-US" sz="1600" dirty="0">
                          <a:solidFill>
                            <a:schemeClr val="tx1"/>
                          </a:solidFill>
                          <a:effectLst/>
                        </a:rPr>
                        <a:t>&lt;0.001</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lnSpc>
                          <a:spcPct val="200000"/>
                        </a:lnSpc>
                        <a:spcAft>
                          <a:spcPts val="1000"/>
                        </a:spcAft>
                      </a:pPr>
                      <a:r>
                        <a:rPr lang="en-US" sz="1600" dirty="0">
                          <a:solidFill>
                            <a:schemeClr val="tx1"/>
                          </a:solidFill>
                          <a:effectLst/>
                        </a:rPr>
                        <a:t>1.029</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985911737"/>
                  </a:ext>
                </a:extLst>
              </a:tr>
              <a:tr h="409761">
                <a:tc>
                  <a:txBody>
                    <a:bodyPr/>
                    <a:lstStyle/>
                    <a:p>
                      <a:pPr algn="l">
                        <a:lnSpc>
                          <a:spcPct val="200000"/>
                        </a:lnSpc>
                        <a:spcAft>
                          <a:spcPts val="0"/>
                        </a:spcAft>
                      </a:pPr>
                      <a:r>
                        <a:rPr lang="en-US" sz="1600" dirty="0">
                          <a:solidFill>
                            <a:schemeClr val="tx1"/>
                          </a:solidFill>
                          <a:effectLst/>
                        </a:rPr>
                        <a:t>Albumin</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lnSpc>
                          <a:spcPct val="200000"/>
                        </a:lnSpc>
                        <a:spcAft>
                          <a:spcPts val="1000"/>
                        </a:spcAft>
                      </a:pPr>
                      <a:r>
                        <a:rPr lang="en-US" sz="1600" dirty="0">
                          <a:solidFill>
                            <a:schemeClr val="tx1"/>
                          </a:solidFill>
                          <a:effectLst/>
                        </a:rPr>
                        <a:t>0.002</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lnSpc>
                          <a:spcPct val="200000"/>
                        </a:lnSpc>
                        <a:spcAft>
                          <a:spcPts val="1000"/>
                        </a:spcAft>
                      </a:pPr>
                      <a:r>
                        <a:rPr lang="en-US" sz="1600" dirty="0">
                          <a:solidFill>
                            <a:schemeClr val="tx1"/>
                          </a:solidFill>
                          <a:effectLst/>
                        </a:rPr>
                        <a:t>0.959</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822162779"/>
                  </a:ext>
                </a:extLst>
              </a:tr>
              <a:tr h="409761">
                <a:tc>
                  <a:txBody>
                    <a:bodyPr/>
                    <a:lstStyle/>
                    <a:p>
                      <a:pPr algn="l">
                        <a:lnSpc>
                          <a:spcPct val="200000"/>
                        </a:lnSpc>
                        <a:spcAft>
                          <a:spcPts val="0"/>
                        </a:spcAft>
                      </a:pPr>
                      <a:r>
                        <a:rPr lang="en-US" sz="1600" dirty="0">
                          <a:solidFill>
                            <a:schemeClr val="tx1"/>
                          </a:solidFill>
                          <a:effectLst/>
                        </a:rPr>
                        <a:t>HDF use</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lnSpc>
                          <a:spcPct val="200000"/>
                        </a:lnSpc>
                        <a:spcAft>
                          <a:spcPts val="1000"/>
                        </a:spcAft>
                      </a:pPr>
                      <a:r>
                        <a:rPr lang="en-US" sz="1600" dirty="0">
                          <a:solidFill>
                            <a:schemeClr val="tx1"/>
                          </a:solidFill>
                          <a:effectLst/>
                        </a:rPr>
                        <a:t>&lt;0.001</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lnSpc>
                          <a:spcPct val="200000"/>
                        </a:lnSpc>
                        <a:spcAft>
                          <a:spcPts val="1000"/>
                        </a:spcAft>
                      </a:pPr>
                      <a:r>
                        <a:rPr lang="en-US" sz="1600" dirty="0">
                          <a:solidFill>
                            <a:schemeClr val="tx1"/>
                          </a:solidFill>
                          <a:effectLst/>
                        </a:rPr>
                        <a:t>0.523</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929859446"/>
                  </a:ext>
                </a:extLst>
              </a:tr>
              <a:tr h="409761">
                <a:tc>
                  <a:txBody>
                    <a:bodyPr/>
                    <a:lstStyle/>
                    <a:p>
                      <a:pPr algn="l">
                        <a:lnSpc>
                          <a:spcPct val="200000"/>
                        </a:lnSpc>
                        <a:spcAft>
                          <a:spcPts val="0"/>
                        </a:spcAft>
                      </a:pPr>
                      <a:r>
                        <a:rPr lang="en-US" sz="1600" dirty="0">
                          <a:solidFill>
                            <a:schemeClr val="tx1"/>
                          </a:solidFill>
                          <a:effectLst/>
                        </a:rPr>
                        <a:t>Malignancy</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lnSpc>
                          <a:spcPct val="200000"/>
                        </a:lnSpc>
                        <a:spcAft>
                          <a:spcPts val="1000"/>
                        </a:spcAft>
                      </a:pPr>
                      <a:r>
                        <a:rPr lang="en-US" sz="1600" dirty="0">
                          <a:solidFill>
                            <a:schemeClr val="tx1"/>
                          </a:solidFill>
                          <a:effectLst/>
                        </a:rPr>
                        <a:t>0.001</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lnSpc>
                          <a:spcPct val="200000"/>
                        </a:lnSpc>
                        <a:spcAft>
                          <a:spcPts val="1000"/>
                        </a:spcAft>
                      </a:pPr>
                      <a:r>
                        <a:rPr lang="en-US" sz="1600" dirty="0">
                          <a:solidFill>
                            <a:schemeClr val="tx1"/>
                          </a:solidFill>
                          <a:effectLst/>
                        </a:rPr>
                        <a:t>1.814</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737250347"/>
                  </a:ext>
                </a:extLst>
              </a:tr>
              <a:tr h="438200">
                <a:tc>
                  <a:txBody>
                    <a:bodyPr/>
                    <a:lstStyle/>
                    <a:p>
                      <a:pPr algn="l">
                        <a:lnSpc>
                          <a:spcPct val="200000"/>
                        </a:lnSpc>
                        <a:spcAft>
                          <a:spcPts val="0"/>
                        </a:spcAft>
                      </a:pPr>
                      <a:r>
                        <a:rPr lang="en-US" sz="1600" dirty="0">
                          <a:solidFill>
                            <a:schemeClr val="tx1"/>
                          </a:solidFill>
                          <a:effectLst/>
                        </a:rPr>
                        <a:t>Ischaemic heart disease</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lnSpc>
                          <a:spcPct val="200000"/>
                        </a:lnSpc>
                        <a:spcAft>
                          <a:spcPts val="1000"/>
                        </a:spcAft>
                      </a:pPr>
                      <a:r>
                        <a:rPr lang="en-US" sz="1600" dirty="0">
                          <a:solidFill>
                            <a:schemeClr val="tx1"/>
                          </a:solidFill>
                          <a:effectLst/>
                        </a:rPr>
                        <a:t>0.620</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lnSpc>
                          <a:spcPct val="200000"/>
                        </a:lnSpc>
                        <a:spcAft>
                          <a:spcPts val="1000"/>
                        </a:spcAft>
                      </a:pPr>
                      <a:r>
                        <a:rPr lang="en-US" sz="1600" dirty="0">
                          <a:solidFill>
                            <a:schemeClr val="tx1"/>
                          </a:solidFill>
                          <a:effectLst/>
                        </a:rPr>
                        <a:t>0.931</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56108172"/>
                  </a:ext>
                </a:extLst>
              </a:tr>
              <a:tr h="409761">
                <a:tc>
                  <a:txBody>
                    <a:bodyPr/>
                    <a:lstStyle/>
                    <a:p>
                      <a:pPr algn="l">
                        <a:lnSpc>
                          <a:spcPct val="200000"/>
                        </a:lnSpc>
                        <a:spcAft>
                          <a:spcPts val="0"/>
                        </a:spcAft>
                      </a:pPr>
                      <a:r>
                        <a:rPr lang="en-US" sz="1600" dirty="0">
                          <a:solidFill>
                            <a:schemeClr val="tx1"/>
                          </a:solidFill>
                          <a:effectLst/>
                        </a:rPr>
                        <a:t>Peripheral vascular disease</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lnSpc>
                          <a:spcPct val="200000"/>
                        </a:lnSpc>
                        <a:spcAft>
                          <a:spcPts val="1000"/>
                        </a:spcAft>
                      </a:pPr>
                      <a:r>
                        <a:rPr lang="en-US" sz="1600" dirty="0">
                          <a:solidFill>
                            <a:schemeClr val="tx1"/>
                          </a:solidFill>
                          <a:effectLst/>
                        </a:rPr>
                        <a:t>0.543</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lnSpc>
                          <a:spcPct val="200000"/>
                        </a:lnSpc>
                        <a:spcAft>
                          <a:spcPts val="1000"/>
                        </a:spcAft>
                      </a:pPr>
                      <a:r>
                        <a:rPr lang="en-US" sz="1600" dirty="0">
                          <a:solidFill>
                            <a:schemeClr val="tx1"/>
                          </a:solidFill>
                          <a:effectLst/>
                        </a:rPr>
                        <a:t>1.107</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053530569"/>
                  </a:ext>
                </a:extLst>
              </a:tr>
            </a:tbl>
          </a:graphicData>
        </a:graphic>
      </p:graphicFrame>
      <p:pic>
        <p:nvPicPr>
          <p:cNvPr id="7" name="Content Placeholder 3">
            <a:extLst>
              <a:ext uri="{FF2B5EF4-FFF2-40B4-BE49-F238E27FC236}">
                <a16:creationId xmlns:a16="http://schemas.microsoft.com/office/drawing/2014/main" id="{E24C89C4-871F-E16E-A40D-A344C7135DE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6987" y="1970591"/>
            <a:ext cx="4869970" cy="3851954"/>
          </a:xfrm>
        </p:spPr>
      </p:pic>
      <p:pic>
        <p:nvPicPr>
          <p:cNvPr id="8" name="Immagine 3">
            <a:extLst>
              <a:ext uri="{FF2B5EF4-FFF2-40B4-BE49-F238E27FC236}">
                <a16:creationId xmlns:a16="http://schemas.microsoft.com/office/drawing/2014/main" id="{70BFCAFE-852C-CD8E-4924-25AD2BDE8E96}"/>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755975" y="2381603"/>
            <a:ext cx="5813984" cy="48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155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8506A-B52A-05CC-7E58-73CEDB52BE70}"/>
              </a:ext>
            </a:extLst>
          </p:cNvPr>
          <p:cNvSpPr>
            <a:spLocks noGrp="1"/>
          </p:cNvSpPr>
          <p:nvPr>
            <p:ph type="title"/>
          </p:nvPr>
        </p:nvSpPr>
        <p:spPr/>
        <p:txBody>
          <a:bodyPr/>
          <a:lstStyle/>
          <a:p>
            <a:r>
              <a:rPr lang="en-GB" dirty="0"/>
              <a:t>What is incremental dialysis ?</a:t>
            </a:r>
          </a:p>
        </p:txBody>
      </p:sp>
      <p:sp>
        <p:nvSpPr>
          <p:cNvPr id="3" name="Content Placeholder 2">
            <a:extLst>
              <a:ext uri="{FF2B5EF4-FFF2-40B4-BE49-F238E27FC236}">
                <a16:creationId xmlns:a16="http://schemas.microsoft.com/office/drawing/2014/main" id="{BF7B86B2-0629-B39A-23FF-105EE8580278}"/>
              </a:ext>
            </a:extLst>
          </p:cNvPr>
          <p:cNvSpPr>
            <a:spLocks noGrp="1"/>
          </p:cNvSpPr>
          <p:nvPr>
            <p:ph idx="1"/>
          </p:nvPr>
        </p:nvSpPr>
        <p:spPr>
          <a:xfrm>
            <a:off x="838199" y="1853334"/>
            <a:ext cx="10600593" cy="4351338"/>
          </a:xfrm>
        </p:spPr>
        <p:txBody>
          <a:bodyPr/>
          <a:lstStyle/>
          <a:p>
            <a:pPr marL="285750" indent="-285750">
              <a:buFont typeface="Arial" panose="020B0604020202020204" pitchFamily="34" charset="0"/>
              <a:buChar char="•"/>
            </a:pPr>
            <a:r>
              <a:rPr lang="en-GB" sz="2000" dirty="0"/>
              <a:t>Aims to provide the required amount of dialysis at the right time, based </a:t>
            </a:r>
            <a:r>
              <a:rPr lang="en-GB" sz="2000" dirty="0" smtClean="0"/>
              <a:t>on RKF</a:t>
            </a:r>
            <a:endParaRPr lang="en-GB" sz="2000" dirty="0"/>
          </a:p>
          <a:p>
            <a:pPr marL="285750" indent="-285750">
              <a:buFont typeface="Arial" panose="020B0604020202020204" pitchFamily="34" charset="0"/>
              <a:buChar char="•"/>
            </a:pPr>
            <a:r>
              <a:rPr lang="en-GB" sz="2000" dirty="0"/>
              <a:t>Based on step-wise or  incremental increase in dialysis as </a:t>
            </a:r>
            <a:r>
              <a:rPr lang="en-GB" sz="2000" dirty="0" smtClean="0"/>
              <a:t>RKF </a:t>
            </a:r>
            <a:r>
              <a:rPr lang="en-GB" sz="2000" dirty="0"/>
              <a:t>falls</a:t>
            </a:r>
          </a:p>
          <a:p>
            <a:pPr marL="285750" indent="-285750">
              <a:buFont typeface="Arial" panose="020B0604020202020204" pitchFamily="34" charset="0"/>
              <a:buChar char="•"/>
            </a:pPr>
            <a:r>
              <a:rPr lang="en-GB" sz="2000" dirty="0"/>
              <a:t>Based on the premise that a gradual increase in dialysis dose may preserve </a:t>
            </a:r>
            <a:r>
              <a:rPr lang="en-GB" sz="2000" dirty="0" smtClean="0"/>
              <a:t>RKF</a:t>
            </a:r>
            <a:endParaRPr lang="en-GB" sz="2000" dirty="0"/>
          </a:p>
          <a:p>
            <a:pPr marL="285750" indent="-285750">
              <a:buFont typeface="Arial" panose="020B0604020202020204" pitchFamily="34" charset="0"/>
              <a:buChar char="•"/>
            </a:pPr>
            <a:r>
              <a:rPr lang="en-GB" sz="2000" dirty="0"/>
              <a:t>Aims to reduce the “shock” of starting dialysis and reduce exposure to the harmful effects of dialysis</a:t>
            </a:r>
          </a:p>
          <a:p>
            <a:endParaRPr lang="en-GB" dirty="0"/>
          </a:p>
        </p:txBody>
      </p:sp>
      <p:sp>
        <p:nvSpPr>
          <p:cNvPr id="4" name="Text Placeholder 3">
            <a:extLst>
              <a:ext uri="{FF2B5EF4-FFF2-40B4-BE49-F238E27FC236}">
                <a16:creationId xmlns:a16="http://schemas.microsoft.com/office/drawing/2014/main" id="{07B1E6FC-B72C-E0C1-3444-3A5EDC374BCB}"/>
              </a:ext>
            </a:extLst>
          </p:cNvPr>
          <p:cNvSpPr>
            <a:spLocks noGrp="1"/>
          </p:cNvSpPr>
          <p:nvPr>
            <p:ph type="body" sz="quarter" idx="13"/>
          </p:nvPr>
        </p:nvSpPr>
        <p:spPr/>
        <p:txBody>
          <a:bodyPr/>
          <a:lstStyle/>
          <a:p>
            <a:endParaRPr lang="en-GB"/>
          </a:p>
        </p:txBody>
      </p:sp>
      <p:pic>
        <p:nvPicPr>
          <p:cNvPr id="6" name="Picture 4">
            <a:extLst>
              <a:ext uri="{FF2B5EF4-FFF2-40B4-BE49-F238E27FC236}">
                <a16:creationId xmlns:a16="http://schemas.microsoft.com/office/drawing/2014/main" id="{641D335D-00EB-55E1-A1E4-58B99F1EBEA0}"/>
              </a:ext>
            </a:extLst>
          </p:cNvPr>
          <p:cNvPicPr>
            <a:picLocks noChangeAspect="1"/>
          </p:cNvPicPr>
          <p:nvPr/>
        </p:nvPicPr>
        <p:blipFill>
          <a:blip r:embed="rId2"/>
          <a:stretch>
            <a:fillRect/>
          </a:stretch>
        </p:blipFill>
        <p:spPr>
          <a:xfrm>
            <a:off x="3710354" y="4114801"/>
            <a:ext cx="5037991" cy="2252517"/>
          </a:xfrm>
          <a:prstGeom prst="rect">
            <a:avLst/>
          </a:prstGeom>
        </p:spPr>
      </p:pic>
    </p:spTree>
    <p:extLst>
      <p:ext uri="{BB962C8B-B14F-4D97-AF65-F5344CB8AC3E}">
        <p14:creationId xmlns:p14="http://schemas.microsoft.com/office/powerpoint/2010/main" val="2734468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9FA7143-FBC2-AB9A-7DDF-7A10C00DB89B}"/>
              </a:ext>
            </a:extLst>
          </p:cNvPr>
          <p:cNvSpPr>
            <a:spLocks noGrp="1"/>
          </p:cNvSpPr>
          <p:nvPr>
            <p:ph type="title"/>
          </p:nvPr>
        </p:nvSpPr>
        <p:spPr>
          <a:xfrm>
            <a:off x="305626" y="394024"/>
            <a:ext cx="11703423" cy="1325563"/>
          </a:xfrm>
        </p:spPr>
        <p:txBody>
          <a:bodyPr>
            <a:normAutofit/>
          </a:bodyPr>
          <a:lstStyle/>
          <a:p>
            <a:r>
              <a:rPr lang="en-GB" dirty="0"/>
              <a:t>Possible benefits of incremental HD</a:t>
            </a:r>
            <a:endParaRPr lang="pl-PL" dirty="0"/>
          </a:p>
        </p:txBody>
      </p:sp>
      <p:sp>
        <p:nvSpPr>
          <p:cNvPr id="3" name="Symbol zastępczy zawartości 2">
            <a:extLst>
              <a:ext uri="{FF2B5EF4-FFF2-40B4-BE49-F238E27FC236}">
                <a16:creationId xmlns:a16="http://schemas.microsoft.com/office/drawing/2014/main" id="{5AEF4F26-26AC-2074-C3FF-A2DC2429C13A}"/>
              </a:ext>
            </a:extLst>
          </p:cNvPr>
          <p:cNvSpPr>
            <a:spLocks noGrp="1"/>
          </p:cNvSpPr>
          <p:nvPr>
            <p:ph idx="1"/>
          </p:nvPr>
        </p:nvSpPr>
        <p:spPr>
          <a:xfrm>
            <a:off x="513229" y="2181264"/>
            <a:ext cx="10515600" cy="3659523"/>
          </a:xfrm>
        </p:spPr>
        <p:txBody>
          <a:bodyPr vert="horz" lIns="91440" tIns="45720" rIns="91440" bIns="45720" rtlCol="0" anchor="t">
            <a:normAutofit fontScale="77500" lnSpcReduction="20000"/>
          </a:bodyPr>
          <a:lstStyle/>
          <a:p>
            <a:r>
              <a:rPr lang="en-GB" dirty="0"/>
              <a:t>Less exposure to harmful effects of haemodialysis</a:t>
            </a:r>
          </a:p>
          <a:p>
            <a:r>
              <a:rPr lang="en-GB" dirty="0"/>
              <a:t>Less usage of vascular access, less complications</a:t>
            </a:r>
          </a:p>
          <a:p>
            <a:r>
              <a:rPr lang="en-GB" dirty="0"/>
              <a:t>Gentle start </a:t>
            </a:r>
            <a:r>
              <a:rPr lang="en-GB" dirty="0" smtClean="0"/>
              <a:t>of </a:t>
            </a:r>
            <a:r>
              <a:rPr lang="en-GB" dirty="0"/>
              <a:t>dialysis in the early period </a:t>
            </a:r>
            <a:r>
              <a:rPr lang="en-GB" dirty="0" smtClean="0"/>
              <a:t>in which mortality </a:t>
            </a:r>
            <a:r>
              <a:rPr lang="en-GB" dirty="0"/>
              <a:t>is high</a:t>
            </a:r>
          </a:p>
          <a:p>
            <a:r>
              <a:rPr lang="en-GB" dirty="0"/>
              <a:t>Dialysis-free time</a:t>
            </a:r>
          </a:p>
          <a:p>
            <a:r>
              <a:rPr lang="en-GB" dirty="0"/>
              <a:t>Reducing dialysis frequency </a:t>
            </a:r>
            <a:r>
              <a:rPr lang="en-GB" dirty="0" smtClean="0"/>
              <a:t>can allow to </a:t>
            </a:r>
            <a:r>
              <a:rPr lang="en-GB" dirty="0"/>
              <a:t>dialyse others more frequently </a:t>
            </a:r>
          </a:p>
          <a:p>
            <a:r>
              <a:rPr lang="en-GB" dirty="0"/>
              <a:t>Quality of life</a:t>
            </a:r>
          </a:p>
          <a:p>
            <a:r>
              <a:rPr lang="en-GB" dirty="0"/>
              <a:t>Less burden of treatment</a:t>
            </a:r>
          </a:p>
          <a:p>
            <a:r>
              <a:rPr lang="en-GB" dirty="0"/>
              <a:t>Less exposure to aggressive attempts at ultrafiltration</a:t>
            </a:r>
          </a:p>
          <a:p>
            <a:r>
              <a:rPr lang="en-GB" dirty="0"/>
              <a:t>Lower therapy cost</a:t>
            </a:r>
          </a:p>
          <a:p>
            <a:endParaRPr lang="pl-PL" dirty="0"/>
          </a:p>
        </p:txBody>
      </p:sp>
      <p:sp>
        <p:nvSpPr>
          <p:cNvPr id="4" name="Symbol zastępczy tekstu 3">
            <a:extLst>
              <a:ext uri="{FF2B5EF4-FFF2-40B4-BE49-F238E27FC236}">
                <a16:creationId xmlns:a16="http://schemas.microsoft.com/office/drawing/2014/main" id="{95DEBAD3-4E5D-FF64-6A7A-321A3266EE0B}"/>
              </a:ext>
            </a:extLst>
          </p:cNvPr>
          <p:cNvSpPr>
            <a:spLocks noGrp="1"/>
          </p:cNvSpPr>
          <p:nvPr>
            <p:ph type="body" sz="quarter" idx="13"/>
          </p:nvPr>
        </p:nvSpPr>
        <p:spPr/>
        <p:txBody>
          <a:bodyPr/>
          <a:lstStyle/>
          <a:p>
            <a:endParaRPr lang="pl-PL"/>
          </a:p>
        </p:txBody>
      </p:sp>
    </p:spTree>
    <p:extLst>
      <p:ext uri="{BB962C8B-B14F-4D97-AF65-F5344CB8AC3E}">
        <p14:creationId xmlns:p14="http://schemas.microsoft.com/office/powerpoint/2010/main" val="3601164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2158</TotalTime>
  <Words>1675</Words>
  <Application>Microsoft Office PowerPoint</Application>
  <PresentationFormat>Widescreen</PresentationFormat>
  <Paragraphs>307</Paragraphs>
  <Slides>33</Slides>
  <Notes>5</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33</vt:i4>
      </vt:variant>
    </vt:vector>
  </HeadingPairs>
  <TitlesOfParts>
    <vt:vector size="43" baseType="lpstr">
      <vt:lpstr>Arial</vt:lpstr>
      <vt:lpstr>Arial Narrow</vt:lpstr>
      <vt:lpstr>Calibri</vt:lpstr>
      <vt:lpstr>Futura</vt:lpstr>
      <vt:lpstr>Futura Bk BT</vt:lpstr>
      <vt:lpstr>Futura Md BT</vt:lpstr>
      <vt:lpstr>Tahoma</vt:lpstr>
      <vt:lpstr>Times New Roman</vt:lpstr>
      <vt:lpstr>ヒラギノ角ゴ Pro W3</vt:lpstr>
      <vt:lpstr>Office Theme</vt:lpstr>
      <vt:lpstr>                             Could incremental haemodialysis be a new standard of care?  Carlo Basile  Associazione Nefrologica Gabriella Sebastio Martina Franca, Italy   Chair of EuDial (European Dialysis) Working Group of ERA (European Renal Association)    </vt:lpstr>
      <vt:lpstr>Presentazione standard di PowerPoint</vt:lpstr>
      <vt:lpstr>                          Taranto    </vt:lpstr>
      <vt:lpstr>Presentazione standard di PowerPoint</vt:lpstr>
      <vt:lpstr>Early mortality is elevated in the first 6-12 months after initiating dialysis</vt:lpstr>
      <vt:lpstr>Frequent HD regimes may result in loss of residual kidney function (RKF)</vt:lpstr>
      <vt:lpstr>Residual kidney function: a key predictor of outcomes in HD</vt:lpstr>
      <vt:lpstr>What is incremental dialysis ?</vt:lpstr>
      <vt:lpstr>Possible benefits of incremental HD</vt:lpstr>
      <vt:lpstr>       Who is safe for incremental HD?</vt:lpstr>
      <vt:lpstr>Safety of incremental HD for patients with KRU &gt;3ml/min/1.73m2 BSA</vt:lpstr>
      <vt:lpstr>Slower loss of kidney function in twice-weekly HD: data from Spain</vt:lpstr>
      <vt:lpstr>Loss of RKF in an observational cohort in Taiwan: twice-weekly vs. thrice-weekly HD</vt:lpstr>
      <vt:lpstr>Main demographic, clinical and laboratory data of the 202 patients enrolled into the study</vt:lpstr>
      <vt:lpstr>Duration of dialysis treatments in the three groups of patients</vt:lpstr>
      <vt:lpstr>Presentazione standard di PowerPoint</vt:lpstr>
      <vt:lpstr>Presentazione standard di PowerPoint</vt:lpstr>
      <vt:lpstr>UK Incremental HD </vt:lpstr>
      <vt:lpstr>Presentazione standard di PowerPoint</vt:lpstr>
      <vt:lpstr>Presentazione standard di PowerPoint</vt:lpstr>
      <vt:lpstr>    </vt:lpstr>
      <vt:lpstr>Common methods of performing calculations for incremental HD (1)</vt:lpstr>
      <vt:lpstr>Common methods of performing calculations for incremental HD (2)</vt:lpstr>
      <vt:lpstr>  European Best Practice Guidelines. II.3 Haemodialysis dose and residual renal function (Kr). Nephrol Dial Transplant 2002; 17 (Suppl 7): 24   </vt:lpstr>
      <vt:lpstr>Presentazione standard di PowerPoint</vt:lpstr>
      <vt:lpstr>The prescription graph shows that treatment frequency depends essentially on KRUn</vt:lpstr>
      <vt:lpstr>Presentazione standard di PowerPoint</vt:lpstr>
      <vt:lpstr>Presentazione standard di PowerPoint</vt:lpstr>
      <vt:lpstr>Presentazione standard di PowerPoint</vt:lpstr>
      <vt:lpstr>Educational aspects of incremental HD</vt:lpstr>
      <vt:lpstr>Summary (1)</vt:lpstr>
      <vt:lpstr>Summary (2)</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Giuseppe Palladino - ERA</dc:creator>
  <cp:lastModifiedBy>Utente Windows</cp:lastModifiedBy>
  <cp:revision>218</cp:revision>
  <dcterms:created xsi:type="dcterms:W3CDTF">2021-09-29T08:14:25Z</dcterms:created>
  <dcterms:modified xsi:type="dcterms:W3CDTF">2023-10-17T11:11:23Z</dcterms:modified>
</cp:coreProperties>
</file>