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256" r:id="rId2"/>
    <p:sldId id="454" r:id="rId3"/>
    <p:sldId id="339" r:id="rId4"/>
    <p:sldId id="348" r:id="rId5"/>
    <p:sldId id="337" r:id="rId6"/>
    <p:sldId id="341" r:id="rId7"/>
    <p:sldId id="365" r:id="rId8"/>
    <p:sldId id="467" r:id="rId9"/>
    <p:sldId id="466" r:id="rId10"/>
    <p:sldId id="471" r:id="rId11"/>
    <p:sldId id="488" r:id="rId12"/>
    <p:sldId id="455" r:id="rId13"/>
    <p:sldId id="376" r:id="rId14"/>
    <p:sldId id="475" r:id="rId15"/>
    <p:sldId id="431" r:id="rId16"/>
    <p:sldId id="356" r:id="rId17"/>
    <p:sldId id="379" r:id="rId18"/>
    <p:sldId id="459" r:id="rId19"/>
    <p:sldId id="460" r:id="rId20"/>
    <p:sldId id="355" r:id="rId21"/>
    <p:sldId id="481" r:id="rId22"/>
    <p:sldId id="482" r:id="rId23"/>
    <p:sldId id="490" r:id="rId24"/>
    <p:sldId id="483" r:id="rId25"/>
    <p:sldId id="472" r:id="rId26"/>
    <p:sldId id="468" r:id="rId27"/>
    <p:sldId id="436" r:id="rId28"/>
    <p:sldId id="478" r:id="rId29"/>
    <p:sldId id="476" r:id="rId30"/>
    <p:sldId id="479" r:id="rId31"/>
    <p:sldId id="480" r:id="rId32"/>
    <p:sldId id="448" r:id="rId33"/>
    <p:sldId id="470" r:id="rId34"/>
    <p:sldId id="474" r:id="rId35"/>
    <p:sldId id="450" r:id="rId36"/>
  </p:sldIdLst>
  <p:sldSz cx="12192000" cy="6858000"/>
  <p:notesSz cx="6797675" cy="9926638"/>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D7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6478A3-1DE3-46F6-AC23-996F54CB3EA8}" v="13" dt="2022-12-11T19:56:56.9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hmet Mert" userId="e4df765057056f14" providerId="LiveId" clId="{F86478A3-1DE3-46F6-AC23-996F54CB3EA8}"/>
    <pc:docChg chg="undo redo custSel addSld delSld modSld sldOrd">
      <pc:chgData name="Mehmet Mert" userId="e4df765057056f14" providerId="LiveId" clId="{F86478A3-1DE3-46F6-AC23-996F54CB3EA8}" dt="2022-12-12T19:31:00.311" v="1782" actId="20577"/>
      <pc:docMkLst>
        <pc:docMk/>
      </pc:docMkLst>
      <pc:sldChg chg="modSp mod">
        <pc:chgData name="Mehmet Mert" userId="e4df765057056f14" providerId="LiveId" clId="{F86478A3-1DE3-46F6-AC23-996F54CB3EA8}" dt="2022-12-12T19:31:00.311" v="1782" actId="20577"/>
        <pc:sldMkLst>
          <pc:docMk/>
          <pc:sldMk cId="3362077549" sldId="257"/>
        </pc:sldMkLst>
        <pc:spChg chg="mod">
          <ac:chgData name="Mehmet Mert" userId="e4df765057056f14" providerId="LiveId" clId="{F86478A3-1DE3-46F6-AC23-996F54CB3EA8}" dt="2022-12-11T19:15:21.273" v="1500" actId="122"/>
          <ac:spMkLst>
            <pc:docMk/>
            <pc:sldMk cId="3362077549" sldId="257"/>
            <ac:spMk id="2" creationId="{85AF0B48-678E-3C78-9A3A-8074D02FCD69}"/>
          </ac:spMkLst>
        </pc:spChg>
        <pc:spChg chg="mod">
          <ac:chgData name="Mehmet Mert" userId="e4df765057056f14" providerId="LiveId" clId="{F86478A3-1DE3-46F6-AC23-996F54CB3EA8}" dt="2022-12-12T19:31:00.311" v="1782" actId="20577"/>
          <ac:spMkLst>
            <pc:docMk/>
            <pc:sldMk cId="3362077549" sldId="257"/>
            <ac:spMk id="3" creationId="{A70E0DB8-72AE-D312-D921-EFB4CC7EE65E}"/>
          </ac:spMkLst>
        </pc:spChg>
      </pc:sldChg>
      <pc:sldChg chg="modSp new mod">
        <pc:chgData name="Mehmet Mert" userId="e4df765057056f14" providerId="LiveId" clId="{F86478A3-1DE3-46F6-AC23-996F54CB3EA8}" dt="2022-12-07T20:15:32.730" v="79" actId="20577"/>
        <pc:sldMkLst>
          <pc:docMk/>
          <pc:sldMk cId="1417383074" sldId="258"/>
        </pc:sldMkLst>
        <pc:spChg chg="mod">
          <ac:chgData name="Mehmet Mert" userId="e4df765057056f14" providerId="LiveId" clId="{F86478A3-1DE3-46F6-AC23-996F54CB3EA8}" dt="2022-12-07T20:07:43.366" v="43" actId="113"/>
          <ac:spMkLst>
            <pc:docMk/>
            <pc:sldMk cId="1417383074" sldId="258"/>
            <ac:spMk id="2" creationId="{846C8CC0-258F-3147-9D33-E33428095D65}"/>
          </ac:spMkLst>
        </pc:spChg>
        <pc:spChg chg="mod">
          <ac:chgData name="Mehmet Mert" userId="e4df765057056f14" providerId="LiveId" clId="{F86478A3-1DE3-46F6-AC23-996F54CB3EA8}" dt="2022-12-07T20:15:32.730" v="79" actId="20577"/>
          <ac:spMkLst>
            <pc:docMk/>
            <pc:sldMk cId="1417383074" sldId="258"/>
            <ac:spMk id="3" creationId="{BB27A114-A515-DF0F-8611-4BCA873302DA}"/>
          </ac:spMkLst>
        </pc:spChg>
      </pc:sldChg>
      <pc:sldChg chg="modSp new mod">
        <pc:chgData name="Mehmet Mert" userId="e4df765057056f14" providerId="LiveId" clId="{F86478A3-1DE3-46F6-AC23-996F54CB3EA8}" dt="2022-12-11T19:18:47.919" v="1507" actId="113"/>
        <pc:sldMkLst>
          <pc:docMk/>
          <pc:sldMk cId="1463373322" sldId="259"/>
        </pc:sldMkLst>
        <pc:spChg chg="mod">
          <ac:chgData name="Mehmet Mert" userId="e4df765057056f14" providerId="LiveId" clId="{F86478A3-1DE3-46F6-AC23-996F54CB3EA8}" dt="2022-12-07T20:09:17.850" v="48" actId="255"/>
          <ac:spMkLst>
            <pc:docMk/>
            <pc:sldMk cId="1463373322" sldId="259"/>
            <ac:spMk id="2" creationId="{6EF75E91-2E97-E11B-E214-29B5E5D7BB0A}"/>
          </ac:spMkLst>
        </pc:spChg>
        <pc:spChg chg="mod">
          <ac:chgData name="Mehmet Mert" userId="e4df765057056f14" providerId="LiveId" clId="{F86478A3-1DE3-46F6-AC23-996F54CB3EA8}" dt="2022-12-11T19:18:47.919" v="1507" actId="113"/>
          <ac:spMkLst>
            <pc:docMk/>
            <pc:sldMk cId="1463373322" sldId="259"/>
            <ac:spMk id="3" creationId="{45FA2919-6A26-75C2-55AD-E4B93F99B081}"/>
          </ac:spMkLst>
        </pc:spChg>
      </pc:sldChg>
      <pc:sldChg chg="modSp new mod">
        <pc:chgData name="Mehmet Mert" userId="e4df765057056f14" providerId="LiveId" clId="{F86478A3-1DE3-46F6-AC23-996F54CB3EA8}" dt="2022-12-09T20:22:05.080" v="432" actId="14"/>
        <pc:sldMkLst>
          <pc:docMk/>
          <pc:sldMk cId="2399007802" sldId="260"/>
        </pc:sldMkLst>
        <pc:spChg chg="mod">
          <ac:chgData name="Mehmet Mert" userId="e4df765057056f14" providerId="LiveId" clId="{F86478A3-1DE3-46F6-AC23-996F54CB3EA8}" dt="2022-12-09T20:10:28.521" v="413"/>
          <ac:spMkLst>
            <pc:docMk/>
            <pc:sldMk cId="2399007802" sldId="260"/>
            <ac:spMk id="2" creationId="{8C5C5990-5C02-1957-C6FC-D9F65C7AF87E}"/>
          </ac:spMkLst>
        </pc:spChg>
        <pc:spChg chg="mod">
          <ac:chgData name="Mehmet Mert" userId="e4df765057056f14" providerId="LiveId" clId="{F86478A3-1DE3-46F6-AC23-996F54CB3EA8}" dt="2022-12-09T20:22:05.080" v="432" actId="14"/>
          <ac:spMkLst>
            <pc:docMk/>
            <pc:sldMk cId="2399007802" sldId="260"/>
            <ac:spMk id="3" creationId="{FB9271B8-5374-68FE-EE7D-B8EF17CD7786}"/>
          </ac:spMkLst>
        </pc:spChg>
      </pc:sldChg>
      <pc:sldChg chg="modSp new mod">
        <pc:chgData name="Mehmet Mert" userId="e4df765057056f14" providerId="LiveId" clId="{F86478A3-1DE3-46F6-AC23-996F54CB3EA8}" dt="2022-12-11T19:47:22.684" v="1605" actId="113"/>
        <pc:sldMkLst>
          <pc:docMk/>
          <pc:sldMk cId="1000892125" sldId="261"/>
        </pc:sldMkLst>
        <pc:spChg chg="mod">
          <ac:chgData name="Mehmet Mert" userId="e4df765057056f14" providerId="LiveId" clId="{F86478A3-1DE3-46F6-AC23-996F54CB3EA8}" dt="2022-12-08T19:18:44.301" v="173" actId="122"/>
          <ac:spMkLst>
            <pc:docMk/>
            <pc:sldMk cId="1000892125" sldId="261"/>
            <ac:spMk id="2" creationId="{363371BE-E77E-99A8-A988-88C40D806CA1}"/>
          </ac:spMkLst>
        </pc:spChg>
        <pc:spChg chg="mod">
          <ac:chgData name="Mehmet Mert" userId="e4df765057056f14" providerId="LiveId" clId="{F86478A3-1DE3-46F6-AC23-996F54CB3EA8}" dt="2022-12-11T19:47:22.684" v="1605" actId="113"/>
          <ac:spMkLst>
            <pc:docMk/>
            <pc:sldMk cId="1000892125" sldId="261"/>
            <ac:spMk id="3" creationId="{FC1EF95B-3992-9E28-A7D1-F7CCB86C1A03}"/>
          </ac:spMkLst>
        </pc:spChg>
      </pc:sldChg>
      <pc:sldChg chg="modSp new mod">
        <pc:chgData name="Mehmet Mert" userId="e4df765057056f14" providerId="LiveId" clId="{F86478A3-1DE3-46F6-AC23-996F54CB3EA8}" dt="2022-12-11T19:50:00.622" v="1629"/>
        <pc:sldMkLst>
          <pc:docMk/>
          <pc:sldMk cId="2214918829" sldId="262"/>
        </pc:sldMkLst>
        <pc:spChg chg="mod">
          <ac:chgData name="Mehmet Mert" userId="e4df765057056f14" providerId="LiveId" clId="{F86478A3-1DE3-46F6-AC23-996F54CB3EA8}" dt="2022-12-09T20:22:16.785" v="433"/>
          <ac:spMkLst>
            <pc:docMk/>
            <pc:sldMk cId="2214918829" sldId="262"/>
            <ac:spMk id="2" creationId="{8DEE2A90-7A86-C969-040D-BBA664116606}"/>
          </ac:spMkLst>
        </pc:spChg>
        <pc:spChg chg="mod">
          <ac:chgData name="Mehmet Mert" userId="e4df765057056f14" providerId="LiveId" clId="{F86478A3-1DE3-46F6-AC23-996F54CB3EA8}" dt="2022-12-11T19:50:00.622" v="1629"/>
          <ac:spMkLst>
            <pc:docMk/>
            <pc:sldMk cId="2214918829" sldId="262"/>
            <ac:spMk id="3" creationId="{A0EC38E4-C25F-6D3C-5BAB-10455391A01C}"/>
          </ac:spMkLst>
        </pc:spChg>
      </pc:sldChg>
      <pc:sldChg chg="modSp new del mod">
        <pc:chgData name="Mehmet Mert" userId="e4df765057056f14" providerId="LiveId" clId="{F86478A3-1DE3-46F6-AC23-996F54CB3EA8}" dt="2022-12-09T20:10:18.825" v="412" actId="47"/>
        <pc:sldMkLst>
          <pc:docMk/>
          <pc:sldMk cId="4068519401" sldId="262"/>
        </pc:sldMkLst>
        <pc:spChg chg="mod">
          <ac:chgData name="Mehmet Mert" userId="e4df765057056f14" providerId="LiveId" clId="{F86478A3-1DE3-46F6-AC23-996F54CB3EA8}" dt="2022-12-09T20:06:58.886" v="335" actId="27636"/>
          <ac:spMkLst>
            <pc:docMk/>
            <pc:sldMk cId="4068519401" sldId="262"/>
            <ac:spMk id="3" creationId="{F375224E-6561-9F43-46C8-EDD94DD9D5DD}"/>
          </ac:spMkLst>
        </pc:spChg>
      </pc:sldChg>
      <pc:sldChg chg="modSp new del mod">
        <pc:chgData name="Mehmet Mert" userId="e4df765057056f14" providerId="LiveId" clId="{F86478A3-1DE3-46F6-AC23-996F54CB3EA8}" dt="2022-12-11T19:13:59.023" v="1486" actId="47"/>
        <pc:sldMkLst>
          <pc:docMk/>
          <pc:sldMk cId="952741740" sldId="263"/>
        </pc:sldMkLst>
        <pc:spChg chg="mod">
          <ac:chgData name="Mehmet Mert" userId="e4df765057056f14" providerId="LiveId" clId="{F86478A3-1DE3-46F6-AC23-996F54CB3EA8}" dt="2022-12-09T20:37:20.947" v="510" actId="122"/>
          <ac:spMkLst>
            <pc:docMk/>
            <pc:sldMk cId="952741740" sldId="263"/>
            <ac:spMk id="2" creationId="{3EC94A45-AB56-BDFF-B9DD-92E1C844AC63}"/>
          </ac:spMkLst>
        </pc:spChg>
        <pc:spChg chg="mod">
          <ac:chgData name="Mehmet Mert" userId="e4df765057056f14" providerId="LiveId" clId="{F86478A3-1DE3-46F6-AC23-996F54CB3EA8}" dt="2022-12-09T20:40:45.163" v="524" actId="27636"/>
          <ac:spMkLst>
            <pc:docMk/>
            <pc:sldMk cId="952741740" sldId="263"/>
            <ac:spMk id="3" creationId="{BC9AB07E-A5E6-6F7D-90BA-244CFD1A18FD}"/>
          </ac:spMkLst>
        </pc:spChg>
      </pc:sldChg>
      <pc:sldChg chg="modSp new mod">
        <pc:chgData name="Mehmet Mert" userId="e4df765057056f14" providerId="LiveId" clId="{F86478A3-1DE3-46F6-AC23-996F54CB3EA8}" dt="2022-12-10T18:00:30.789" v="610"/>
        <pc:sldMkLst>
          <pc:docMk/>
          <pc:sldMk cId="2902840996" sldId="264"/>
        </pc:sldMkLst>
        <pc:spChg chg="mod">
          <ac:chgData name="Mehmet Mert" userId="e4df765057056f14" providerId="LiveId" clId="{F86478A3-1DE3-46F6-AC23-996F54CB3EA8}" dt="2022-12-09T20:41:21.922" v="528" actId="122"/>
          <ac:spMkLst>
            <pc:docMk/>
            <pc:sldMk cId="2902840996" sldId="264"/>
            <ac:spMk id="2" creationId="{18ACDF0C-3B72-608E-FB05-7CC314E453E5}"/>
          </ac:spMkLst>
        </pc:spChg>
        <pc:spChg chg="mod">
          <ac:chgData name="Mehmet Mert" userId="e4df765057056f14" providerId="LiveId" clId="{F86478A3-1DE3-46F6-AC23-996F54CB3EA8}" dt="2022-12-10T18:00:30.789" v="610"/>
          <ac:spMkLst>
            <pc:docMk/>
            <pc:sldMk cId="2902840996" sldId="264"/>
            <ac:spMk id="3" creationId="{C4673121-1336-80A1-3F7A-10F6D637289D}"/>
          </ac:spMkLst>
        </pc:spChg>
      </pc:sldChg>
      <pc:sldChg chg="addSp delSp modSp new mod">
        <pc:chgData name="Mehmet Mert" userId="e4df765057056f14" providerId="LiveId" clId="{F86478A3-1DE3-46F6-AC23-996F54CB3EA8}" dt="2022-12-11T18:35:05.903" v="1388" actId="20577"/>
        <pc:sldMkLst>
          <pc:docMk/>
          <pc:sldMk cId="2598309797" sldId="265"/>
        </pc:sldMkLst>
        <pc:spChg chg="del">
          <ac:chgData name="Mehmet Mert" userId="e4df765057056f14" providerId="LiveId" clId="{F86478A3-1DE3-46F6-AC23-996F54CB3EA8}" dt="2022-12-11T16:12:33.646" v="639" actId="478"/>
          <ac:spMkLst>
            <pc:docMk/>
            <pc:sldMk cId="2598309797" sldId="265"/>
            <ac:spMk id="2" creationId="{AFA451B5-440A-88F2-7C38-04CFF7220012}"/>
          </ac:spMkLst>
        </pc:spChg>
        <pc:spChg chg="mod">
          <ac:chgData name="Mehmet Mert" userId="e4df765057056f14" providerId="LiveId" clId="{F86478A3-1DE3-46F6-AC23-996F54CB3EA8}" dt="2022-12-11T18:35:05.903" v="1388" actId="20577"/>
          <ac:spMkLst>
            <pc:docMk/>
            <pc:sldMk cId="2598309797" sldId="265"/>
            <ac:spMk id="3" creationId="{A4C63D10-D3B4-70DA-8564-44F276CA7AC2}"/>
          </ac:spMkLst>
        </pc:spChg>
        <pc:picChg chg="add del mod">
          <ac:chgData name="Mehmet Mert" userId="e4df765057056f14" providerId="LiveId" clId="{F86478A3-1DE3-46F6-AC23-996F54CB3EA8}" dt="2022-12-11T16:12:26.588" v="637" actId="478"/>
          <ac:picMkLst>
            <pc:docMk/>
            <pc:sldMk cId="2598309797" sldId="265"/>
            <ac:picMk id="4" creationId="{87E2CD2E-DCEB-3B86-36B2-F0D075363C83}"/>
          </ac:picMkLst>
        </pc:picChg>
        <pc:picChg chg="add mod">
          <ac:chgData name="Mehmet Mert" userId="e4df765057056f14" providerId="LiveId" clId="{F86478A3-1DE3-46F6-AC23-996F54CB3EA8}" dt="2022-12-11T16:12:51.258" v="644" actId="14100"/>
          <ac:picMkLst>
            <pc:docMk/>
            <pc:sldMk cId="2598309797" sldId="265"/>
            <ac:picMk id="5" creationId="{9BC475BE-F468-7C0C-9582-1A912B4BAF25}"/>
          </ac:picMkLst>
        </pc:picChg>
      </pc:sldChg>
      <pc:sldChg chg="modSp new mod">
        <pc:chgData name="Mehmet Mert" userId="e4df765057056f14" providerId="LiveId" clId="{F86478A3-1DE3-46F6-AC23-996F54CB3EA8}" dt="2022-12-11T17:33:22.335" v="1091" actId="20577"/>
        <pc:sldMkLst>
          <pc:docMk/>
          <pc:sldMk cId="1129465967" sldId="266"/>
        </pc:sldMkLst>
        <pc:spChg chg="mod">
          <ac:chgData name="Mehmet Mert" userId="e4df765057056f14" providerId="LiveId" clId="{F86478A3-1DE3-46F6-AC23-996F54CB3EA8}" dt="2022-12-11T17:07:19.947" v="775" actId="122"/>
          <ac:spMkLst>
            <pc:docMk/>
            <pc:sldMk cId="1129465967" sldId="266"/>
            <ac:spMk id="2" creationId="{F72DE441-85DA-4DC3-B673-CF62E46F8B20}"/>
          </ac:spMkLst>
        </pc:spChg>
        <pc:spChg chg="mod">
          <ac:chgData name="Mehmet Mert" userId="e4df765057056f14" providerId="LiveId" clId="{F86478A3-1DE3-46F6-AC23-996F54CB3EA8}" dt="2022-12-11T17:33:22.335" v="1091" actId="20577"/>
          <ac:spMkLst>
            <pc:docMk/>
            <pc:sldMk cId="1129465967" sldId="266"/>
            <ac:spMk id="3" creationId="{0F9FF89E-C09E-B8EE-8805-1C1F4A593B9F}"/>
          </ac:spMkLst>
        </pc:spChg>
      </pc:sldChg>
      <pc:sldChg chg="modSp new mod">
        <pc:chgData name="Mehmet Mert" userId="e4df765057056f14" providerId="LiveId" clId="{F86478A3-1DE3-46F6-AC23-996F54CB3EA8}" dt="2022-12-11T18:19:05.391" v="1251" actId="113"/>
        <pc:sldMkLst>
          <pc:docMk/>
          <pc:sldMk cId="1527576115" sldId="267"/>
        </pc:sldMkLst>
        <pc:spChg chg="mod">
          <ac:chgData name="Mehmet Mert" userId="e4df765057056f14" providerId="LiveId" clId="{F86478A3-1DE3-46F6-AC23-996F54CB3EA8}" dt="2022-12-11T17:35:03.626" v="1105" actId="20577"/>
          <ac:spMkLst>
            <pc:docMk/>
            <pc:sldMk cId="1527576115" sldId="267"/>
            <ac:spMk id="2" creationId="{72073460-396C-64CD-4397-122C9FD73CF6}"/>
          </ac:spMkLst>
        </pc:spChg>
        <pc:spChg chg="mod">
          <ac:chgData name="Mehmet Mert" userId="e4df765057056f14" providerId="LiveId" clId="{F86478A3-1DE3-46F6-AC23-996F54CB3EA8}" dt="2022-12-11T18:19:05.391" v="1251" actId="113"/>
          <ac:spMkLst>
            <pc:docMk/>
            <pc:sldMk cId="1527576115" sldId="267"/>
            <ac:spMk id="3" creationId="{F99805E3-7A68-FD14-919D-F3EEE06CE2C9}"/>
          </ac:spMkLst>
        </pc:spChg>
      </pc:sldChg>
      <pc:sldChg chg="modSp new mod">
        <pc:chgData name="Mehmet Mert" userId="e4df765057056f14" providerId="LiveId" clId="{F86478A3-1DE3-46F6-AC23-996F54CB3EA8}" dt="2022-12-11T19:52:03.193" v="1632" actId="113"/>
        <pc:sldMkLst>
          <pc:docMk/>
          <pc:sldMk cId="3529401528" sldId="268"/>
        </pc:sldMkLst>
        <pc:spChg chg="mod">
          <ac:chgData name="Mehmet Mert" userId="e4df765057056f14" providerId="LiveId" clId="{F86478A3-1DE3-46F6-AC23-996F54CB3EA8}" dt="2022-12-11T18:41:44.529" v="1391" actId="122"/>
          <ac:spMkLst>
            <pc:docMk/>
            <pc:sldMk cId="3529401528" sldId="268"/>
            <ac:spMk id="2" creationId="{A3B553BE-0EFC-2AE6-4E36-9AAA73B72778}"/>
          </ac:spMkLst>
        </pc:spChg>
        <pc:spChg chg="mod">
          <ac:chgData name="Mehmet Mert" userId="e4df765057056f14" providerId="LiveId" clId="{F86478A3-1DE3-46F6-AC23-996F54CB3EA8}" dt="2022-12-11T19:52:03.193" v="1632" actId="113"/>
          <ac:spMkLst>
            <pc:docMk/>
            <pc:sldMk cId="3529401528" sldId="268"/>
            <ac:spMk id="3" creationId="{E0D3448A-829C-C493-3F7C-DFE9D05225DC}"/>
          </ac:spMkLst>
        </pc:spChg>
      </pc:sldChg>
      <pc:sldChg chg="modSp add del mod ord">
        <pc:chgData name="Mehmet Mert" userId="e4df765057056f14" providerId="LiveId" clId="{F86478A3-1DE3-46F6-AC23-996F54CB3EA8}" dt="2022-12-11T18:52:05.755" v="1417"/>
        <pc:sldMkLst>
          <pc:docMk/>
          <pc:sldMk cId="4046445736" sldId="269"/>
        </pc:sldMkLst>
        <pc:picChg chg="mod modCrop">
          <ac:chgData name="Mehmet Mert" userId="e4df765057056f14" providerId="LiveId" clId="{F86478A3-1DE3-46F6-AC23-996F54CB3EA8}" dt="2022-12-11T18:03:37.154" v="1149" actId="14100"/>
          <ac:picMkLst>
            <pc:docMk/>
            <pc:sldMk cId="4046445736" sldId="269"/>
            <ac:picMk id="2" creationId="{00000000-0000-0000-0000-000000000000}"/>
          </ac:picMkLst>
        </pc:picChg>
      </pc:sldChg>
      <pc:sldChg chg="modSp new mod">
        <pc:chgData name="Mehmet Mert" userId="e4df765057056f14" providerId="LiveId" clId="{F86478A3-1DE3-46F6-AC23-996F54CB3EA8}" dt="2022-12-11T18:34:36.218" v="1362" actId="113"/>
        <pc:sldMkLst>
          <pc:docMk/>
          <pc:sldMk cId="2721760972" sldId="270"/>
        </pc:sldMkLst>
        <pc:spChg chg="mod">
          <ac:chgData name="Mehmet Mert" userId="e4df765057056f14" providerId="LiveId" clId="{F86478A3-1DE3-46F6-AC23-996F54CB3EA8}" dt="2022-12-11T18:23:39.737" v="1254" actId="122"/>
          <ac:spMkLst>
            <pc:docMk/>
            <pc:sldMk cId="2721760972" sldId="270"/>
            <ac:spMk id="2" creationId="{27BAEA26-BF3A-A02A-BB94-007A4D574C38}"/>
          </ac:spMkLst>
        </pc:spChg>
        <pc:spChg chg="mod">
          <ac:chgData name="Mehmet Mert" userId="e4df765057056f14" providerId="LiveId" clId="{F86478A3-1DE3-46F6-AC23-996F54CB3EA8}" dt="2022-12-11T18:34:36.218" v="1362" actId="113"/>
          <ac:spMkLst>
            <pc:docMk/>
            <pc:sldMk cId="2721760972" sldId="270"/>
            <ac:spMk id="3" creationId="{D7B5B7BB-9E77-5CA6-C3FC-BEBBF808FBEE}"/>
          </ac:spMkLst>
        </pc:spChg>
      </pc:sldChg>
      <pc:sldChg chg="new del">
        <pc:chgData name="Mehmet Mert" userId="e4df765057056f14" providerId="LiveId" clId="{F86478A3-1DE3-46F6-AC23-996F54CB3EA8}" dt="2022-12-11T18:52:01.475" v="1415" actId="47"/>
        <pc:sldMkLst>
          <pc:docMk/>
          <pc:sldMk cId="2864039965" sldId="271"/>
        </pc:sldMkLst>
      </pc:sldChg>
      <pc:sldChg chg="new del">
        <pc:chgData name="Mehmet Mert" userId="e4df765057056f14" providerId="LiveId" clId="{F86478A3-1DE3-46F6-AC23-996F54CB3EA8}" dt="2022-12-11T18:51:49.380" v="1410" actId="47"/>
        <pc:sldMkLst>
          <pc:docMk/>
          <pc:sldMk cId="103255529" sldId="272"/>
        </pc:sldMkLst>
      </pc:sldChg>
      <pc:sldChg chg="modSp new mod">
        <pc:chgData name="Mehmet Mert" userId="e4df765057056f14" providerId="LiveId" clId="{F86478A3-1DE3-46F6-AC23-996F54CB3EA8}" dt="2022-12-11T18:59:48.909" v="1431" actId="113"/>
        <pc:sldMkLst>
          <pc:docMk/>
          <pc:sldMk cId="819897431" sldId="272"/>
        </pc:sldMkLst>
        <pc:spChg chg="mod">
          <ac:chgData name="Mehmet Mert" userId="e4df765057056f14" providerId="LiveId" clId="{F86478A3-1DE3-46F6-AC23-996F54CB3EA8}" dt="2022-12-11T18:51:58.680" v="1414" actId="122"/>
          <ac:spMkLst>
            <pc:docMk/>
            <pc:sldMk cId="819897431" sldId="272"/>
            <ac:spMk id="2" creationId="{81864DEF-5888-E590-F86C-D721A49B9211}"/>
          </ac:spMkLst>
        </pc:spChg>
        <pc:spChg chg="mod">
          <ac:chgData name="Mehmet Mert" userId="e4df765057056f14" providerId="LiveId" clId="{F86478A3-1DE3-46F6-AC23-996F54CB3EA8}" dt="2022-12-11T18:59:48.909" v="1431" actId="113"/>
          <ac:spMkLst>
            <pc:docMk/>
            <pc:sldMk cId="819897431" sldId="272"/>
            <ac:spMk id="3" creationId="{5F68C244-065C-859C-ED80-A915965C66DD}"/>
          </ac:spMkLst>
        </pc:spChg>
      </pc:sldChg>
      <pc:sldChg chg="modSp new mod">
        <pc:chgData name="Mehmet Mert" userId="e4df765057056f14" providerId="LiveId" clId="{F86478A3-1DE3-46F6-AC23-996F54CB3EA8}" dt="2022-12-12T19:30:37.903" v="1766" actId="20577"/>
        <pc:sldMkLst>
          <pc:docMk/>
          <pc:sldMk cId="3108378086" sldId="273"/>
        </pc:sldMkLst>
        <pc:spChg chg="mod">
          <ac:chgData name="Mehmet Mert" userId="e4df765057056f14" providerId="LiveId" clId="{F86478A3-1DE3-46F6-AC23-996F54CB3EA8}" dt="2022-12-12T19:30:37.903" v="1766" actId="20577"/>
          <ac:spMkLst>
            <pc:docMk/>
            <pc:sldMk cId="3108378086" sldId="273"/>
            <ac:spMk id="2" creationId="{C2B4ABA6-66E2-78EB-7D61-2F9EA4DB1F2F}"/>
          </ac:spMkLst>
        </pc:spChg>
        <pc:spChg chg="mod">
          <ac:chgData name="Mehmet Mert" userId="e4df765057056f14" providerId="LiveId" clId="{F86478A3-1DE3-46F6-AC23-996F54CB3EA8}" dt="2022-12-11T20:13:21.996" v="1647" actId="113"/>
          <ac:spMkLst>
            <pc:docMk/>
            <pc:sldMk cId="3108378086" sldId="273"/>
            <ac:spMk id="3" creationId="{1B3A13EF-09B0-E30E-1A02-7749E3318B3B}"/>
          </ac:spMkLst>
        </pc:spChg>
      </pc:sldChg>
      <pc:sldChg chg="modSp new mod">
        <pc:chgData name="Mehmet Mert" userId="e4df765057056f14" providerId="LiveId" clId="{F86478A3-1DE3-46F6-AC23-996F54CB3EA8}" dt="2022-12-11T19:13:30.646" v="1485" actId="113"/>
        <pc:sldMkLst>
          <pc:docMk/>
          <pc:sldMk cId="2981103161" sldId="274"/>
        </pc:sldMkLst>
        <pc:spChg chg="mod">
          <ac:chgData name="Mehmet Mert" userId="e4df765057056f14" providerId="LiveId" clId="{F86478A3-1DE3-46F6-AC23-996F54CB3EA8}" dt="2022-12-11T19:12:33.928" v="1479" actId="122"/>
          <ac:spMkLst>
            <pc:docMk/>
            <pc:sldMk cId="2981103161" sldId="274"/>
            <ac:spMk id="2" creationId="{FBF0CFD7-BFA3-7E12-6589-B2C2110847B3}"/>
          </ac:spMkLst>
        </pc:spChg>
        <pc:spChg chg="mod">
          <ac:chgData name="Mehmet Mert" userId="e4df765057056f14" providerId="LiveId" clId="{F86478A3-1DE3-46F6-AC23-996F54CB3EA8}" dt="2022-12-11T19:13:30.646" v="1485" actId="113"/>
          <ac:spMkLst>
            <pc:docMk/>
            <pc:sldMk cId="2981103161" sldId="274"/>
            <ac:spMk id="3" creationId="{E43178B0-2D8E-B913-B084-4C4BF131572E}"/>
          </ac:spMkLst>
        </pc:spChg>
      </pc:sldChg>
      <pc:sldChg chg="addSp delSp modSp new mod setBg">
        <pc:chgData name="Mehmet Mert" userId="e4df765057056f14" providerId="LiveId" clId="{F86478A3-1DE3-46F6-AC23-996F54CB3EA8}" dt="2022-12-11T19:44:01.922" v="1600" actId="120"/>
        <pc:sldMkLst>
          <pc:docMk/>
          <pc:sldMk cId="2299910712" sldId="275"/>
        </pc:sldMkLst>
        <pc:spChg chg="del mod">
          <ac:chgData name="Mehmet Mert" userId="e4df765057056f14" providerId="LiveId" clId="{F86478A3-1DE3-46F6-AC23-996F54CB3EA8}" dt="2022-12-11T19:43:47.847" v="1597" actId="478"/>
          <ac:spMkLst>
            <pc:docMk/>
            <pc:sldMk cId="2299910712" sldId="275"/>
            <ac:spMk id="2" creationId="{A93040B1-126D-5B04-2973-27A265DD9B77}"/>
          </ac:spMkLst>
        </pc:spChg>
        <pc:spChg chg="mod">
          <ac:chgData name="Mehmet Mert" userId="e4df765057056f14" providerId="LiveId" clId="{F86478A3-1DE3-46F6-AC23-996F54CB3EA8}" dt="2022-12-11T19:44:01.922" v="1600" actId="120"/>
          <ac:spMkLst>
            <pc:docMk/>
            <pc:sldMk cId="2299910712" sldId="275"/>
            <ac:spMk id="3" creationId="{9302F2EE-D4A2-F09D-2469-EF17E778BC9E}"/>
          </ac:spMkLst>
        </pc:spChg>
        <pc:spChg chg="add">
          <ac:chgData name="Mehmet Mert" userId="e4df765057056f14" providerId="LiveId" clId="{F86478A3-1DE3-46F6-AC23-996F54CB3EA8}" dt="2022-12-11T19:43:26.624" v="1575" actId="26606"/>
          <ac:spMkLst>
            <pc:docMk/>
            <pc:sldMk cId="2299910712" sldId="275"/>
            <ac:spMk id="1031" creationId="{F13C74B1-5B17-4795-BED0-7140497B445A}"/>
          </ac:spMkLst>
        </pc:spChg>
        <pc:spChg chg="add">
          <ac:chgData name="Mehmet Mert" userId="e4df765057056f14" providerId="LiveId" clId="{F86478A3-1DE3-46F6-AC23-996F54CB3EA8}" dt="2022-12-11T19:43:26.624" v="1575" actId="26606"/>
          <ac:spMkLst>
            <pc:docMk/>
            <pc:sldMk cId="2299910712" sldId="275"/>
            <ac:spMk id="1033" creationId="{D4974D33-8DC5-464E-8C6D-BE58F0669C17}"/>
          </ac:spMkLst>
        </pc:spChg>
        <pc:picChg chg="add mod">
          <ac:chgData name="Mehmet Mert" userId="e4df765057056f14" providerId="LiveId" clId="{F86478A3-1DE3-46F6-AC23-996F54CB3EA8}" dt="2022-12-11T19:43:26.624" v="1575" actId="26606"/>
          <ac:picMkLst>
            <pc:docMk/>
            <pc:sldMk cId="2299910712" sldId="275"/>
            <ac:picMk id="1026" creationId="{424FF2AE-13AD-45EE-FDE6-42C8A2299D6C}"/>
          </ac:picMkLst>
        </pc:picChg>
      </pc:sldChg>
      <pc:sldChg chg="modSp new mod">
        <pc:chgData name="Mehmet Mert" userId="e4df765057056f14" providerId="LiveId" clId="{F86478A3-1DE3-46F6-AC23-996F54CB3EA8}" dt="2022-12-11T19:30:19.493" v="1565" actId="20577"/>
        <pc:sldMkLst>
          <pc:docMk/>
          <pc:sldMk cId="1558231940" sldId="276"/>
        </pc:sldMkLst>
        <pc:spChg chg="mod">
          <ac:chgData name="Mehmet Mert" userId="e4df765057056f14" providerId="LiveId" clId="{F86478A3-1DE3-46F6-AC23-996F54CB3EA8}" dt="2022-12-11T19:21:50.619" v="1510" actId="122"/>
          <ac:spMkLst>
            <pc:docMk/>
            <pc:sldMk cId="1558231940" sldId="276"/>
            <ac:spMk id="2" creationId="{9B30607F-FCDC-3D87-A66C-E6D244908575}"/>
          </ac:spMkLst>
        </pc:spChg>
        <pc:spChg chg="mod">
          <ac:chgData name="Mehmet Mert" userId="e4df765057056f14" providerId="LiveId" clId="{F86478A3-1DE3-46F6-AC23-996F54CB3EA8}" dt="2022-12-11T19:30:19.493" v="1565" actId="20577"/>
          <ac:spMkLst>
            <pc:docMk/>
            <pc:sldMk cId="1558231940" sldId="276"/>
            <ac:spMk id="3" creationId="{F64F96F6-121A-FDD6-FAA3-983ABE71DD0A}"/>
          </ac:spMkLst>
        </pc:spChg>
      </pc:sldChg>
      <pc:sldChg chg="new del">
        <pc:chgData name="Mehmet Mert" userId="e4df765057056f14" providerId="LiveId" clId="{F86478A3-1DE3-46F6-AC23-996F54CB3EA8}" dt="2022-12-11T19:34:54.081" v="1568" actId="47"/>
        <pc:sldMkLst>
          <pc:docMk/>
          <pc:sldMk cId="2425039728" sldId="277"/>
        </pc:sldMkLst>
      </pc:sldChg>
      <pc:sldChg chg="add">
        <pc:chgData name="Mehmet Mert" userId="e4df765057056f14" providerId="LiveId" clId="{F86478A3-1DE3-46F6-AC23-996F54CB3EA8}" dt="2022-12-11T19:34:50.686" v="1567"/>
        <pc:sldMkLst>
          <pc:docMk/>
          <pc:sldMk cId="2449961418" sldId="278"/>
        </pc:sldMkLst>
      </pc:sldChg>
      <pc:sldChg chg="new del">
        <pc:chgData name="Mehmet Mert" userId="e4df765057056f14" providerId="LiveId" clId="{F86478A3-1DE3-46F6-AC23-996F54CB3EA8}" dt="2022-12-11T19:40:36.717" v="1573" actId="47"/>
        <pc:sldMkLst>
          <pc:docMk/>
          <pc:sldMk cId="3157147919" sldId="279"/>
        </pc:sldMkLst>
      </pc:sldChg>
      <pc:sldChg chg="add ord">
        <pc:chgData name="Mehmet Mert" userId="e4df765057056f14" providerId="LiveId" clId="{F86478A3-1DE3-46F6-AC23-996F54CB3EA8}" dt="2022-12-11T19:40:34.513" v="1572"/>
        <pc:sldMkLst>
          <pc:docMk/>
          <pc:sldMk cId="3706100022" sldId="280"/>
        </pc:sldMkLst>
      </pc:sldChg>
      <pc:sldChg chg="modSp new mod ord">
        <pc:chgData name="Mehmet Mert" userId="e4df765057056f14" providerId="LiveId" clId="{F86478A3-1DE3-46F6-AC23-996F54CB3EA8}" dt="2022-12-12T19:16:33.468" v="1689" actId="113"/>
        <pc:sldMkLst>
          <pc:docMk/>
          <pc:sldMk cId="551364639" sldId="281"/>
        </pc:sldMkLst>
        <pc:spChg chg="mod">
          <ac:chgData name="Mehmet Mert" userId="e4df765057056f14" providerId="LiveId" clId="{F86478A3-1DE3-46F6-AC23-996F54CB3EA8}" dt="2022-12-12T19:03:30.075" v="1672" actId="20577"/>
          <ac:spMkLst>
            <pc:docMk/>
            <pc:sldMk cId="551364639" sldId="281"/>
            <ac:spMk id="2" creationId="{BCD8033C-D048-5A2D-57A7-EB217303E79E}"/>
          </ac:spMkLst>
        </pc:spChg>
        <pc:spChg chg="mod">
          <ac:chgData name="Mehmet Mert" userId="e4df765057056f14" providerId="LiveId" clId="{F86478A3-1DE3-46F6-AC23-996F54CB3EA8}" dt="2022-12-12T19:16:33.468" v="1689" actId="113"/>
          <ac:spMkLst>
            <pc:docMk/>
            <pc:sldMk cId="551364639" sldId="281"/>
            <ac:spMk id="3" creationId="{E7F6C374-D161-D224-EB0F-8F26A6A37491}"/>
          </ac:spMkLst>
        </pc:spChg>
      </pc:sldChg>
      <pc:sldChg chg="modSp new mod">
        <pc:chgData name="Mehmet Mert" userId="e4df765057056f14" providerId="LiveId" clId="{F86478A3-1DE3-46F6-AC23-996F54CB3EA8}" dt="2022-12-12T19:24:57.928" v="1722" actId="113"/>
        <pc:sldMkLst>
          <pc:docMk/>
          <pc:sldMk cId="200976202" sldId="282"/>
        </pc:sldMkLst>
        <pc:spChg chg="mod">
          <ac:chgData name="Mehmet Mert" userId="e4df765057056f14" providerId="LiveId" clId="{F86478A3-1DE3-46F6-AC23-996F54CB3EA8}" dt="2022-12-12T19:19:29.996" v="1694" actId="122"/>
          <ac:spMkLst>
            <pc:docMk/>
            <pc:sldMk cId="200976202" sldId="282"/>
            <ac:spMk id="2" creationId="{1CC759D3-B28A-1876-F3B6-2A101D279B6A}"/>
          </ac:spMkLst>
        </pc:spChg>
        <pc:spChg chg="mod">
          <ac:chgData name="Mehmet Mert" userId="e4df765057056f14" providerId="LiveId" clId="{F86478A3-1DE3-46F6-AC23-996F54CB3EA8}" dt="2022-12-12T19:24:57.928" v="1722" actId="113"/>
          <ac:spMkLst>
            <pc:docMk/>
            <pc:sldMk cId="200976202" sldId="282"/>
            <ac:spMk id="3" creationId="{322F64F8-ED7C-74E0-F84B-D87CF9CA2CE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8C6DE8DD-3812-4013-9A4C-38D990BA5E08}" type="datetimeFigureOut">
              <a:rPr lang="tr-TR" smtClean="0"/>
              <a:t>21.10.2023</a:t>
            </a:fld>
            <a:endParaRPr lang="tr-TR"/>
          </a:p>
        </p:txBody>
      </p:sp>
      <p:sp>
        <p:nvSpPr>
          <p:cNvPr id="4" name="Altbilgi Yer Tutucusu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EC916395-2A71-43DE-AD2B-4ED28FD9B5DF}" type="slidenum">
              <a:rPr lang="tr-TR" smtClean="0"/>
              <a:t>‹#›</a:t>
            </a:fld>
            <a:endParaRPr lang="tr-TR"/>
          </a:p>
        </p:txBody>
      </p:sp>
    </p:spTree>
    <p:extLst>
      <p:ext uri="{BB962C8B-B14F-4D97-AF65-F5344CB8AC3E}">
        <p14:creationId xmlns:p14="http://schemas.microsoft.com/office/powerpoint/2010/main" val="35622741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598D06C-0313-463E-9DED-3FD8D15E06E3}" type="datetimeFigureOut">
              <a:rPr lang="tr-TR" smtClean="0"/>
              <a:t>21.10.2023</a:t>
            </a:fld>
            <a:endParaRPr lang="tr-TR"/>
          </a:p>
        </p:txBody>
      </p:sp>
      <p:sp>
        <p:nvSpPr>
          <p:cNvPr id="4" name="Slayt Resmi Yer Tutucus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C9EEB98-8670-424A-9224-44E0A3231FF4}" type="slidenum">
              <a:rPr lang="tr-TR" smtClean="0"/>
              <a:t>‹#›</a:t>
            </a:fld>
            <a:endParaRPr lang="tr-TR"/>
          </a:p>
        </p:txBody>
      </p:sp>
    </p:spTree>
    <p:extLst>
      <p:ext uri="{BB962C8B-B14F-4D97-AF65-F5344CB8AC3E}">
        <p14:creationId xmlns:p14="http://schemas.microsoft.com/office/powerpoint/2010/main" val="1288793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C9EEB98-8670-424A-9224-44E0A3231FF4}" type="slidenum">
              <a:rPr lang="tr-TR" smtClean="0"/>
              <a:t>3</a:t>
            </a:fld>
            <a:endParaRPr lang="tr-TR"/>
          </a:p>
        </p:txBody>
      </p:sp>
    </p:spTree>
    <p:extLst>
      <p:ext uri="{BB962C8B-B14F-4D97-AF65-F5344CB8AC3E}">
        <p14:creationId xmlns:p14="http://schemas.microsoft.com/office/powerpoint/2010/main" val="1690892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C9EEB98-8670-424A-9224-44E0A3231FF4}" type="slidenum">
              <a:rPr lang="tr-TR" smtClean="0"/>
              <a:t>9</a:t>
            </a:fld>
            <a:endParaRPr lang="tr-TR"/>
          </a:p>
        </p:txBody>
      </p:sp>
    </p:spTree>
    <p:extLst>
      <p:ext uri="{BB962C8B-B14F-4D97-AF65-F5344CB8AC3E}">
        <p14:creationId xmlns:p14="http://schemas.microsoft.com/office/powerpoint/2010/main" val="370312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C9EEB98-8670-424A-9224-44E0A3231FF4}" type="slidenum">
              <a:rPr lang="tr-TR" smtClean="0"/>
              <a:t>17</a:t>
            </a:fld>
            <a:endParaRPr lang="tr-TR"/>
          </a:p>
        </p:txBody>
      </p:sp>
    </p:spTree>
    <p:extLst>
      <p:ext uri="{BB962C8B-B14F-4D97-AF65-F5344CB8AC3E}">
        <p14:creationId xmlns:p14="http://schemas.microsoft.com/office/powerpoint/2010/main" val="1124331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B3332C3-C7E7-8DB8-219E-9CBBDD140700}"/>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69982ADA-0894-253A-75A1-0086F49DD0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08DB4752-C37E-29E5-BF5D-54889DF4F498}"/>
              </a:ext>
            </a:extLst>
          </p:cNvPr>
          <p:cNvSpPr>
            <a:spLocks noGrp="1"/>
          </p:cNvSpPr>
          <p:nvPr>
            <p:ph type="dt" sz="half" idx="10"/>
          </p:nvPr>
        </p:nvSpPr>
        <p:spPr/>
        <p:txBody>
          <a:bodyPr/>
          <a:lstStyle/>
          <a:p>
            <a:r>
              <a:rPr lang="tr-TR"/>
              <a:t>23-25.12.2022</a:t>
            </a:r>
          </a:p>
        </p:txBody>
      </p:sp>
      <p:sp>
        <p:nvSpPr>
          <p:cNvPr id="5" name="Alt Bilgi Yer Tutucusu 4">
            <a:extLst>
              <a:ext uri="{FF2B5EF4-FFF2-40B4-BE49-F238E27FC236}">
                <a16:creationId xmlns:a16="http://schemas.microsoft.com/office/drawing/2014/main" id="{213E2E1C-1FBF-F644-9BBD-8E5722D6D21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C03FB11-B786-103B-0ABE-C9BDA85615EA}"/>
              </a:ext>
            </a:extLst>
          </p:cNvPr>
          <p:cNvSpPr>
            <a:spLocks noGrp="1"/>
          </p:cNvSpPr>
          <p:nvPr>
            <p:ph type="sldNum" sz="quarter" idx="12"/>
          </p:nvPr>
        </p:nvSpPr>
        <p:spPr/>
        <p:txBody>
          <a:bodyPr/>
          <a:lstStyle/>
          <a:p>
            <a:fld id="{74745C36-2D23-4A8F-8D04-8C41EC7AB4A0}" type="slidenum">
              <a:rPr lang="tr-TR" smtClean="0"/>
              <a:t>‹#›</a:t>
            </a:fld>
            <a:endParaRPr lang="tr-TR"/>
          </a:p>
        </p:txBody>
      </p:sp>
    </p:spTree>
    <p:extLst>
      <p:ext uri="{BB962C8B-B14F-4D97-AF65-F5344CB8AC3E}">
        <p14:creationId xmlns:p14="http://schemas.microsoft.com/office/powerpoint/2010/main" val="2152865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193367E-3E0F-3717-D817-78B7ECB5388C}"/>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FCBC5F41-077C-72DC-C36F-B018105C3B70}"/>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E1C4CEA-1918-C20B-0830-1AE03A5A1277}"/>
              </a:ext>
            </a:extLst>
          </p:cNvPr>
          <p:cNvSpPr>
            <a:spLocks noGrp="1"/>
          </p:cNvSpPr>
          <p:nvPr>
            <p:ph type="dt" sz="half" idx="10"/>
          </p:nvPr>
        </p:nvSpPr>
        <p:spPr/>
        <p:txBody>
          <a:bodyPr/>
          <a:lstStyle/>
          <a:p>
            <a:r>
              <a:rPr lang="tr-TR"/>
              <a:t>23-25.12.2022</a:t>
            </a:r>
          </a:p>
        </p:txBody>
      </p:sp>
      <p:sp>
        <p:nvSpPr>
          <p:cNvPr id="5" name="Alt Bilgi Yer Tutucusu 4">
            <a:extLst>
              <a:ext uri="{FF2B5EF4-FFF2-40B4-BE49-F238E27FC236}">
                <a16:creationId xmlns:a16="http://schemas.microsoft.com/office/drawing/2014/main" id="{D7544638-0FA3-F581-B0E6-BC92154DC07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E1B4A40-2B09-D44C-9A51-1005432DDF5E}"/>
              </a:ext>
            </a:extLst>
          </p:cNvPr>
          <p:cNvSpPr>
            <a:spLocks noGrp="1"/>
          </p:cNvSpPr>
          <p:nvPr>
            <p:ph type="sldNum" sz="quarter" idx="12"/>
          </p:nvPr>
        </p:nvSpPr>
        <p:spPr/>
        <p:txBody>
          <a:bodyPr/>
          <a:lstStyle/>
          <a:p>
            <a:fld id="{74745C36-2D23-4A8F-8D04-8C41EC7AB4A0}" type="slidenum">
              <a:rPr lang="tr-TR" smtClean="0"/>
              <a:t>‹#›</a:t>
            </a:fld>
            <a:endParaRPr lang="tr-TR"/>
          </a:p>
        </p:txBody>
      </p:sp>
    </p:spTree>
    <p:extLst>
      <p:ext uri="{BB962C8B-B14F-4D97-AF65-F5344CB8AC3E}">
        <p14:creationId xmlns:p14="http://schemas.microsoft.com/office/powerpoint/2010/main" val="2453050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00139AAC-AE7C-D78B-015E-93E4CAED2FA3}"/>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F2D289CF-94E8-C7CD-75F6-437D723F5B75}"/>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B7AA333-9646-A5A0-3FC4-339A25411578}"/>
              </a:ext>
            </a:extLst>
          </p:cNvPr>
          <p:cNvSpPr>
            <a:spLocks noGrp="1"/>
          </p:cNvSpPr>
          <p:nvPr>
            <p:ph type="dt" sz="half" idx="10"/>
          </p:nvPr>
        </p:nvSpPr>
        <p:spPr/>
        <p:txBody>
          <a:bodyPr/>
          <a:lstStyle/>
          <a:p>
            <a:r>
              <a:rPr lang="tr-TR"/>
              <a:t>23-25.12.2022</a:t>
            </a:r>
          </a:p>
        </p:txBody>
      </p:sp>
      <p:sp>
        <p:nvSpPr>
          <p:cNvPr id="5" name="Alt Bilgi Yer Tutucusu 4">
            <a:extLst>
              <a:ext uri="{FF2B5EF4-FFF2-40B4-BE49-F238E27FC236}">
                <a16:creationId xmlns:a16="http://schemas.microsoft.com/office/drawing/2014/main" id="{620793E0-B4F8-F84C-B01C-AA177B968FB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F72F02E-7E9A-844D-52B9-F80B96D633A6}"/>
              </a:ext>
            </a:extLst>
          </p:cNvPr>
          <p:cNvSpPr>
            <a:spLocks noGrp="1"/>
          </p:cNvSpPr>
          <p:nvPr>
            <p:ph type="sldNum" sz="quarter" idx="12"/>
          </p:nvPr>
        </p:nvSpPr>
        <p:spPr/>
        <p:txBody>
          <a:bodyPr/>
          <a:lstStyle/>
          <a:p>
            <a:fld id="{74745C36-2D23-4A8F-8D04-8C41EC7AB4A0}" type="slidenum">
              <a:rPr lang="tr-TR" smtClean="0"/>
              <a:t>‹#›</a:t>
            </a:fld>
            <a:endParaRPr lang="tr-TR"/>
          </a:p>
        </p:txBody>
      </p:sp>
    </p:spTree>
    <p:extLst>
      <p:ext uri="{BB962C8B-B14F-4D97-AF65-F5344CB8AC3E}">
        <p14:creationId xmlns:p14="http://schemas.microsoft.com/office/powerpoint/2010/main" val="2765572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AEE0EAE-9472-35E6-F321-E7BB93B42081}"/>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430F7802-59ED-3F42-12C4-B98A84A9F503}"/>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CFB96B4-2E05-8FFA-97DC-166AA0EE6913}"/>
              </a:ext>
            </a:extLst>
          </p:cNvPr>
          <p:cNvSpPr>
            <a:spLocks noGrp="1"/>
          </p:cNvSpPr>
          <p:nvPr>
            <p:ph type="dt" sz="half" idx="10"/>
          </p:nvPr>
        </p:nvSpPr>
        <p:spPr/>
        <p:txBody>
          <a:bodyPr/>
          <a:lstStyle/>
          <a:p>
            <a:r>
              <a:rPr lang="tr-TR"/>
              <a:t>23-25.12.2022</a:t>
            </a:r>
          </a:p>
        </p:txBody>
      </p:sp>
      <p:sp>
        <p:nvSpPr>
          <p:cNvPr id="5" name="Alt Bilgi Yer Tutucusu 4">
            <a:extLst>
              <a:ext uri="{FF2B5EF4-FFF2-40B4-BE49-F238E27FC236}">
                <a16:creationId xmlns:a16="http://schemas.microsoft.com/office/drawing/2014/main" id="{19246892-1BA3-316F-B15F-8B4A468D57A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E35932E-2504-47DA-F069-264B95F7B056}"/>
              </a:ext>
            </a:extLst>
          </p:cNvPr>
          <p:cNvSpPr>
            <a:spLocks noGrp="1"/>
          </p:cNvSpPr>
          <p:nvPr>
            <p:ph type="sldNum" sz="quarter" idx="12"/>
          </p:nvPr>
        </p:nvSpPr>
        <p:spPr/>
        <p:txBody>
          <a:bodyPr/>
          <a:lstStyle/>
          <a:p>
            <a:fld id="{74745C36-2D23-4A8F-8D04-8C41EC7AB4A0}" type="slidenum">
              <a:rPr lang="tr-TR" smtClean="0"/>
              <a:t>‹#›</a:t>
            </a:fld>
            <a:endParaRPr lang="tr-TR"/>
          </a:p>
        </p:txBody>
      </p:sp>
    </p:spTree>
    <p:extLst>
      <p:ext uri="{BB962C8B-B14F-4D97-AF65-F5344CB8AC3E}">
        <p14:creationId xmlns:p14="http://schemas.microsoft.com/office/powerpoint/2010/main" val="1303942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3C7B742-DF28-3B63-8D6F-08ED590E5217}"/>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1D5EB8FD-1CDF-6BE5-E0F6-9BF142B625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C0A3FA6B-8535-7C28-C7ED-0624EF1761CD}"/>
              </a:ext>
            </a:extLst>
          </p:cNvPr>
          <p:cNvSpPr>
            <a:spLocks noGrp="1"/>
          </p:cNvSpPr>
          <p:nvPr>
            <p:ph type="dt" sz="half" idx="10"/>
          </p:nvPr>
        </p:nvSpPr>
        <p:spPr/>
        <p:txBody>
          <a:bodyPr/>
          <a:lstStyle/>
          <a:p>
            <a:r>
              <a:rPr lang="tr-TR"/>
              <a:t>23-25.12.2022</a:t>
            </a:r>
          </a:p>
        </p:txBody>
      </p:sp>
      <p:sp>
        <p:nvSpPr>
          <p:cNvPr id="5" name="Alt Bilgi Yer Tutucusu 4">
            <a:extLst>
              <a:ext uri="{FF2B5EF4-FFF2-40B4-BE49-F238E27FC236}">
                <a16:creationId xmlns:a16="http://schemas.microsoft.com/office/drawing/2014/main" id="{3F6AA4D8-6298-172E-A1AA-3EE7FD1A2E8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363045D-78F8-A034-B635-F2C3FBEC25E7}"/>
              </a:ext>
            </a:extLst>
          </p:cNvPr>
          <p:cNvSpPr>
            <a:spLocks noGrp="1"/>
          </p:cNvSpPr>
          <p:nvPr>
            <p:ph type="sldNum" sz="quarter" idx="12"/>
          </p:nvPr>
        </p:nvSpPr>
        <p:spPr/>
        <p:txBody>
          <a:bodyPr/>
          <a:lstStyle/>
          <a:p>
            <a:fld id="{74745C36-2D23-4A8F-8D04-8C41EC7AB4A0}" type="slidenum">
              <a:rPr lang="tr-TR" smtClean="0"/>
              <a:t>‹#›</a:t>
            </a:fld>
            <a:endParaRPr lang="tr-TR"/>
          </a:p>
        </p:txBody>
      </p:sp>
    </p:spTree>
    <p:extLst>
      <p:ext uri="{BB962C8B-B14F-4D97-AF65-F5344CB8AC3E}">
        <p14:creationId xmlns:p14="http://schemas.microsoft.com/office/powerpoint/2010/main" val="3668668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C8B74A-528C-3D10-5A56-AFE7FED440B7}"/>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FB7C88BB-0871-14FF-114E-A00C6FE41FAB}"/>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447215DE-7EB4-9F1A-686C-80F8203B90CE}"/>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459E1263-439D-C6B9-C9E4-CC0AE941BD78}"/>
              </a:ext>
            </a:extLst>
          </p:cNvPr>
          <p:cNvSpPr>
            <a:spLocks noGrp="1"/>
          </p:cNvSpPr>
          <p:nvPr>
            <p:ph type="dt" sz="half" idx="10"/>
          </p:nvPr>
        </p:nvSpPr>
        <p:spPr/>
        <p:txBody>
          <a:bodyPr/>
          <a:lstStyle/>
          <a:p>
            <a:r>
              <a:rPr lang="tr-TR"/>
              <a:t>23-25.12.2022</a:t>
            </a:r>
          </a:p>
        </p:txBody>
      </p:sp>
      <p:sp>
        <p:nvSpPr>
          <p:cNvPr id="6" name="Alt Bilgi Yer Tutucusu 5">
            <a:extLst>
              <a:ext uri="{FF2B5EF4-FFF2-40B4-BE49-F238E27FC236}">
                <a16:creationId xmlns:a16="http://schemas.microsoft.com/office/drawing/2014/main" id="{98EC4778-BB96-4BE0-C9DB-7B27EF6EE69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8BC1FC2-ECC0-B8AF-19F9-D51EA529893A}"/>
              </a:ext>
            </a:extLst>
          </p:cNvPr>
          <p:cNvSpPr>
            <a:spLocks noGrp="1"/>
          </p:cNvSpPr>
          <p:nvPr>
            <p:ph type="sldNum" sz="quarter" idx="12"/>
          </p:nvPr>
        </p:nvSpPr>
        <p:spPr/>
        <p:txBody>
          <a:bodyPr/>
          <a:lstStyle/>
          <a:p>
            <a:fld id="{74745C36-2D23-4A8F-8D04-8C41EC7AB4A0}" type="slidenum">
              <a:rPr lang="tr-TR" smtClean="0"/>
              <a:t>‹#›</a:t>
            </a:fld>
            <a:endParaRPr lang="tr-TR"/>
          </a:p>
        </p:txBody>
      </p:sp>
    </p:spTree>
    <p:extLst>
      <p:ext uri="{BB962C8B-B14F-4D97-AF65-F5344CB8AC3E}">
        <p14:creationId xmlns:p14="http://schemas.microsoft.com/office/powerpoint/2010/main" val="3558622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64C994D-EBF6-E32A-F5B7-6191E015CD0A}"/>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A5AA171F-F378-01B3-BF6D-46B0870F8E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6F286C77-1B2C-E27C-6098-9E15172D3791}"/>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D3EB82D8-44EA-9D91-F6BD-43F579AAF1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D5AB6A0A-3B30-A2A4-8F76-2AE8479C473A}"/>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A9D44F4A-C1AA-7A43-6C23-2D56A30B79EB}"/>
              </a:ext>
            </a:extLst>
          </p:cNvPr>
          <p:cNvSpPr>
            <a:spLocks noGrp="1"/>
          </p:cNvSpPr>
          <p:nvPr>
            <p:ph type="dt" sz="half" idx="10"/>
          </p:nvPr>
        </p:nvSpPr>
        <p:spPr/>
        <p:txBody>
          <a:bodyPr/>
          <a:lstStyle/>
          <a:p>
            <a:r>
              <a:rPr lang="tr-TR"/>
              <a:t>23-25.12.2022</a:t>
            </a:r>
          </a:p>
        </p:txBody>
      </p:sp>
      <p:sp>
        <p:nvSpPr>
          <p:cNvPr id="8" name="Alt Bilgi Yer Tutucusu 7">
            <a:extLst>
              <a:ext uri="{FF2B5EF4-FFF2-40B4-BE49-F238E27FC236}">
                <a16:creationId xmlns:a16="http://schemas.microsoft.com/office/drawing/2014/main" id="{A3A768E1-032C-87E7-E63C-8E92D1F6E6C0}"/>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6203CE9F-0917-E5D2-2FB1-103A5A0D040A}"/>
              </a:ext>
            </a:extLst>
          </p:cNvPr>
          <p:cNvSpPr>
            <a:spLocks noGrp="1"/>
          </p:cNvSpPr>
          <p:nvPr>
            <p:ph type="sldNum" sz="quarter" idx="12"/>
          </p:nvPr>
        </p:nvSpPr>
        <p:spPr/>
        <p:txBody>
          <a:bodyPr/>
          <a:lstStyle/>
          <a:p>
            <a:fld id="{74745C36-2D23-4A8F-8D04-8C41EC7AB4A0}" type="slidenum">
              <a:rPr lang="tr-TR" smtClean="0"/>
              <a:t>‹#›</a:t>
            </a:fld>
            <a:endParaRPr lang="tr-TR"/>
          </a:p>
        </p:txBody>
      </p:sp>
    </p:spTree>
    <p:extLst>
      <p:ext uri="{BB962C8B-B14F-4D97-AF65-F5344CB8AC3E}">
        <p14:creationId xmlns:p14="http://schemas.microsoft.com/office/powerpoint/2010/main" val="2460376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EBD08B2-C32B-C279-1337-397051E738F9}"/>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551DBE56-2CBE-3C25-CEBF-233F56CA1987}"/>
              </a:ext>
            </a:extLst>
          </p:cNvPr>
          <p:cNvSpPr>
            <a:spLocks noGrp="1"/>
          </p:cNvSpPr>
          <p:nvPr>
            <p:ph type="dt" sz="half" idx="10"/>
          </p:nvPr>
        </p:nvSpPr>
        <p:spPr/>
        <p:txBody>
          <a:bodyPr/>
          <a:lstStyle/>
          <a:p>
            <a:r>
              <a:rPr lang="tr-TR"/>
              <a:t>23-25.12.2022</a:t>
            </a:r>
          </a:p>
        </p:txBody>
      </p:sp>
      <p:sp>
        <p:nvSpPr>
          <p:cNvPr id="4" name="Alt Bilgi Yer Tutucusu 3">
            <a:extLst>
              <a:ext uri="{FF2B5EF4-FFF2-40B4-BE49-F238E27FC236}">
                <a16:creationId xmlns:a16="http://schemas.microsoft.com/office/drawing/2014/main" id="{B56FC488-A7C2-FEDA-06DE-881943407B90}"/>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6B44543B-A6EF-93FD-F59F-976B46771951}"/>
              </a:ext>
            </a:extLst>
          </p:cNvPr>
          <p:cNvSpPr>
            <a:spLocks noGrp="1"/>
          </p:cNvSpPr>
          <p:nvPr>
            <p:ph type="sldNum" sz="quarter" idx="12"/>
          </p:nvPr>
        </p:nvSpPr>
        <p:spPr/>
        <p:txBody>
          <a:bodyPr/>
          <a:lstStyle/>
          <a:p>
            <a:fld id="{74745C36-2D23-4A8F-8D04-8C41EC7AB4A0}" type="slidenum">
              <a:rPr lang="tr-TR" smtClean="0"/>
              <a:t>‹#›</a:t>
            </a:fld>
            <a:endParaRPr lang="tr-TR"/>
          </a:p>
        </p:txBody>
      </p:sp>
    </p:spTree>
    <p:extLst>
      <p:ext uri="{BB962C8B-B14F-4D97-AF65-F5344CB8AC3E}">
        <p14:creationId xmlns:p14="http://schemas.microsoft.com/office/powerpoint/2010/main" val="4212181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2CEADBA9-F2AF-6181-6FE4-371DAB8C791D}"/>
              </a:ext>
            </a:extLst>
          </p:cNvPr>
          <p:cNvSpPr>
            <a:spLocks noGrp="1"/>
          </p:cNvSpPr>
          <p:nvPr>
            <p:ph type="dt" sz="half" idx="10"/>
          </p:nvPr>
        </p:nvSpPr>
        <p:spPr/>
        <p:txBody>
          <a:bodyPr/>
          <a:lstStyle/>
          <a:p>
            <a:r>
              <a:rPr lang="tr-TR"/>
              <a:t>23-25.12.2022</a:t>
            </a:r>
          </a:p>
        </p:txBody>
      </p:sp>
      <p:sp>
        <p:nvSpPr>
          <p:cNvPr id="3" name="Alt Bilgi Yer Tutucusu 2">
            <a:extLst>
              <a:ext uri="{FF2B5EF4-FFF2-40B4-BE49-F238E27FC236}">
                <a16:creationId xmlns:a16="http://schemas.microsoft.com/office/drawing/2014/main" id="{95025B44-B1FB-7A1C-AAC9-2C3B1F585F07}"/>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2592107E-92CA-130E-58BE-05FED7CC4C92}"/>
              </a:ext>
            </a:extLst>
          </p:cNvPr>
          <p:cNvSpPr>
            <a:spLocks noGrp="1"/>
          </p:cNvSpPr>
          <p:nvPr>
            <p:ph type="sldNum" sz="quarter" idx="12"/>
          </p:nvPr>
        </p:nvSpPr>
        <p:spPr/>
        <p:txBody>
          <a:bodyPr/>
          <a:lstStyle/>
          <a:p>
            <a:fld id="{74745C36-2D23-4A8F-8D04-8C41EC7AB4A0}" type="slidenum">
              <a:rPr lang="tr-TR" smtClean="0"/>
              <a:t>‹#›</a:t>
            </a:fld>
            <a:endParaRPr lang="tr-TR"/>
          </a:p>
        </p:txBody>
      </p:sp>
    </p:spTree>
    <p:extLst>
      <p:ext uri="{BB962C8B-B14F-4D97-AF65-F5344CB8AC3E}">
        <p14:creationId xmlns:p14="http://schemas.microsoft.com/office/powerpoint/2010/main" val="956072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8A0264E-6DD8-2FC1-95E9-7944B9154FEE}"/>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704A05C6-5640-9E6D-1EC5-6F714B7712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ECAC541F-5DF7-A3F4-5CD7-5100A18A22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B03A0DC2-D155-FB6C-4685-3EE762CC7E72}"/>
              </a:ext>
            </a:extLst>
          </p:cNvPr>
          <p:cNvSpPr>
            <a:spLocks noGrp="1"/>
          </p:cNvSpPr>
          <p:nvPr>
            <p:ph type="dt" sz="half" idx="10"/>
          </p:nvPr>
        </p:nvSpPr>
        <p:spPr/>
        <p:txBody>
          <a:bodyPr/>
          <a:lstStyle/>
          <a:p>
            <a:r>
              <a:rPr lang="tr-TR"/>
              <a:t>23-25.12.2022</a:t>
            </a:r>
          </a:p>
        </p:txBody>
      </p:sp>
      <p:sp>
        <p:nvSpPr>
          <p:cNvPr id="6" name="Alt Bilgi Yer Tutucusu 5">
            <a:extLst>
              <a:ext uri="{FF2B5EF4-FFF2-40B4-BE49-F238E27FC236}">
                <a16:creationId xmlns:a16="http://schemas.microsoft.com/office/drawing/2014/main" id="{EFA44120-FEB3-4DCA-9685-154B0389B408}"/>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4566B65-8AFF-618A-30A3-0481FC7A0C40}"/>
              </a:ext>
            </a:extLst>
          </p:cNvPr>
          <p:cNvSpPr>
            <a:spLocks noGrp="1"/>
          </p:cNvSpPr>
          <p:nvPr>
            <p:ph type="sldNum" sz="quarter" idx="12"/>
          </p:nvPr>
        </p:nvSpPr>
        <p:spPr/>
        <p:txBody>
          <a:bodyPr/>
          <a:lstStyle/>
          <a:p>
            <a:fld id="{74745C36-2D23-4A8F-8D04-8C41EC7AB4A0}" type="slidenum">
              <a:rPr lang="tr-TR" smtClean="0"/>
              <a:t>‹#›</a:t>
            </a:fld>
            <a:endParaRPr lang="tr-TR"/>
          </a:p>
        </p:txBody>
      </p:sp>
    </p:spTree>
    <p:extLst>
      <p:ext uri="{BB962C8B-B14F-4D97-AF65-F5344CB8AC3E}">
        <p14:creationId xmlns:p14="http://schemas.microsoft.com/office/powerpoint/2010/main" val="4259851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CE6C8DC-AB05-740A-FB24-0BFB9A8C95F8}"/>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7B14035D-1C10-8F9D-0F2C-7059650F09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A8AC54D7-BC57-EAB7-31E2-97846EC716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FA46BC7A-CC20-02FE-4288-1189F0EE6E18}"/>
              </a:ext>
            </a:extLst>
          </p:cNvPr>
          <p:cNvSpPr>
            <a:spLocks noGrp="1"/>
          </p:cNvSpPr>
          <p:nvPr>
            <p:ph type="dt" sz="half" idx="10"/>
          </p:nvPr>
        </p:nvSpPr>
        <p:spPr/>
        <p:txBody>
          <a:bodyPr/>
          <a:lstStyle/>
          <a:p>
            <a:r>
              <a:rPr lang="tr-TR"/>
              <a:t>23-25.12.2022</a:t>
            </a:r>
          </a:p>
        </p:txBody>
      </p:sp>
      <p:sp>
        <p:nvSpPr>
          <p:cNvPr id="6" name="Alt Bilgi Yer Tutucusu 5">
            <a:extLst>
              <a:ext uri="{FF2B5EF4-FFF2-40B4-BE49-F238E27FC236}">
                <a16:creationId xmlns:a16="http://schemas.microsoft.com/office/drawing/2014/main" id="{DA14A6CB-3319-7A44-0E38-EBEF1A2BE135}"/>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DFE9534E-8C3A-8BD4-75CE-207E7FB2A959}"/>
              </a:ext>
            </a:extLst>
          </p:cNvPr>
          <p:cNvSpPr>
            <a:spLocks noGrp="1"/>
          </p:cNvSpPr>
          <p:nvPr>
            <p:ph type="sldNum" sz="quarter" idx="12"/>
          </p:nvPr>
        </p:nvSpPr>
        <p:spPr/>
        <p:txBody>
          <a:bodyPr/>
          <a:lstStyle/>
          <a:p>
            <a:fld id="{74745C36-2D23-4A8F-8D04-8C41EC7AB4A0}" type="slidenum">
              <a:rPr lang="tr-TR" smtClean="0"/>
              <a:t>‹#›</a:t>
            </a:fld>
            <a:endParaRPr lang="tr-TR"/>
          </a:p>
        </p:txBody>
      </p:sp>
    </p:spTree>
    <p:extLst>
      <p:ext uri="{BB962C8B-B14F-4D97-AF65-F5344CB8AC3E}">
        <p14:creationId xmlns:p14="http://schemas.microsoft.com/office/powerpoint/2010/main" val="3764500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BC28AC90-891E-F26E-763A-05E8BC179C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02765D32-4E68-5BD4-1950-F6C0CB3EAB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257D684-ECE6-3155-DD28-3D1D06F585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tr-TR"/>
              <a:t>23-25.12.2022</a:t>
            </a:r>
          </a:p>
        </p:txBody>
      </p:sp>
      <p:sp>
        <p:nvSpPr>
          <p:cNvPr id="5" name="Alt Bilgi Yer Tutucusu 4">
            <a:extLst>
              <a:ext uri="{FF2B5EF4-FFF2-40B4-BE49-F238E27FC236}">
                <a16:creationId xmlns:a16="http://schemas.microsoft.com/office/drawing/2014/main" id="{8000F21E-F191-E547-1839-845FCF2E58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127A94FB-5C0A-F7C4-6D98-7C932FE669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745C36-2D23-4A8F-8D04-8C41EC7AB4A0}" type="slidenum">
              <a:rPr lang="tr-TR" smtClean="0"/>
              <a:t>‹#›</a:t>
            </a:fld>
            <a:endParaRPr lang="tr-TR"/>
          </a:p>
        </p:txBody>
      </p:sp>
    </p:spTree>
    <p:extLst>
      <p:ext uri="{BB962C8B-B14F-4D97-AF65-F5344CB8AC3E}">
        <p14:creationId xmlns:p14="http://schemas.microsoft.com/office/powerpoint/2010/main" val="38026579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sciencedirect.com/topics/pharmacology-toxicology-and-pharmaceutical-science/kidney-injury" TargetMode="External"/><Relationship Id="rId7" Type="http://schemas.openxmlformats.org/officeDocument/2006/relationships/hyperlink" Target="https://www.sciencedirect.com/topics/pharmacology-toxicology-and-pharmaceutical-science/hypoxia" TargetMode="Externa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hyperlink" Target="https://www.sciencedirect.com/topics/pharmacology-toxicology-and-pharmaceutical-science/kidney-fibrosis" TargetMode="External"/><Relationship Id="rId5" Type="http://schemas.openxmlformats.org/officeDocument/2006/relationships/hyperlink" Target="https://www.sciencedirect.com/topics/pharmacology-toxicology-and-pharmaceutical-science/platelet-derived-growth-factor" TargetMode="External"/><Relationship Id="rId4" Type="http://schemas.openxmlformats.org/officeDocument/2006/relationships/hyperlink" Target="https://www.sciencedirect.com/topics/pharmacology-toxicology-and-pharmaceutical-science/pattern-recognition-receptor"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s://www.nature.com/articles/s41581-018-0071-x#ref-CR51"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nature.com/articles/s41581-018-0071-x#ref-CR49" TargetMode="External"/><Relationship Id="rId5" Type="http://schemas.openxmlformats.org/officeDocument/2006/relationships/hyperlink" Target="https://www.nature.com/articles/s41581-018-0071-x#ref-CR48" TargetMode="Externa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sciencedirect.com/topics/medicine-and-dentistry/complement-component-c3b" TargetMode="External"/><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hyperlink" Target="https://www.sciencedirect.com/topics/medicine-and-dentistry/mononuclear-cell" TargetMode="External"/><Relationship Id="rId5" Type="http://schemas.openxmlformats.org/officeDocument/2006/relationships/hyperlink" Target="https://www.sciencedirect.com/topics/medicine-and-dentistry/complement-factor-h" TargetMode="External"/><Relationship Id="rId4" Type="http://schemas.openxmlformats.org/officeDocument/2006/relationships/hyperlink" Target="https://www.sciencedirect.com/topics/medicine-and-dentistry/fibrinogen"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sciencedirect.com/topics/pharmacology-toxicology-and-pharmaceutical-science/kidney-injury" TargetMode="External"/><Relationship Id="rId7" Type="http://schemas.openxmlformats.org/officeDocument/2006/relationships/hyperlink" Target="https://www.sciencedirect.com/topics/pharmacology-toxicology-and-pharmaceutical-science/nephritis" TargetMode="Externa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hyperlink" Target="https://www.sciencedirect.com/topics/pharmacology-toxicology-and-pharmaceutical-science/chemokine" TargetMode="External"/><Relationship Id="rId5" Type="http://schemas.openxmlformats.org/officeDocument/2006/relationships/hyperlink" Target="https://www.sciencedirect.com/topics/pharmacology-toxicology-and-pharmaceutical-science/chemoattractant" TargetMode="External"/><Relationship Id="rId4" Type="http://schemas.openxmlformats.org/officeDocument/2006/relationships/hyperlink" Target="https://www.sciencedirect.com/topics/pharmacology-toxicology-and-pharmaceutical-science/blood-vessel-injury"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ncbi.nlm.nih.gov/pmc/articles/PMC7018831/"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6.emf"/><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ncbi.nlm.nih.gov/pmc/articles/PMC9705447/"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cbi.nlm.nih.gov/pmc/articles/PMC7018831/"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hyperlink" Target="https://www.ncbi.nlm.nih.gov/pmc/articles/PMC2825552/"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F43BE78-F71B-7A14-52FE-875EF587E0CF}"/>
              </a:ext>
            </a:extLst>
          </p:cNvPr>
          <p:cNvSpPr>
            <a:spLocks noGrp="1"/>
          </p:cNvSpPr>
          <p:nvPr>
            <p:ph type="ctrTitle"/>
          </p:nvPr>
        </p:nvSpPr>
        <p:spPr>
          <a:xfrm>
            <a:off x="1354974" y="2894700"/>
            <a:ext cx="9750829" cy="1002528"/>
          </a:xfrm>
        </p:spPr>
        <p:txBody>
          <a:bodyPr>
            <a:noAutofit/>
          </a:bodyPr>
          <a:lstStyle/>
          <a:p>
            <a:r>
              <a:rPr lang="tr-TR" sz="4000" b="1" dirty="0" err="1">
                <a:solidFill>
                  <a:srgbClr val="FF0000"/>
                </a:solidFill>
                <a:effectLst>
                  <a:outerShdw blurRad="38100" dist="38100" dir="2700000" algn="tl">
                    <a:srgbClr val="000000">
                      <a:alpha val="43137"/>
                    </a:srgbClr>
                  </a:outerShdw>
                </a:effectLst>
              </a:rPr>
              <a:t>Inflammation</a:t>
            </a:r>
            <a:r>
              <a:rPr lang="tr-TR" sz="4000" b="1" dirty="0">
                <a:solidFill>
                  <a:srgbClr val="FF0000"/>
                </a:solidFill>
                <a:effectLst>
                  <a:outerShdw blurRad="38100" dist="38100" dir="2700000" algn="tl">
                    <a:srgbClr val="000000">
                      <a:alpha val="43137"/>
                    </a:srgbClr>
                  </a:outerShdw>
                </a:effectLst>
              </a:rPr>
              <a:t> </a:t>
            </a:r>
            <a:r>
              <a:rPr lang="tr-TR" sz="4000" b="1" dirty="0" err="1">
                <a:solidFill>
                  <a:srgbClr val="FF0000"/>
                </a:solidFill>
                <a:effectLst>
                  <a:outerShdw blurRad="38100" dist="38100" dir="2700000" algn="tl">
                    <a:srgbClr val="000000">
                      <a:alpha val="43137"/>
                    </a:srgbClr>
                  </a:outerShdw>
                </a:effectLst>
              </a:rPr>
              <a:t>and</a:t>
            </a:r>
            <a:r>
              <a:rPr lang="tr-TR" sz="4000" b="1" dirty="0">
                <a:solidFill>
                  <a:srgbClr val="FF0000"/>
                </a:solidFill>
                <a:effectLst>
                  <a:outerShdw blurRad="38100" dist="38100" dir="2700000" algn="tl">
                    <a:srgbClr val="000000">
                      <a:alpha val="43137"/>
                    </a:srgbClr>
                  </a:outerShdw>
                </a:effectLst>
              </a:rPr>
              <a:t> </a:t>
            </a:r>
            <a:r>
              <a:rPr lang="tr-TR" sz="4000" b="1" dirty="0" err="1">
                <a:solidFill>
                  <a:srgbClr val="FF0000"/>
                </a:solidFill>
                <a:effectLst>
                  <a:outerShdw blurRad="38100" dist="38100" dir="2700000" algn="tl">
                    <a:srgbClr val="000000">
                      <a:alpha val="43137"/>
                    </a:srgbClr>
                  </a:outerShdw>
                </a:effectLst>
              </a:rPr>
              <a:t>Complement</a:t>
            </a:r>
            <a:r>
              <a:rPr lang="tr-TR" sz="4000" b="1" dirty="0">
                <a:solidFill>
                  <a:srgbClr val="FF0000"/>
                </a:solidFill>
                <a:effectLst>
                  <a:outerShdw blurRad="38100" dist="38100" dir="2700000" algn="tl">
                    <a:srgbClr val="000000">
                      <a:alpha val="43137"/>
                    </a:srgbClr>
                  </a:outerShdw>
                </a:effectLst>
              </a:rPr>
              <a:t> </a:t>
            </a:r>
            <a:r>
              <a:rPr lang="tr-TR" sz="4000" b="1" dirty="0" err="1">
                <a:solidFill>
                  <a:srgbClr val="FF0000"/>
                </a:solidFill>
                <a:effectLst>
                  <a:outerShdw blurRad="38100" dist="38100" dir="2700000" algn="tl">
                    <a:srgbClr val="000000">
                      <a:alpha val="43137"/>
                    </a:srgbClr>
                  </a:outerShdw>
                </a:effectLst>
              </a:rPr>
              <a:t>System</a:t>
            </a:r>
            <a:r>
              <a:rPr lang="tr-TR" sz="4000" b="1" dirty="0">
                <a:solidFill>
                  <a:srgbClr val="FF0000"/>
                </a:solidFill>
                <a:effectLst>
                  <a:outerShdw blurRad="38100" dist="38100" dir="2700000" algn="tl">
                    <a:srgbClr val="000000">
                      <a:alpha val="43137"/>
                    </a:srgbClr>
                  </a:outerShdw>
                </a:effectLst>
              </a:rPr>
              <a:t> in AKI</a:t>
            </a:r>
            <a:endParaRPr lang="en-US" sz="4000" b="1" dirty="0">
              <a:solidFill>
                <a:srgbClr val="FF0000"/>
              </a:solidFill>
              <a:effectLst>
                <a:outerShdw blurRad="38100" dist="38100" dir="2700000" algn="tl">
                  <a:srgbClr val="000000">
                    <a:alpha val="43137"/>
                  </a:srgbClr>
                </a:outerShdw>
              </a:effectLst>
            </a:endParaRPr>
          </a:p>
        </p:txBody>
      </p:sp>
      <p:sp>
        <p:nvSpPr>
          <p:cNvPr id="3" name="Alt Başlık 2">
            <a:extLst>
              <a:ext uri="{FF2B5EF4-FFF2-40B4-BE49-F238E27FC236}">
                <a16:creationId xmlns:a16="http://schemas.microsoft.com/office/drawing/2014/main" id="{37B4702A-A587-CE1F-778F-47A267EEF952}"/>
              </a:ext>
            </a:extLst>
          </p:cNvPr>
          <p:cNvSpPr>
            <a:spLocks noGrp="1"/>
          </p:cNvSpPr>
          <p:nvPr>
            <p:ph type="subTitle" idx="1"/>
          </p:nvPr>
        </p:nvSpPr>
        <p:spPr>
          <a:xfrm>
            <a:off x="1354975" y="4249748"/>
            <a:ext cx="9144000" cy="1655762"/>
          </a:xfrm>
        </p:spPr>
        <p:txBody>
          <a:bodyPr>
            <a:normAutofit lnSpcReduction="10000"/>
          </a:bodyPr>
          <a:lstStyle/>
          <a:p>
            <a:r>
              <a:rPr lang="tr-TR" b="1" dirty="0">
                <a:solidFill>
                  <a:srgbClr val="7030A0"/>
                </a:solidFill>
              </a:rPr>
              <a:t>Prof. Dr. </a:t>
            </a:r>
            <a:r>
              <a:rPr lang="tr-TR" b="1" dirty="0" err="1">
                <a:solidFill>
                  <a:srgbClr val="7030A0"/>
                </a:solidFill>
              </a:rPr>
              <a:t>Belda</a:t>
            </a:r>
            <a:r>
              <a:rPr lang="tr-TR" b="1" dirty="0">
                <a:solidFill>
                  <a:srgbClr val="7030A0"/>
                </a:solidFill>
              </a:rPr>
              <a:t> DURSUN</a:t>
            </a:r>
          </a:p>
          <a:p>
            <a:r>
              <a:rPr lang="tr-TR" b="1" dirty="0">
                <a:solidFill>
                  <a:srgbClr val="7030A0"/>
                </a:solidFill>
              </a:rPr>
              <a:t>Pamukkale </a:t>
            </a:r>
            <a:r>
              <a:rPr lang="tr-TR" b="1" dirty="0" err="1">
                <a:solidFill>
                  <a:srgbClr val="7030A0"/>
                </a:solidFill>
              </a:rPr>
              <a:t>University</a:t>
            </a:r>
            <a:r>
              <a:rPr lang="tr-TR" b="1" dirty="0">
                <a:solidFill>
                  <a:srgbClr val="7030A0"/>
                </a:solidFill>
              </a:rPr>
              <a:t>, </a:t>
            </a:r>
            <a:r>
              <a:rPr lang="tr-TR" b="1" dirty="0" err="1">
                <a:solidFill>
                  <a:srgbClr val="7030A0"/>
                </a:solidFill>
              </a:rPr>
              <a:t>Medical</a:t>
            </a:r>
            <a:r>
              <a:rPr lang="tr-TR" b="1" dirty="0">
                <a:solidFill>
                  <a:srgbClr val="7030A0"/>
                </a:solidFill>
              </a:rPr>
              <a:t> School</a:t>
            </a:r>
          </a:p>
          <a:p>
            <a:r>
              <a:rPr lang="tr-TR" b="1" dirty="0" err="1">
                <a:solidFill>
                  <a:srgbClr val="7030A0"/>
                </a:solidFill>
              </a:rPr>
              <a:t>Department</a:t>
            </a:r>
            <a:r>
              <a:rPr lang="tr-TR" b="1" dirty="0">
                <a:solidFill>
                  <a:srgbClr val="7030A0"/>
                </a:solidFill>
              </a:rPr>
              <a:t> of </a:t>
            </a:r>
            <a:r>
              <a:rPr lang="tr-TR" b="1" dirty="0" err="1">
                <a:solidFill>
                  <a:srgbClr val="7030A0"/>
                </a:solidFill>
              </a:rPr>
              <a:t>Medicine</a:t>
            </a:r>
            <a:r>
              <a:rPr lang="tr-TR" b="1" dirty="0">
                <a:solidFill>
                  <a:srgbClr val="7030A0"/>
                </a:solidFill>
              </a:rPr>
              <a:t>, </a:t>
            </a:r>
            <a:r>
              <a:rPr lang="tr-TR" b="1" dirty="0" err="1">
                <a:solidFill>
                  <a:srgbClr val="7030A0"/>
                </a:solidFill>
              </a:rPr>
              <a:t>Division</a:t>
            </a:r>
            <a:r>
              <a:rPr lang="tr-TR" b="1" dirty="0">
                <a:solidFill>
                  <a:srgbClr val="7030A0"/>
                </a:solidFill>
              </a:rPr>
              <a:t> of </a:t>
            </a:r>
            <a:r>
              <a:rPr lang="tr-TR" b="1" dirty="0" err="1">
                <a:solidFill>
                  <a:srgbClr val="7030A0"/>
                </a:solidFill>
              </a:rPr>
              <a:t>Nephrology</a:t>
            </a:r>
            <a:endParaRPr lang="tr-TR" b="1" dirty="0">
              <a:solidFill>
                <a:srgbClr val="7030A0"/>
              </a:solidFill>
            </a:endParaRPr>
          </a:p>
          <a:p>
            <a:r>
              <a:rPr lang="tr-TR" b="1" dirty="0">
                <a:solidFill>
                  <a:srgbClr val="7030A0"/>
                </a:solidFill>
              </a:rPr>
              <a:t>Denizli - Türkiye</a:t>
            </a:r>
            <a:endParaRPr lang="tr-TR" dirty="0">
              <a:solidFill>
                <a:srgbClr val="7030A0"/>
              </a:solidFill>
            </a:endParaRPr>
          </a:p>
        </p:txBody>
      </p:sp>
      <p:pic>
        <p:nvPicPr>
          <p:cNvPr id="5" name="Resim 4">
            <a:extLst>
              <a:ext uri="{FF2B5EF4-FFF2-40B4-BE49-F238E27FC236}">
                <a16:creationId xmlns:a16="http://schemas.microsoft.com/office/drawing/2014/main" id="{8E7AAD59-0A62-5887-6CFC-CDD36D116C3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043353" y="83127"/>
            <a:ext cx="5378334" cy="2535381"/>
          </a:xfrm>
          <a:prstGeom prst="rect">
            <a:avLst/>
          </a:prstGeom>
          <a:ln>
            <a:solidFill>
              <a:schemeClr val="accent1"/>
            </a:solidFill>
          </a:ln>
        </p:spPr>
      </p:pic>
      <p:sp>
        <p:nvSpPr>
          <p:cNvPr id="6" name="Slayt Numarası Yer Tutucusu 5">
            <a:extLst>
              <a:ext uri="{FF2B5EF4-FFF2-40B4-BE49-F238E27FC236}">
                <a16:creationId xmlns:a16="http://schemas.microsoft.com/office/drawing/2014/main" id="{4155D27B-C5BE-56CD-5576-5038469A4D94}"/>
              </a:ext>
            </a:extLst>
          </p:cNvPr>
          <p:cNvSpPr>
            <a:spLocks noGrp="1"/>
          </p:cNvSpPr>
          <p:nvPr>
            <p:ph type="sldNum" sz="quarter" idx="12"/>
          </p:nvPr>
        </p:nvSpPr>
        <p:spPr/>
        <p:txBody>
          <a:bodyPr/>
          <a:lstStyle/>
          <a:p>
            <a:fld id="{74745C36-2D23-4A8F-8D04-8C41EC7AB4A0}" type="slidenum">
              <a:rPr lang="tr-TR" smtClean="0"/>
              <a:t>1</a:t>
            </a:fld>
            <a:endParaRPr lang="tr-TR" dirty="0"/>
          </a:p>
        </p:txBody>
      </p:sp>
      <p:pic>
        <p:nvPicPr>
          <p:cNvPr id="7" name="Resim 6"/>
          <p:cNvPicPr>
            <a:picLocks noChangeAspect="1"/>
          </p:cNvPicPr>
          <p:nvPr/>
        </p:nvPicPr>
        <p:blipFill>
          <a:blip r:embed="rId3"/>
          <a:stretch>
            <a:fillRect/>
          </a:stretch>
        </p:blipFill>
        <p:spPr>
          <a:xfrm>
            <a:off x="507076" y="83127"/>
            <a:ext cx="5270270" cy="2535381"/>
          </a:xfrm>
          <a:prstGeom prst="rect">
            <a:avLst/>
          </a:prstGeom>
          <a:ln>
            <a:solidFill>
              <a:schemeClr val="accent1"/>
            </a:solidFill>
          </a:ln>
        </p:spPr>
      </p:pic>
    </p:spTree>
    <p:extLst>
      <p:ext uri="{BB962C8B-B14F-4D97-AF65-F5344CB8AC3E}">
        <p14:creationId xmlns:p14="http://schemas.microsoft.com/office/powerpoint/2010/main" val="822395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6" name="İçerik Yer Tutucusu 5"/>
          <p:cNvPicPr>
            <a:picLocks noGrp="1" noChangeAspect="1"/>
          </p:cNvPicPr>
          <p:nvPr>
            <p:ph idx="1"/>
          </p:nvPr>
        </p:nvPicPr>
        <p:blipFill>
          <a:blip r:embed="rId2"/>
          <a:stretch>
            <a:fillRect/>
          </a:stretch>
        </p:blipFill>
        <p:spPr>
          <a:xfrm>
            <a:off x="99645" y="5773"/>
            <a:ext cx="6881447" cy="4869534"/>
          </a:xfrm>
          <a:prstGeom prst="rect">
            <a:avLst/>
          </a:prstGeom>
        </p:spPr>
      </p:pic>
      <p:sp>
        <p:nvSpPr>
          <p:cNvPr id="5" name="Slayt Numarası Yer Tutucusu 4"/>
          <p:cNvSpPr>
            <a:spLocks noGrp="1"/>
          </p:cNvSpPr>
          <p:nvPr>
            <p:ph type="sldNum" sz="quarter" idx="12"/>
          </p:nvPr>
        </p:nvSpPr>
        <p:spPr/>
        <p:txBody>
          <a:bodyPr/>
          <a:lstStyle/>
          <a:p>
            <a:fld id="{74745C36-2D23-4A8F-8D04-8C41EC7AB4A0}" type="slidenum">
              <a:rPr lang="tr-TR" smtClean="0"/>
              <a:t>10</a:t>
            </a:fld>
            <a:endParaRPr lang="tr-TR"/>
          </a:p>
        </p:txBody>
      </p:sp>
      <p:sp>
        <p:nvSpPr>
          <p:cNvPr id="7" name="Dikdörtgen 6"/>
          <p:cNvSpPr/>
          <p:nvPr/>
        </p:nvSpPr>
        <p:spPr>
          <a:xfrm>
            <a:off x="1464" y="4963999"/>
            <a:ext cx="6979628" cy="1631216"/>
          </a:xfrm>
          <a:prstGeom prst="rect">
            <a:avLst/>
          </a:prstGeom>
          <a:solidFill>
            <a:schemeClr val="bg1">
              <a:lumMod val="95000"/>
            </a:schemeClr>
          </a:solidFill>
        </p:spPr>
        <p:txBody>
          <a:bodyPr wrap="square">
            <a:spAutoFit/>
          </a:bodyPr>
          <a:lstStyle/>
          <a:p>
            <a:r>
              <a:rPr lang="en-US" sz="1000" dirty="0">
                <a:solidFill>
                  <a:srgbClr val="1F1F1F"/>
                </a:solidFill>
                <a:latin typeface="ElsevierGulliver"/>
              </a:rPr>
              <a:t>Fig. 1. Macrophages in kidney repair.</a:t>
            </a:r>
          </a:p>
          <a:p>
            <a:r>
              <a:rPr lang="en-US" sz="1000" dirty="0">
                <a:solidFill>
                  <a:srgbClr val="1F1F1F"/>
                </a:solidFill>
                <a:latin typeface="ElsevierGulliver"/>
              </a:rPr>
              <a:t>During </a:t>
            </a:r>
            <a:r>
              <a:rPr lang="en-US" sz="1000" dirty="0">
                <a:solidFill>
                  <a:srgbClr val="1F1F1F"/>
                </a:solidFill>
                <a:latin typeface="ElsevierGulliver"/>
                <a:hlinkClick r:id="rId3" tooltip="Learn more about kidney injury from ScienceDirect's AI-generated Topic Pages"/>
              </a:rPr>
              <a:t>kidney injury</a:t>
            </a:r>
            <a:r>
              <a:rPr lang="en-US" sz="1000" dirty="0">
                <a:solidFill>
                  <a:srgbClr val="1F1F1F"/>
                </a:solidFill>
                <a:latin typeface="ElsevierGulliver"/>
              </a:rPr>
              <a:t>, damage-associated molecular patterns (DAMPs) are released from necrotic and damaged renal tubular cells. These DAMPs interact with </a:t>
            </a:r>
            <a:r>
              <a:rPr lang="en-US" sz="1000" dirty="0">
                <a:solidFill>
                  <a:srgbClr val="1F1F1F"/>
                </a:solidFill>
                <a:latin typeface="ElsevierGulliver"/>
                <a:hlinkClick r:id="rId4" tooltip="Learn more about pattern recognition receptors from ScienceDirect's AI-generated Topic Pages"/>
              </a:rPr>
              <a:t>pattern recognition receptors</a:t>
            </a:r>
            <a:r>
              <a:rPr lang="en-US" sz="1000" dirty="0">
                <a:solidFill>
                  <a:srgbClr val="1F1F1F"/>
                </a:solidFill>
                <a:latin typeface="ElsevierGulliver"/>
              </a:rPr>
              <a:t> (PRRs) on macrophages, leading to macrophage activation. </a:t>
            </a:r>
            <a:r>
              <a:rPr lang="en-US" sz="1000" b="1" dirty="0">
                <a:solidFill>
                  <a:srgbClr val="1F1F1F"/>
                </a:solidFill>
                <a:latin typeface="ElsevierGulliver"/>
              </a:rPr>
              <a:t>In the early stage, activated macrophages are predominantly of the M1 phenotype and produce inflammatory cytokines to promote injury. However, during kidney repair, inflammatory M1 macrophages undergo a phenotypic switch to a non-inflammatory M2 phenotype, which produces pro-fibrotic factors such as TGF-β1, FGF-2, </a:t>
            </a:r>
            <a:r>
              <a:rPr lang="en-US" sz="1000" b="1" dirty="0">
                <a:solidFill>
                  <a:srgbClr val="1F1F1F"/>
                </a:solidFill>
                <a:latin typeface="ElsevierGulliver"/>
                <a:hlinkClick r:id="rId5" tooltip="Learn more about PDGF from ScienceDirect's AI-generated Topic Pages"/>
              </a:rPr>
              <a:t>PDGF</a:t>
            </a:r>
            <a:r>
              <a:rPr lang="en-US" sz="1000" b="1" dirty="0">
                <a:solidFill>
                  <a:srgbClr val="1F1F1F"/>
                </a:solidFill>
                <a:latin typeface="ElsevierGulliver"/>
              </a:rPr>
              <a:t>, and MMP-9 to activate fibroblasts. In addition, macrophages may directly contribute to the mesenchymal </a:t>
            </a:r>
            <a:r>
              <a:rPr lang="en-US" sz="1000" b="1" dirty="0" err="1">
                <a:solidFill>
                  <a:srgbClr val="1F1F1F"/>
                </a:solidFill>
                <a:latin typeface="ElsevierGulliver"/>
              </a:rPr>
              <a:t>myofibroblast</a:t>
            </a:r>
            <a:r>
              <a:rPr lang="en-US" sz="1000" b="1" dirty="0">
                <a:solidFill>
                  <a:srgbClr val="1F1F1F"/>
                </a:solidFill>
                <a:latin typeface="ElsevierGulliver"/>
              </a:rPr>
              <a:t> pool for </a:t>
            </a:r>
            <a:r>
              <a:rPr lang="en-US" sz="1000" b="1" dirty="0">
                <a:solidFill>
                  <a:srgbClr val="1F1F1F"/>
                </a:solidFill>
                <a:latin typeface="ElsevierGulliver"/>
                <a:hlinkClick r:id="rId6" tooltip="Learn more about renal fibrosis from ScienceDirect's AI-generated Topic Pages"/>
              </a:rPr>
              <a:t>renal fibrosis</a:t>
            </a:r>
            <a:r>
              <a:rPr lang="en-US" sz="1000" b="1" dirty="0">
                <a:solidFill>
                  <a:srgbClr val="1F1F1F"/>
                </a:solidFill>
                <a:latin typeface="ElsevierGulliver"/>
              </a:rPr>
              <a:t>. </a:t>
            </a:r>
            <a:r>
              <a:rPr lang="en-US" sz="1000" dirty="0">
                <a:solidFill>
                  <a:srgbClr val="1F1F1F"/>
                </a:solidFill>
                <a:latin typeface="ElsevierGulliver"/>
              </a:rPr>
              <a:t>Macrophages may also damage glomerular and tubular capillaries to promote </a:t>
            </a:r>
            <a:r>
              <a:rPr lang="en-US" sz="1000" dirty="0">
                <a:solidFill>
                  <a:srgbClr val="1F1F1F"/>
                </a:solidFill>
                <a:latin typeface="ElsevierGulliver"/>
                <a:hlinkClick r:id="rId7" tooltip="Learn more about hypoxia from ScienceDirect's AI-generated Topic Pages"/>
              </a:rPr>
              <a:t>hypoxia</a:t>
            </a:r>
            <a:r>
              <a:rPr lang="en-US" sz="1000" dirty="0">
                <a:solidFill>
                  <a:srgbClr val="1F1F1F"/>
                </a:solidFill>
                <a:latin typeface="ElsevierGulliver"/>
              </a:rPr>
              <a:t> in fibrotic tissues. Finally, M2 macrophages may produce and secrete repair-promoting cytokines such as IL-10 and IL-1Rα.</a:t>
            </a:r>
            <a:endParaRPr lang="en-US" sz="1000" b="0" i="0" dirty="0">
              <a:solidFill>
                <a:srgbClr val="1F1F1F"/>
              </a:solidFill>
              <a:effectLst/>
              <a:latin typeface="ElsevierGulliver"/>
            </a:endParaRPr>
          </a:p>
        </p:txBody>
      </p:sp>
      <p:sp>
        <p:nvSpPr>
          <p:cNvPr id="8" name="Dikdörtgen 7"/>
          <p:cNvSpPr/>
          <p:nvPr/>
        </p:nvSpPr>
        <p:spPr>
          <a:xfrm>
            <a:off x="2437710" y="6410549"/>
            <a:ext cx="6096000" cy="369332"/>
          </a:xfrm>
          <a:prstGeom prst="rect">
            <a:avLst/>
          </a:prstGeom>
        </p:spPr>
        <p:txBody>
          <a:bodyPr>
            <a:spAutoFit/>
          </a:bodyPr>
          <a:lstStyle/>
          <a:p>
            <a:r>
              <a:rPr lang="tr-TR" i="1" dirty="0"/>
              <a:t>FU, Y. </a:t>
            </a:r>
            <a:r>
              <a:rPr lang="en-US" i="1" dirty="0"/>
              <a:t>Pharmacology &amp; Therapeutics</a:t>
            </a:r>
            <a:r>
              <a:rPr lang="tr-TR" i="1" dirty="0"/>
              <a:t>, 2022</a:t>
            </a:r>
            <a:endParaRPr lang="en-US" i="1" dirty="0"/>
          </a:p>
        </p:txBody>
      </p:sp>
      <p:sp>
        <p:nvSpPr>
          <p:cNvPr id="9" name="Metin kutusu 8"/>
          <p:cNvSpPr txBox="1"/>
          <p:nvPr/>
        </p:nvSpPr>
        <p:spPr>
          <a:xfrm>
            <a:off x="7244862" y="513009"/>
            <a:ext cx="4950069" cy="1846659"/>
          </a:xfrm>
          <a:prstGeom prst="rect">
            <a:avLst/>
          </a:prstGeom>
          <a:noFill/>
        </p:spPr>
        <p:txBody>
          <a:bodyPr wrap="square" rtlCol="0">
            <a:spAutoFit/>
          </a:bodyPr>
          <a:lstStyle/>
          <a:p>
            <a:r>
              <a:rPr lang="en-US" sz="3200" b="1" dirty="0">
                <a:solidFill>
                  <a:srgbClr val="FF0000"/>
                </a:solidFill>
              </a:rPr>
              <a:t>Versatile Macrophage Functions on Acute Kidney Injury and Its Outcomes</a:t>
            </a:r>
          </a:p>
          <a:p>
            <a:endParaRPr lang="tr-TR" dirty="0"/>
          </a:p>
        </p:txBody>
      </p:sp>
      <p:sp>
        <p:nvSpPr>
          <p:cNvPr id="10" name="Dikdörtgen 9"/>
          <p:cNvSpPr/>
          <p:nvPr/>
        </p:nvSpPr>
        <p:spPr>
          <a:xfrm>
            <a:off x="7244862" y="2449335"/>
            <a:ext cx="4739053" cy="2585323"/>
          </a:xfrm>
          <a:prstGeom prst="rect">
            <a:avLst/>
          </a:prstGeom>
          <a:solidFill>
            <a:schemeClr val="accent2">
              <a:lumMod val="40000"/>
              <a:lumOff val="60000"/>
            </a:schemeClr>
          </a:solidFill>
        </p:spPr>
        <p:txBody>
          <a:bodyPr wrap="square">
            <a:spAutoFit/>
          </a:bodyPr>
          <a:lstStyle/>
          <a:p>
            <a:pPr marL="285750" indent="-285750">
              <a:buFont typeface="Wingdings" panose="05000000000000000000" pitchFamily="2" charset="2"/>
              <a:buChar char="q"/>
            </a:pPr>
            <a:r>
              <a:rPr lang="en-US" b="1" dirty="0"/>
              <a:t>At the initial injury phase</a:t>
            </a:r>
            <a:r>
              <a:rPr lang="en-US" dirty="0"/>
              <a:t>, </a:t>
            </a:r>
            <a:r>
              <a:rPr lang="en-US" b="1" dirty="0"/>
              <a:t>M1 macrophages produce various cytokines</a:t>
            </a:r>
            <a:r>
              <a:rPr lang="en-US" dirty="0"/>
              <a:t> for robust inflammation. </a:t>
            </a:r>
            <a:endParaRPr lang="tr-TR" dirty="0"/>
          </a:p>
          <a:p>
            <a:pPr marL="285750" indent="-285750">
              <a:buFont typeface="Wingdings" panose="05000000000000000000" pitchFamily="2" charset="2"/>
              <a:buChar char="q"/>
            </a:pPr>
            <a:endParaRPr lang="tr-TR" dirty="0"/>
          </a:p>
          <a:p>
            <a:pPr marL="285750" indent="-285750">
              <a:buFont typeface="Wingdings" panose="05000000000000000000" pitchFamily="2" charset="2"/>
              <a:buChar char="q"/>
            </a:pPr>
            <a:r>
              <a:rPr lang="en-US" b="1" dirty="0"/>
              <a:t>During kidney repair, macrophages change their phenotype to M2, which produce pro-fibrotic factors</a:t>
            </a:r>
            <a:r>
              <a:rPr lang="en-US" dirty="0"/>
              <a:t> or may directly convert into </a:t>
            </a:r>
            <a:r>
              <a:rPr lang="en-US" dirty="0" err="1"/>
              <a:t>myofibroblasts</a:t>
            </a:r>
            <a:r>
              <a:rPr lang="en-US" dirty="0"/>
              <a:t>, leading to the development of interstitial fibrosis.</a:t>
            </a:r>
            <a:endParaRPr lang="tr-TR" dirty="0"/>
          </a:p>
        </p:txBody>
      </p:sp>
    </p:spTree>
    <p:extLst>
      <p:ext uri="{BB962C8B-B14F-4D97-AF65-F5344CB8AC3E}">
        <p14:creationId xmlns:p14="http://schemas.microsoft.com/office/powerpoint/2010/main" val="373888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pic>
        <p:nvPicPr>
          <p:cNvPr id="6" name="İçerik Yer Tutucusu 5"/>
          <p:cNvPicPr>
            <a:picLocks noGrp="1" noChangeAspect="1"/>
          </p:cNvPicPr>
          <p:nvPr>
            <p:ph idx="1"/>
          </p:nvPr>
        </p:nvPicPr>
        <p:blipFill>
          <a:blip r:embed="rId2"/>
          <a:stretch>
            <a:fillRect/>
          </a:stretch>
        </p:blipFill>
        <p:spPr>
          <a:xfrm>
            <a:off x="254977" y="472221"/>
            <a:ext cx="5981700" cy="5222630"/>
          </a:xfrm>
          <a:prstGeom prst="rect">
            <a:avLst/>
          </a:prstGeom>
        </p:spPr>
      </p:pic>
      <p:sp>
        <p:nvSpPr>
          <p:cNvPr id="5" name="Slayt Numarası Yer Tutucusu 4"/>
          <p:cNvSpPr>
            <a:spLocks noGrp="1"/>
          </p:cNvSpPr>
          <p:nvPr>
            <p:ph type="sldNum" sz="quarter" idx="12"/>
          </p:nvPr>
        </p:nvSpPr>
        <p:spPr/>
        <p:txBody>
          <a:bodyPr/>
          <a:lstStyle/>
          <a:p>
            <a:fld id="{74745C36-2D23-4A8F-8D04-8C41EC7AB4A0}" type="slidenum">
              <a:rPr lang="tr-TR" smtClean="0"/>
              <a:t>11</a:t>
            </a:fld>
            <a:endParaRPr lang="tr-TR"/>
          </a:p>
        </p:txBody>
      </p:sp>
      <p:sp>
        <p:nvSpPr>
          <p:cNvPr id="9" name="Dikdörtgen 8"/>
          <p:cNvSpPr/>
          <p:nvPr/>
        </p:nvSpPr>
        <p:spPr>
          <a:xfrm>
            <a:off x="6752493" y="613470"/>
            <a:ext cx="4703692" cy="1077218"/>
          </a:xfrm>
          <a:prstGeom prst="rect">
            <a:avLst/>
          </a:prstGeom>
        </p:spPr>
        <p:txBody>
          <a:bodyPr wrap="square">
            <a:spAutoFit/>
          </a:bodyPr>
          <a:lstStyle/>
          <a:p>
            <a:r>
              <a:rPr lang="en-US" sz="3200" b="1" dirty="0">
                <a:solidFill>
                  <a:srgbClr val="FF0000"/>
                </a:solidFill>
              </a:rPr>
              <a:t>Targeting inflammation to improve kidney repair</a:t>
            </a:r>
            <a:endParaRPr lang="tr-TR" sz="3200" b="1" dirty="0">
              <a:solidFill>
                <a:srgbClr val="FF0000"/>
              </a:solidFill>
            </a:endParaRPr>
          </a:p>
        </p:txBody>
      </p:sp>
      <p:sp>
        <p:nvSpPr>
          <p:cNvPr id="10" name="Dikdörtgen 9"/>
          <p:cNvSpPr/>
          <p:nvPr/>
        </p:nvSpPr>
        <p:spPr>
          <a:xfrm>
            <a:off x="339968" y="5987018"/>
            <a:ext cx="6096000" cy="369332"/>
          </a:xfrm>
          <a:prstGeom prst="rect">
            <a:avLst/>
          </a:prstGeom>
        </p:spPr>
        <p:txBody>
          <a:bodyPr>
            <a:spAutoFit/>
          </a:bodyPr>
          <a:lstStyle/>
          <a:p>
            <a:r>
              <a:rPr lang="tr-TR" i="1" dirty="0"/>
              <a:t>FU, Y. </a:t>
            </a:r>
            <a:r>
              <a:rPr lang="en-US" i="1" dirty="0"/>
              <a:t>Pharmacology &amp; Therapeutics</a:t>
            </a:r>
            <a:r>
              <a:rPr lang="tr-TR" i="1" dirty="0"/>
              <a:t>, 2022</a:t>
            </a:r>
            <a:endParaRPr lang="en-US" i="1" dirty="0"/>
          </a:p>
        </p:txBody>
      </p:sp>
      <p:sp>
        <p:nvSpPr>
          <p:cNvPr id="11" name="Metin kutusu 10"/>
          <p:cNvSpPr txBox="1"/>
          <p:nvPr/>
        </p:nvSpPr>
        <p:spPr>
          <a:xfrm>
            <a:off x="6576647" y="2453858"/>
            <a:ext cx="5512776" cy="2739211"/>
          </a:xfrm>
          <a:prstGeom prst="rect">
            <a:avLst/>
          </a:prstGeom>
          <a:solidFill>
            <a:schemeClr val="accent1">
              <a:lumMod val="20000"/>
              <a:lumOff val="80000"/>
            </a:schemeClr>
          </a:solidFill>
        </p:spPr>
        <p:txBody>
          <a:bodyPr wrap="square" rtlCol="0">
            <a:spAutoFit/>
          </a:bodyPr>
          <a:lstStyle/>
          <a:p>
            <a:pPr marL="285750" indent="-285750">
              <a:buFont typeface="Wingdings" panose="05000000000000000000" pitchFamily="2" charset="2"/>
              <a:buChar char="q"/>
            </a:pPr>
            <a:endParaRPr lang="tr-TR" dirty="0"/>
          </a:p>
          <a:p>
            <a:pPr marL="285750" indent="-285750">
              <a:buFont typeface="Wingdings" panose="05000000000000000000" pitchFamily="2" charset="2"/>
              <a:buChar char="q"/>
            </a:pPr>
            <a:r>
              <a:rPr lang="tr-TR" dirty="0"/>
              <a:t>I</a:t>
            </a:r>
            <a:r>
              <a:rPr lang="en-US" dirty="0" err="1"/>
              <a:t>nfusion</a:t>
            </a:r>
            <a:r>
              <a:rPr lang="en-US" dirty="0"/>
              <a:t> of </a:t>
            </a:r>
            <a:r>
              <a:rPr lang="en-US" b="1" dirty="0"/>
              <a:t>IL-10-transfected macrophages </a:t>
            </a:r>
            <a:r>
              <a:rPr lang="en-US" dirty="0"/>
              <a:t>improved renal function in rats with IRI</a:t>
            </a:r>
            <a:r>
              <a:rPr lang="tr-TR" dirty="0"/>
              <a:t>.</a:t>
            </a:r>
          </a:p>
          <a:p>
            <a:r>
              <a:rPr lang="tr-TR" sz="1400" i="1" dirty="0"/>
              <a:t>                                      </a:t>
            </a:r>
            <a:r>
              <a:rPr lang="tr-TR" sz="1400" i="1" dirty="0" err="1"/>
              <a:t>Jung</a:t>
            </a:r>
            <a:r>
              <a:rPr lang="tr-TR" sz="1400" i="1" dirty="0"/>
              <a:t>. </a:t>
            </a:r>
            <a:r>
              <a:rPr lang="tr-TR" sz="1400" i="1" dirty="0" err="1"/>
              <a:t>Kidney</a:t>
            </a:r>
            <a:r>
              <a:rPr lang="tr-TR" sz="1400" i="1" dirty="0"/>
              <a:t> </a:t>
            </a:r>
            <a:r>
              <a:rPr lang="tr-TR" sz="1400" i="1" dirty="0" err="1"/>
              <a:t>Int</a:t>
            </a:r>
            <a:r>
              <a:rPr lang="tr-TR" sz="1400" i="1" dirty="0"/>
              <a:t> 2012</a:t>
            </a:r>
          </a:p>
          <a:p>
            <a:endParaRPr lang="tr-TR" sz="1400" i="1" dirty="0"/>
          </a:p>
          <a:p>
            <a:pPr marL="285750" indent="-285750">
              <a:buFont typeface="Wingdings" panose="05000000000000000000" pitchFamily="2" charset="2"/>
              <a:buChar char="q"/>
            </a:pPr>
            <a:r>
              <a:rPr lang="tr-TR" dirty="0" err="1"/>
              <a:t>Impaired</a:t>
            </a:r>
            <a:r>
              <a:rPr lang="tr-TR" dirty="0"/>
              <a:t> IL-18 </a:t>
            </a:r>
            <a:r>
              <a:rPr lang="tr-TR" dirty="0" err="1"/>
              <a:t>processing</a:t>
            </a:r>
            <a:r>
              <a:rPr lang="tr-TR" dirty="0"/>
              <a:t> </a:t>
            </a:r>
            <a:r>
              <a:rPr lang="tr-TR" dirty="0" err="1"/>
              <a:t>protects</a:t>
            </a:r>
            <a:r>
              <a:rPr lang="tr-TR" dirty="0"/>
              <a:t> </a:t>
            </a:r>
            <a:r>
              <a:rPr lang="tr-TR" b="1" dirty="0"/>
              <a:t>caspase1-deficient</a:t>
            </a:r>
            <a:r>
              <a:rPr lang="tr-TR" dirty="0"/>
              <a:t> </a:t>
            </a:r>
            <a:r>
              <a:rPr lang="tr-TR" dirty="0" err="1"/>
              <a:t>mice</a:t>
            </a:r>
            <a:r>
              <a:rPr lang="tr-TR" dirty="0"/>
              <a:t> </a:t>
            </a:r>
            <a:r>
              <a:rPr lang="tr-TR" dirty="0" err="1"/>
              <a:t>from</a:t>
            </a:r>
            <a:r>
              <a:rPr lang="tr-TR" dirty="0"/>
              <a:t> </a:t>
            </a:r>
            <a:r>
              <a:rPr lang="tr-TR" dirty="0" err="1"/>
              <a:t>ischemic</a:t>
            </a:r>
            <a:r>
              <a:rPr lang="tr-TR" dirty="0"/>
              <a:t> </a:t>
            </a:r>
            <a:r>
              <a:rPr lang="tr-TR" dirty="0" err="1"/>
              <a:t>acute</a:t>
            </a:r>
            <a:r>
              <a:rPr lang="tr-TR" dirty="0"/>
              <a:t> </a:t>
            </a:r>
            <a:r>
              <a:rPr lang="tr-TR" dirty="0" err="1"/>
              <a:t>renal</a:t>
            </a:r>
            <a:r>
              <a:rPr lang="tr-TR" dirty="0"/>
              <a:t> </a:t>
            </a:r>
            <a:r>
              <a:rPr lang="tr-TR" dirty="0" err="1"/>
              <a:t>failure</a:t>
            </a:r>
            <a:r>
              <a:rPr lang="tr-TR" dirty="0"/>
              <a:t>.</a:t>
            </a:r>
          </a:p>
          <a:p>
            <a:r>
              <a:rPr lang="tr-TR" dirty="0"/>
              <a:t>                                     </a:t>
            </a:r>
            <a:r>
              <a:rPr lang="tr-TR" sz="1400" i="1" dirty="0" err="1"/>
              <a:t>Melnikov</a:t>
            </a:r>
            <a:r>
              <a:rPr lang="tr-TR" sz="1400" i="1" dirty="0"/>
              <a:t> VY, J </a:t>
            </a:r>
            <a:r>
              <a:rPr lang="tr-TR" sz="1400" i="1" dirty="0" err="1"/>
              <a:t>Clin</a:t>
            </a:r>
            <a:r>
              <a:rPr lang="tr-TR" sz="1400" i="1" dirty="0"/>
              <a:t> </a:t>
            </a:r>
            <a:r>
              <a:rPr lang="tr-TR" sz="1400" i="1" dirty="0" err="1"/>
              <a:t>Invest</a:t>
            </a:r>
            <a:r>
              <a:rPr lang="tr-TR" sz="1400" i="1" dirty="0"/>
              <a:t> 2001</a:t>
            </a:r>
          </a:p>
          <a:p>
            <a:pPr marL="285750" indent="-285750">
              <a:buFont typeface="Wingdings" panose="05000000000000000000" pitchFamily="2" charset="2"/>
              <a:buChar char="q"/>
            </a:pPr>
            <a:endParaRPr lang="tr-TR" dirty="0"/>
          </a:p>
          <a:p>
            <a:endParaRPr lang="tr-TR" dirty="0"/>
          </a:p>
        </p:txBody>
      </p:sp>
    </p:spTree>
    <p:extLst>
      <p:ext uri="{BB962C8B-B14F-4D97-AF65-F5344CB8AC3E}">
        <p14:creationId xmlns:p14="http://schemas.microsoft.com/office/powerpoint/2010/main" val="1700534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6" name="İçerik Yer Tutucusu 5"/>
          <p:cNvPicPr>
            <a:picLocks noGrp="1" noChangeAspect="1"/>
          </p:cNvPicPr>
          <p:nvPr>
            <p:ph idx="1"/>
          </p:nvPr>
        </p:nvPicPr>
        <p:blipFill>
          <a:blip r:embed="rId2"/>
          <a:stretch>
            <a:fillRect/>
          </a:stretch>
        </p:blipFill>
        <p:spPr>
          <a:xfrm>
            <a:off x="838200" y="2284184"/>
            <a:ext cx="10515600" cy="1482326"/>
          </a:xfrm>
          <a:prstGeom prst="rect">
            <a:avLst/>
          </a:prstGeom>
        </p:spPr>
      </p:pic>
      <p:sp>
        <p:nvSpPr>
          <p:cNvPr id="5" name="Slayt Numarası Yer Tutucusu 4"/>
          <p:cNvSpPr>
            <a:spLocks noGrp="1"/>
          </p:cNvSpPr>
          <p:nvPr>
            <p:ph type="sldNum" sz="quarter" idx="12"/>
          </p:nvPr>
        </p:nvSpPr>
        <p:spPr/>
        <p:txBody>
          <a:bodyPr/>
          <a:lstStyle/>
          <a:p>
            <a:fld id="{74745C36-2D23-4A8F-8D04-8C41EC7AB4A0}" type="slidenum">
              <a:rPr lang="tr-TR" smtClean="0"/>
              <a:t>12</a:t>
            </a:fld>
            <a:endParaRPr lang="tr-TR"/>
          </a:p>
        </p:txBody>
      </p:sp>
    </p:spTree>
    <p:extLst>
      <p:ext uri="{BB962C8B-B14F-4D97-AF65-F5344CB8AC3E}">
        <p14:creationId xmlns:p14="http://schemas.microsoft.com/office/powerpoint/2010/main" val="577612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106655"/>
            <a:ext cx="8291146" cy="1176630"/>
          </a:xfrm>
          <a:prstGeom prst="rect">
            <a:avLst/>
          </a:prstGeom>
        </p:spPr>
      </p:pic>
      <p:sp>
        <p:nvSpPr>
          <p:cNvPr id="6" name="Metin kutusu 5"/>
          <p:cNvSpPr txBox="1"/>
          <p:nvPr/>
        </p:nvSpPr>
        <p:spPr>
          <a:xfrm>
            <a:off x="6137032" y="1530227"/>
            <a:ext cx="5855676" cy="3416320"/>
          </a:xfrm>
          <a:prstGeom prst="rect">
            <a:avLst/>
          </a:prstGeom>
          <a:solidFill>
            <a:schemeClr val="accent1">
              <a:lumMod val="20000"/>
              <a:lumOff val="80000"/>
            </a:schemeClr>
          </a:solidFill>
        </p:spPr>
        <p:txBody>
          <a:bodyPr wrap="square" rtlCol="0">
            <a:spAutoFit/>
          </a:bodyPr>
          <a:lstStyle/>
          <a:p>
            <a:pPr marL="285750" indent="-285750">
              <a:buFont typeface="Wingdings" panose="05000000000000000000" pitchFamily="2" charset="2"/>
              <a:buChar char="q"/>
            </a:pPr>
            <a:r>
              <a:rPr lang="tr-TR" dirty="0" err="1"/>
              <a:t>Complement</a:t>
            </a:r>
            <a:r>
              <a:rPr lang="tr-TR" dirty="0"/>
              <a:t> </a:t>
            </a:r>
            <a:r>
              <a:rPr lang="tr-TR" dirty="0" err="1"/>
              <a:t>system</a:t>
            </a:r>
            <a:r>
              <a:rPr lang="tr-TR" dirty="0"/>
              <a:t> </a:t>
            </a:r>
            <a:r>
              <a:rPr lang="tr-TR" dirty="0" err="1"/>
              <a:t>includes</a:t>
            </a:r>
            <a:r>
              <a:rPr lang="tr-TR" dirty="0"/>
              <a:t> </a:t>
            </a:r>
            <a:r>
              <a:rPr lang="tr-TR" b="1" dirty="0" err="1"/>
              <a:t>soluble</a:t>
            </a:r>
            <a:r>
              <a:rPr lang="tr-TR" b="1" dirty="0"/>
              <a:t> </a:t>
            </a:r>
            <a:r>
              <a:rPr lang="tr-TR" b="1" dirty="0" err="1"/>
              <a:t>proteins</a:t>
            </a:r>
            <a:r>
              <a:rPr lang="tr-TR" dirty="0"/>
              <a:t>, </a:t>
            </a:r>
            <a:r>
              <a:rPr lang="tr-TR" b="1" dirty="0" err="1"/>
              <a:t>cell</a:t>
            </a:r>
            <a:r>
              <a:rPr lang="tr-TR" b="1" dirty="0"/>
              <a:t> </a:t>
            </a:r>
            <a:r>
              <a:rPr lang="tr-TR" b="1" dirty="0" err="1"/>
              <a:t>surface</a:t>
            </a:r>
            <a:r>
              <a:rPr lang="tr-TR" b="1" dirty="0"/>
              <a:t> </a:t>
            </a:r>
            <a:r>
              <a:rPr lang="tr-TR" b="1" dirty="0" err="1"/>
              <a:t>receptors</a:t>
            </a:r>
            <a:r>
              <a:rPr lang="tr-TR" dirty="0"/>
              <a:t> </a:t>
            </a:r>
            <a:r>
              <a:rPr lang="tr-TR" dirty="0" err="1"/>
              <a:t>and</a:t>
            </a:r>
            <a:r>
              <a:rPr lang="tr-TR" dirty="0"/>
              <a:t> </a:t>
            </a:r>
            <a:r>
              <a:rPr lang="tr-TR" b="1" dirty="0" err="1"/>
              <a:t>regulatory</a:t>
            </a:r>
            <a:r>
              <a:rPr lang="tr-TR" b="1" dirty="0"/>
              <a:t> </a:t>
            </a:r>
            <a:r>
              <a:rPr lang="tr-TR" b="1" dirty="0" err="1"/>
              <a:t>proteins</a:t>
            </a:r>
            <a:r>
              <a:rPr lang="tr-TR" dirty="0"/>
              <a:t>.</a:t>
            </a:r>
          </a:p>
          <a:p>
            <a:pPr marL="285750" indent="-285750">
              <a:buFont typeface="Wingdings" panose="05000000000000000000" pitchFamily="2" charset="2"/>
              <a:buChar char="q"/>
            </a:pPr>
            <a:r>
              <a:rPr lang="tr-TR" dirty="0" err="1"/>
              <a:t>Complement</a:t>
            </a:r>
            <a:r>
              <a:rPr lang="tr-TR" dirty="0"/>
              <a:t> </a:t>
            </a:r>
            <a:r>
              <a:rPr lang="tr-TR" dirty="0" err="1"/>
              <a:t>proteins</a:t>
            </a:r>
            <a:r>
              <a:rPr lang="tr-TR" dirty="0"/>
              <a:t> </a:t>
            </a:r>
            <a:r>
              <a:rPr lang="tr-TR" dirty="0" err="1"/>
              <a:t>produced</a:t>
            </a:r>
            <a:r>
              <a:rPr lang="tr-TR" dirty="0"/>
              <a:t> in </a:t>
            </a:r>
            <a:r>
              <a:rPr lang="tr-TR" b="1" dirty="0" err="1"/>
              <a:t>liver</a:t>
            </a:r>
            <a:r>
              <a:rPr lang="tr-TR" dirty="0"/>
              <a:t> </a:t>
            </a:r>
            <a:r>
              <a:rPr lang="tr-TR" dirty="0" err="1"/>
              <a:t>and</a:t>
            </a:r>
            <a:r>
              <a:rPr lang="tr-TR" dirty="0"/>
              <a:t> </a:t>
            </a:r>
            <a:r>
              <a:rPr lang="tr-TR" b="1" dirty="0" err="1"/>
              <a:t>other</a:t>
            </a:r>
            <a:r>
              <a:rPr lang="tr-TR" b="1" dirty="0"/>
              <a:t> </a:t>
            </a:r>
            <a:r>
              <a:rPr lang="tr-TR" b="1" dirty="0" err="1"/>
              <a:t>tissues</a:t>
            </a:r>
            <a:r>
              <a:rPr lang="tr-TR" b="1" dirty="0"/>
              <a:t> (</a:t>
            </a:r>
            <a:r>
              <a:rPr lang="tr-TR" b="1" dirty="0" err="1"/>
              <a:t>kidney</a:t>
            </a:r>
            <a:r>
              <a:rPr lang="tr-TR" dirty="0"/>
              <a:t>, </a:t>
            </a:r>
            <a:r>
              <a:rPr lang="tr-TR" dirty="0" err="1"/>
              <a:t>etc</a:t>
            </a:r>
            <a:r>
              <a:rPr lang="tr-TR" dirty="0"/>
              <a:t>)</a:t>
            </a:r>
          </a:p>
          <a:p>
            <a:pPr marL="285750" indent="-285750">
              <a:buFont typeface="Wingdings" panose="05000000000000000000" pitchFamily="2" charset="2"/>
              <a:buChar char="q"/>
            </a:pPr>
            <a:r>
              <a:rPr lang="tr-TR" b="1" dirty="0" err="1"/>
              <a:t>Major</a:t>
            </a:r>
            <a:r>
              <a:rPr lang="tr-TR" b="1" dirty="0"/>
              <a:t> </a:t>
            </a:r>
            <a:r>
              <a:rPr lang="tr-TR" b="1" dirty="0" err="1"/>
              <a:t>biological</a:t>
            </a:r>
            <a:r>
              <a:rPr lang="tr-TR" b="1" dirty="0"/>
              <a:t> </a:t>
            </a:r>
            <a:r>
              <a:rPr lang="tr-TR" b="1" dirty="0" err="1"/>
              <a:t>roles</a:t>
            </a:r>
            <a:r>
              <a:rPr lang="tr-TR" dirty="0"/>
              <a:t>: </a:t>
            </a:r>
            <a:r>
              <a:rPr lang="tr-TR" dirty="0" err="1"/>
              <a:t>host</a:t>
            </a:r>
            <a:r>
              <a:rPr lang="tr-TR" dirty="0"/>
              <a:t> </a:t>
            </a:r>
            <a:r>
              <a:rPr lang="tr-TR" dirty="0" err="1"/>
              <a:t>defense</a:t>
            </a:r>
            <a:r>
              <a:rPr lang="tr-TR" dirty="0"/>
              <a:t>, </a:t>
            </a:r>
            <a:r>
              <a:rPr lang="tr-TR" dirty="0" err="1"/>
              <a:t>clearance</a:t>
            </a:r>
            <a:r>
              <a:rPr lang="tr-TR" dirty="0"/>
              <a:t> of </a:t>
            </a:r>
            <a:r>
              <a:rPr lang="tr-TR" dirty="0" err="1"/>
              <a:t>cellular</a:t>
            </a:r>
            <a:r>
              <a:rPr lang="tr-TR" dirty="0"/>
              <a:t> </a:t>
            </a:r>
            <a:r>
              <a:rPr lang="tr-TR" dirty="0" err="1"/>
              <a:t>debris</a:t>
            </a:r>
            <a:r>
              <a:rPr lang="tr-TR" dirty="0"/>
              <a:t> </a:t>
            </a:r>
            <a:r>
              <a:rPr lang="tr-TR" dirty="0" err="1"/>
              <a:t>and</a:t>
            </a:r>
            <a:r>
              <a:rPr lang="tr-TR" dirty="0"/>
              <a:t> </a:t>
            </a:r>
            <a:r>
              <a:rPr lang="tr-TR" dirty="0" err="1"/>
              <a:t>immune</a:t>
            </a:r>
            <a:r>
              <a:rPr lang="tr-TR" dirty="0"/>
              <a:t> </a:t>
            </a:r>
            <a:r>
              <a:rPr lang="tr-TR" dirty="0" err="1"/>
              <a:t>modulation</a:t>
            </a:r>
            <a:r>
              <a:rPr lang="tr-TR" dirty="0"/>
              <a:t> (</a:t>
            </a:r>
            <a:r>
              <a:rPr lang="tr-TR" dirty="0" err="1"/>
              <a:t>bridges</a:t>
            </a:r>
            <a:r>
              <a:rPr lang="tr-TR" dirty="0"/>
              <a:t> </a:t>
            </a:r>
            <a:r>
              <a:rPr lang="tr-TR" dirty="0" err="1"/>
              <a:t>innate</a:t>
            </a:r>
            <a:r>
              <a:rPr lang="tr-TR" dirty="0"/>
              <a:t> </a:t>
            </a:r>
            <a:r>
              <a:rPr lang="tr-TR" dirty="0" err="1"/>
              <a:t>and</a:t>
            </a:r>
            <a:r>
              <a:rPr lang="tr-TR" dirty="0"/>
              <a:t> </a:t>
            </a:r>
            <a:r>
              <a:rPr lang="tr-TR" dirty="0" err="1"/>
              <a:t>adaptive</a:t>
            </a:r>
            <a:r>
              <a:rPr lang="tr-TR" dirty="0"/>
              <a:t> </a:t>
            </a:r>
            <a:r>
              <a:rPr lang="tr-TR" dirty="0" err="1"/>
              <a:t>immunity</a:t>
            </a:r>
            <a:r>
              <a:rPr lang="tr-TR" dirty="0"/>
              <a:t> )</a:t>
            </a:r>
          </a:p>
          <a:p>
            <a:pPr marL="285750" indent="-285750">
              <a:buFont typeface="Wingdings" panose="05000000000000000000" pitchFamily="2" charset="2"/>
              <a:buChar char="q"/>
            </a:pPr>
            <a:r>
              <a:rPr lang="en-US" dirty="0"/>
              <a:t>The major goal of all three </a:t>
            </a:r>
            <a:r>
              <a:rPr lang="tr-TR" dirty="0" err="1"/>
              <a:t>pathways</a:t>
            </a:r>
            <a:r>
              <a:rPr lang="tr-TR" dirty="0"/>
              <a:t>: </a:t>
            </a:r>
          </a:p>
          <a:p>
            <a:pPr marL="742950" lvl="1" indent="-285750">
              <a:buFont typeface="Wingdings" panose="05000000000000000000" pitchFamily="2" charset="2"/>
              <a:buChar char="q"/>
            </a:pPr>
            <a:r>
              <a:rPr lang="en-US" b="1" dirty="0" err="1"/>
              <a:t>opsonization</a:t>
            </a:r>
            <a:r>
              <a:rPr lang="en-US" dirty="0"/>
              <a:t>, release of </a:t>
            </a:r>
            <a:r>
              <a:rPr lang="en-US" b="1" dirty="0" err="1"/>
              <a:t>proinflammatory</a:t>
            </a:r>
            <a:r>
              <a:rPr lang="en-US" b="1" dirty="0"/>
              <a:t> </a:t>
            </a:r>
            <a:r>
              <a:rPr lang="en-US" b="1" dirty="0" err="1"/>
              <a:t>anaphylatoxins</a:t>
            </a:r>
            <a:r>
              <a:rPr lang="en-US" b="1" dirty="0"/>
              <a:t> (C3a and C5a) </a:t>
            </a:r>
            <a:r>
              <a:rPr lang="en-US" dirty="0"/>
              <a:t>and </a:t>
            </a:r>
            <a:r>
              <a:rPr lang="en-US" b="1" dirty="0"/>
              <a:t>assembly of the membrane attack complex (MAC)</a:t>
            </a:r>
            <a:r>
              <a:rPr lang="tr-TR" dirty="0"/>
              <a:t>.</a:t>
            </a:r>
          </a:p>
          <a:p>
            <a:pPr marL="285750" indent="-285750">
              <a:buFont typeface="Wingdings" panose="05000000000000000000" pitchFamily="2" charset="2"/>
              <a:buChar char="q"/>
            </a:pPr>
            <a:endParaRPr lang="tr-TR" dirty="0"/>
          </a:p>
        </p:txBody>
      </p:sp>
      <p:pic>
        <p:nvPicPr>
          <p:cNvPr id="5" name="İçerik Yer Tutucusu 4"/>
          <p:cNvPicPr>
            <a:picLocks noGrp="1" noChangeAspect="1"/>
          </p:cNvPicPr>
          <p:nvPr>
            <p:ph idx="1"/>
          </p:nvPr>
        </p:nvPicPr>
        <p:blipFill>
          <a:blip r:embed="rId3"/>
          <a:stretch>
            <a:fillRect/>
          </a:stretch>
        </p:blipFill>
        <p:spPr>
          <a:xfrm>
            <a:off x="224119" y="921323"/>
            <a:ext cx="5558116" cy="5707344"/>
          </a:xfrm>
          <a:prstGeom prst="rect">
            <a:avLst/>
          </a:prstGeom>
        </p:spPr>
      </p:pic>
      <p:pic>
        <p:nvPicPr>
          <p:cNvPr id="7" name="Resim 6"/>
          <p:cNvPicPr>
            <a:picLocks noChangeAspect="1"/>
          </p:cNvPicPr>
          <p:nvPr/>
        </p:nvPicPr>
        <p:blipFill>
          <a:blip r:embed="rId4"/>
          <a:stretch>
            <a:fillRect/>
          </a:stretch>
        </p:blipFill>
        <p:spPr>
          <a:xfrm>
            <a:off x="5888792" y="6480015"/>
            <a:ext cx="2834886" cy="377985"/>
          </a:xfrm>
          <a:prstGeom prst="rect">
            <a:avLst/>
          </a:prstGeom>
        </p:spPr>
      </p:pic>
    </p:spTree>
    <p:extLst>
      <p:ext uri="{BB962C8B-B14F-4D97-AF65-F5344CB8AC3E}">
        <p14:creationId xmlns:p14="http://schemas.microsoft.com/office/powerpoint/2010/main" val="2765739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6" name="İçerik Yer Tutucusu 5"/>
          <p:cNvPicPr>
            <a:picLocks noGrp="1" noChangeAspect="1"/>
          </p:cNvPicPr>
          <p:nvPr>
            <p:ph idx="1"/>
          </p:nvPr>
        </p:nvPicPr>
        <p:blipFill>
          <a:blip r:embed="rId2"/>
          <a:stretch>
            <a:fillRect/>
          </a:stretch>
        </p:blipFill>
        <p:spPr>
          <a:xfrm>
            <a:off x="677135" y="764931"/>
            <a:ext cx="5885030" cy="5434257"/>
          </a:xfrm>
          <a:prstGeom prst="rect">
            <a:avLst/>
          </a:prstGeom>
        </p:spPr>
      </p:pic>
      <p:sp>
        <p:nvSpPr>
          <p:cNvPr id="4" name="Veri Yer Tutucusu 3"/>
          <p:cNvSpPr>
            <a:spLocks noGrp="1"/>
          </p:cNvSpPr>
          <p:nvPr>
            <p:ph type="dt" sz="half" idx="10"/>
          </p:nvPr>
        </p:nvSpPr>
        <p:spPr/>
        <p:txBody>
          <a:bodyPr/>
          <a:lstStyle/>
          <a:p>
            <a:r>
              <a:rPr lang="tr-TR"/>
              <a:t>23-25.12.2022</a:t>
            </a:r>
          </a:p>
        </p:txBody>
      </p:sp>
      <p:sp>
        <p:nvSpPr>
          <p:cNvPr id="5" name="Slayt Numarası Yer Tutucusu 4"/>
          <p:cNvSpPr>
            <a:spLocks noGrp="1"/>
          </p:cNvSpPr>
          <p:nvPr>
            <p:ph type="sldNum" sz="quarter" idx="12"/>
          </p:nvPr>
        </p:nvSpPr>
        <p:spPr/>
        <p:txBody>
          <a:bodyPr/>
          <a:lstStyle/>
          <a:p>
            <a:fld id="{74745C36-2D23-4A8F-8D04-8C41EC7AB4A0}" type="slidenum">
              <a:rPr lang="tr-TR" smtClean="0"/>
              <a:t>14</a:t>
            </a:fld>
            <a:endParaRPr lang="tr-TR"/>
          </a:p>
        </p:txBody>
      </p:sp>
      <p:sp>
        <p:nvSpPr>
          <p:cNvPr id="3" name="Dikdörtgen 2"/>
          <p:cNvSpPr/>
          <p:nvPr/>
        </p:nvSpPr>
        <p:spPr>
          <a:xfrm>
            <a:off x="6717323" y="2043970"/>
            <a:ext cx="5286419" cy="2308324"/>
          </a:xfrm>
          <a:prstGeom prst="rect">
            <a:avLst/>
          </a:prstGeom>
          <a:solidFill>
            <a:schemeClr val="accent1">
              <a:lumMod val="20000"/>
              <a:lumOff val="80000"/>
            </a:schemeClr>
          </a:solidFill>
        </p:spPr>
        <p:txBody>
          <a:bodyPr wrap="square">
            <a:spAutoFit/>
          </a:bodyPr>
          <a:lstStyle/>
          <a:p>
            <a:pPr marL="285750" indent="-285750">
              <a:buFont typeface="Wingdings" panose="05000000000000000000" pitchFamily="2" charset="2"/>
              <a:buChar char="q"/>
            </a:pPr>
            <a:r>
              <a:rPr lang="en-US" b="1" dirty="0"/>
              <a:t>Receptors for complement activation fragments are expressed on many host cells</a:t>
            </a:r>
            <a:r>
              <a:rPr lang="en-US" dirty="0"/>
              <a:t>, including </a:t>
            </a:r>
            <a:r>
              <a:rPr lang="tr-TR" dirty="0" err="1"/>
              <a:t>immune</a:t>
            </a:r>
            <a:r>
              <a:rPr lang="tr-TR" dirty="0"/>
              <a:t> </a:t>
            </a:r>
            <a:r>
              <a:rPr lang="en-US" dirty="0"/>
              <a:t>cells, endothelial cells, and epithelial cells</a:t>
            </a:r>
            <a:r>
              <a:rPr lang="tr-TR" dirty="0"/>
              <a:t>.</a:t>
            </a:r>
          </a:p>
          <a:p>
            <a:pPr marL="285750" indent="-285750">
              <a:buFont typeface="Wingdings" panose="05000000000000000000" pitchFamily="2" charset="2"/>
              <a:buChar char="q"/>
            </a:pPr>
            <a:endParaRPr lang="tr-TR" dirty="0"/>
          </a:p>
          <a:p>
            <a:pPr marL="285750" indent="-285750">
              <a:buFont typeface="Wingdings" panose="05000000000000000000" pitchFamily="2" charset="2"/>
              <a:buChar char="q"/>
            </a:pPr>
            <a:r>
              <a:rPr lang="en-US" b="1" dirty="0"/>
              <a:t>Receptors for C3a and C5a are widely distributed </a:t>
            </a:r>
            <a:r>
              <a:rPr lang="en-US" dirty="0"/>
              <a:t>where they trigger the </a:t>
            </a:r>
            <a:r>
              <a:rPr lang="en-US" b="1" dirty="0"/>
              <a:t>local inflammatory response (innate immunity</a:t>
            </a:r>
            <a:r>
              <a:rPr lang="en-US" dirty="0"/>
              <a:t>) and also cell activation to prepare for the adaptive immune response.</a:t>
            </a:r>
            <a:endParaRPr lang="tr-TR" dirty="0"/>
          </a:p>
        </p:txBody>
      </p:sp>
    </p:spTree>
    <p:extLst>
      <p:ext uri="{BB962C8B-B14F-4D97-AF65-F5344CB8AC3E}">
        <p14:creationId xmlns:p14="http://schemas.microsoft.com/office/powerpoint/2010/main" val="3662434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34108" y="102544"/>
            <a:ext cx="10881946" cy="1325563"/>
          </a:xfrm>
        </p:spPr>
        <p:txBody>
          <a:bodyPr>
            <a:normAutofit/>
          </a:bodyPr>
          <a:lstStyle/>
          <a:p>
            <a:r>
              <a:rPr lang="tr-TR" sz="4000" b="1" dirty="0" err="1">
                <a:solidFill>
                  <a:srgbClr val="FF0000"/>
                </a:solidFill>
              </a:rPr>
              <a:t>Defective</a:t>
            </a:r>
            <a:r>
              <a:rPr lang="tr-TR" sz="4000" b="1" dirty="0">
                <a:solidFill>
                  <a:srgbClr val="FF0000"/>
                </a:solidFill>
              </a:rPr>
              <a:t> </a:t>
            </a:r>
            <a:r>
              <a:rPr lang="tr-TR" sz="4000" b="1" dirty="0" err="1">
                <a:solidFill>
                  <a:srgbClr val="FF0000"/>
                </a:solidFill>
              </a:rPr>
              <a:t>complement</a:t>
            </a:r>
            <a:r>
              <a:rPr lang="tr-TR" sz="4000" b="1" dirty="0">
                <a:solidFill>
                  <a:srgbClr val="FF0000"/>
                </a:solidFill>
              </a:rPr>
              <a:t> </a:t>
            </a:r>
            <a:r>
              <a:rPr lang="tr-TR" sz="4000" b="1" dirty="0" err="1">
                <a:solidFill>
                  <a:srgbClr val="FF0000"/>
                </a:solidFill>
              </a:rPr>
              <a:t>regulation</a:t>
            </a:r>
            <a:r>
              <a:rPr lang="tr-TR" sz="4000" b="1" dirty="0">
                <a:solidFill>
                  <a:srgbClr val="FF0000"/>
                </a:solidFill>
              </a:rPr>
              <a:t> is </a:t>
            </a:r>
            <a:r>
              <a:rPr lang="tr-TR" sz="4000" b="1" dirty="0" err="1">
                <a:solidFill>
                  <a:srgbClr val="FF0000"/>
                </a:solidFill>
              </a:rPr>
              <a:t>associated</a:t>
            </a:r>
            <a:r>
              <a:rPr lang="tr-TR" sz="4000" b="1" dirty="0">
                <a:solidFill>
                  <a:srgbClr val="FF0000"/>
                </a:solidFill>
              </a:rPr>
              <a:t> </a:t>
            </a:r>
            <a:r>
              <a:rPr lang="tr-TR" sz="4000" b="1" dirty="0" err="1">
                <a:solidFill>
                  <a:srgbClr val="FF0000"/>
                </a:solidFill>
              </a:rPr>
              <a:t>with</a:t>
            </a:r>
            <a:r>
              <a:rPr lang="tr-TR" sz="4000" b="1" dirty="0">
                <a:solidFill>
                  <a:srgbClr val="FF0000"/>
                </a:solidFill>
              </a:rPr>
              <a:t> </a:t>
            </a:r>
            <a:r>
              <a:rPr lang="tr-TR" sz="4000" b="1" dirty="0" err="1">
                <a:solidFill>
                  <a:srgbClr val="FF0000"/>
                </a:solidFill>
              </a:rPr>
              <a:t>inflammatory</a:t>
            </a:r>
            <a:r>
              <a:rPr lang="tr-TR" sz="4000" b="1" dirty="0">
                <a:solidFill>
                  <a:srgbClr val="FF0000"/>
                </a:solidFill>
              </a:rPr>
              <a:t> </a:t>
            </a:r>
            <a:r>
              <a:rPr lang="tr-TR" sz="4000" b="1" dirty="0" err="1">
                <a:solidFill>
                  <a:srgbClr val="FF0000"/>
                </a:solidFill>
              </a:rPr>
              <a:t>diseases</a:t>
            </a:r>
            <a:endParaRPr lang="tr-TR" sz="4000" b="1" dirty="0">
              <a:solidFill>
                <a:srgbClr val="FF0000"/>
              </a:solidFill>
            </a:endParaRPr>
          </a:p>
        </p:txBody>
      </p:sp>
      <p:pic>
        <p:nvPicPr>
          <p:cNvPr id="6" name="İçerik Yer Tutucusu 5"/>
          <p:cNvPicPr>
            <a:picLocks noGrp="1" noChangeAspect="1"/>
          </p:cNvPicPr>
          <p:nvPr>
            <p:ph idx="1"/>
          </p:nvPr>
        </p:nvPicPr>
        <p:blipFill>
          <a:blip r:embed="rId2"/>
          <a:stretch>
            <a:fillRect/>
          </a:stretch>
        </p:blipFill>
        <p:spPr>
          <a:xfrm>
            <a:off x="382466" y="1608986"/>
            <a:ext cx="5846884" cy="4783015"/>
          </a:xfrm>
          <a:prstGeom prst="rect">
            <a:avLst/>
          </a:prstGeom>
        </p:spPr>
      </p:pic>
      <p:sp>
        <p:nvSpPr>
          <p:cNvPr id="5" name="Slayt Numarası Yer Tutucusu 4"/>
          <p:cNvSpPr>
            <a:spLocks noGrp="1"/>
          </p:cNvSpPr>
          <p:nvPr>
            <p:ph type="sldNum" sz="quarter" idx="12"/>
          </p:nvPr>
        </p:nvSpPr>
        <p:spPr/>
        <p:txBody>
          <a:bodyPr/>
          <a:lstStyle/>
          <a:p>
            <a:fld id="{74745C36-2D23-4A8F-8D04-8C41EC7AB4A0}" type="slidenum">
              <a:rPr lang="tr-TR" smtClean="0"/>
              <a:t>15</a:t>
            </a:fld>
            <a:endParaRPr lang="tr-TR"/>
          </a:p>
        </p:txBody>
      </p:sp>
      <p:sp>
        <p:nvSpPr>
          <p:cNvPr id="7" name="Metin kutusu 6"/>
          <p:cNvSpPr txBox="1"/>
          <p:nvPr/>
        </p:nvSpPr>
        <p:spPr>
          <a:xfrm>
            <a:off x="6371491" y="2101348"/>
            <a:ext cx="5758962" cy="3416320"/>
          </a:xfrm>
          <a:prstGeom prst="rect">
            <a:avLst/>
          </a:prstGeom>
          <a:solidFill>
            <a:schemeClr val="accent3">
              <a:lumMod val="20000"/>
              <a:lumOff val="80000"/>
            </a:schemeClr>
          </a:solidFill>
          <a:ln>
            <a:solidFill>
              <a:srgbClr val="0070C0"/>
            </a:solidFill>
          </a:ln>
        </p:spPr>
        <p:txBody>
          <a:bodyPr wrap="square" rtlCol="0">
            <a:spAutoFit/>
          </a:bodyPr>
          <a:lstStyle/>
          <a:p>
            <a:r>
              <a:rPr lang="tr-TR" sz="2400" dirty="0" err="1">
                <a:solidFill>
                  <a:srgbClr val="7030A0"/>
                </a:solidFill>
              </a:rPr>
              <a:t>Complement</a:t>
            </a:r>
            <a:r>
              <a:rPr lang="tr-TR" sz="2400" dirty="0">
                <a:solidFill>
                  <a:srgbClr val="7030A0"/>
                </a:solidFill>
              </a:rPr>
              <a:t> </a:t>
            </a:r>
            <a:r>
              <a:rPr lang="tr-TR" sz="2400" dirty="0" err="1">
                <a:solidFill>
                  <a:srgbClr val="7030A0"/>
                </a:solidFill>
              </a:rPr>
              <a:t>system</a:t>
            </a:r>
            <a:r>
              <a:rPr lang="tr-TR" sz="2400" dirty="0">
                <a:solidFill>
                  <a:srgbClr val="7030A0"/>
                </a:solidFill>
              </a:rPr>
              <a:t> is </a:t>
            </a:r>
            <a:r>
              <a:rPr lang="tr-TR" sz="2400" dirty="0" err="1">
                <a:solidFill>
                  <a:srgbClr val="7030A0"/>
                </a:solidFill>
              </a:rPr>
              <a:t>controlled</a:t>
            </a:r>
            <a:r>
              <a:rPr lang="tr-TR" sz="2400" dirty="0">
                <a:solidFill>
                  <a:srgbClr val="7030A0"/>
                </a:solidFill>
              </a:rPr>
              <a:t> </a:t>
            </a:r>
            <a:r>
              <a:rPr lang="tr-TR" sz="2400" dirty="0" err="1">
                <a:solidFill>
                  <a:srgbClr val="7030A0"/>
                </a:solidFill>
              </a:rPr>
              <a:t>by</a:t>
            </a:r>
            <a:r>
              <a:rPr lang="tr-TR" sz="2400" dirty="0">
                <a:solidFill>
                  <a:srgbClr val="7030A0"/>
                </a:solidFill>
              </a:rPr>
              <a:t> </a:t>
            </a:r>
            <a:r>
              <a:rPr lang="tr-TR" sz="2400" b="1" dirty="0" err="1">
                <a:solidFill>
                  <a:srgbClr val="7030A0"/>
                </a:solidFill>
              </a:rPr>
              <a:t>regulatory</a:t>
            </a:r>
            <a:r>
              <a:rPr lang="tr-TR" sz="2400" b="1" dirty="0">
                <a:solidFill>
                  <a:srgbClr val="7030A0"/>
                </a:solidFill>
              </a:rPr>
              <a:t> </a:t>
            </a:r>
            <a:r>
              <a:rPr lang="tr-TR" sz="2400" b="1" dirty="0" err="1">
                <a:solidFill>
                  <a:srgbClr val="7030A0"/>
                </a:solidFill>
              </a:rPr>
              <a:t>proteins</a:t>
            </a:r>
            <a:r>
              <a:rPr lang="tr-TR" sz="2400" b="1" dirty="0">
                <a:solidFill>
                  <a:srgbClr val="7030A0"/>
                </a:solidFill>
              </a:rPr>
              <a:t> </a:t>
            </a:r>
            <a:r>
              <a:rPr lang="tr-TR" sz="2400" b="1" dirty="0" err="1">
                <a:solidFill>
                  <a:srgbClr val="7030A0"/>
                </a:solidFill>
              </a:rPr>
              <a:t>expressed</a:t>
            </a:r>
            <a:r>
              <a:rPr lang="tr-TR" sz="2400" b="1" dirty="0">
                <a:solidFill>
                  <a:srgbClr val="7030A0"/>
                </a:solidFill>
              </a:rPr>
              <a:t> on </a:t>
            </a:r>
            <a:r>
              <a:rPr lang="tr-TR" sz="2400" b="1" dirty="0" err="1">
                <a:solidFill>
                  <a:srgbClr val="7030A0"/>
                </a:solidFill>
              </a:rPr>
              <a:t>cell</a:t>
            </a:r>
            <a:r>
              <a:rPr lang="tr-TR" sz="2400" b="1" dirty="0">
                <a:solidFill>
                  <a:srgbClr val="7030A0"/>
                </a:solidFill>
              </a:rPr>
              <a:t> </a:t>
            </a:r>
            <a:r>
              <a:rPr lang="tr-TR" sz="2400" b="1" dirty="0" err="1">
                <a:solidFill>
                  <a:srgbClr val="7030A0"/>
                </a:solidFill>
              </a:rPr>
              <a:t>surface</a:t>
            </a:r>
            <a:r>
              <a:rPr lang="tr-TR" sz="2400" b="1" dirty="0">
                <a:solidFill>
                  <a:srgbClr val="7030A0"/>
                </a:solidFill>
              </a:rPr>
              <a:t> </a:t>
            </a:r>
            <a:r>
              <a:rPr lang="tr-TR" sz="2400" b="1" dirty="0" err="1">
                <a:solidFill>
                  <a:srgbClr val="7030A0"/>
                </a:solidFill>
              </a:rPr>
              <a:t>and</a:t>
            </a:r>
            <a:r>
              <a:rPr lang="tr-TR" sz="2400" b="1" dirty="0">
                <a:solidFill>
                  <a:srgbClr val="7030A0"/>
                </a:solidFill>
              </a:rPr>
              <a:t> in </a:t>
            </a:r>
            <a:r>
              <a:rPr lang="tr-TR" sz="2400" b="1" dirty="0" err="1">
                <a:solidFill>
                  <a:srgbClr val="7030A0"/>
                </a:solidFill>
              </a:rPr>
              <a:t>plasma</a:t>
            </a:r>
            <a:r>
              <a:rPr lang="tr-TR" sz="2400" b="1" dirty="0">
                <a:solidFill>
                  <a:srgbClr val="7030A0"/>
                </a:solidFill>
              </a:rPr>
              <a:t>: </a:t>
            </a:r>
          </a:p>
          <a:p>
            <a:endParaRPr lang="tr-TR" dirty="0"/>
          </a:p>
          <a:p>
            <a:pPr marL="285750" indent="-285750">
              <a:buFont typeface="Wingdings" panose="05000000000000000000" pitchFamily="2" charset="2"/>
              <a:buChar char="q"/>
            </a:pPr>
            <a:r>
              <a:rPr lang="en-US" b="1" dirty="0"/>
              <a:t>C1INH</a:t>
            </a:r>
            <a:r>
              <a:rPr lang="en-US" dirty="0"/>
              <a:t>: inhibits both classical and lectin pathways</a:t>
            </a:r>
            <a:endParaRPr lang="tr-TR" dirty="0"/>
          </a:p>
          <a:p>
            <a:pPr marL="285750" indent="-285750">
              <a:buFont typeface="Wingdings" panose="05000000000000000000" pitchFamily="2" charset="2"/>
              <a:buChar char="q"/>
            </a:pPr>
            <a:r>
              <a:rPr lang="tr-TR" b="1" dirty="0" err="1"/>
              <a:t>Factor</a:t>
            </a:r>
            <a:r>
              <a:rPr lang="tr-TR" b="1" dirty="0"/>
              <a:t> H</a:t>
            </a:r>
            <a:r>
              <a:rPr lang="tr-TR" dirty="0"/>
              <a:t>: </a:t>
            </a:r>
            <a:r>
              <a:rPr lang="tr-TR" dirty="0" err="1"/>
              <a:t>alternative</a:t>
            </a:r>
            <a:r>
              <a:rPr lang="tr-TR" dirty="0"/>
              <a:t> </a:t>
            </a:r>
            <a:r>
              <a:rPr lang="tr-TR" dirty="0" err="1"/>
              <a:t>pathway</a:t>
            </a:r>
            <a:r>
              <a:rPr lang="tr-TR" dirty="0"/>
              <a:t> </a:t>
            </a:r>
            <a:r>
              <a:rPr lang="tr-TR" dirty="0" err="1"/>
              <a:t>regulator</a:t>
            </a:r>
            <a:endParaRPr lang="tr-TR" dirty="0"/>
          </a:p>
          <a:p>
            <a:pPr marL="285750" indent="-285750">
              <a:buFont typeface="Wingdings" panose="05000000000000000000" pitchFamily="2" charset="2"/>
              <a:buChar char="q"/>
            </a:pPr>
            <a:r>
              <a:rPr lang="tr-TR" b="1" dirty="0" err="1"/>
              <a:t>Factor</a:t>
            </a:r>
            <a:r>
              <a:rPr lang="tr-TR" b="1" dirty="0"/>
              <a:t> I</a:t>
            </a:r>
            <a:r>
              <a:rPr lang="tr-TR" dirty="0"/>
              <a:t>: </a:t>
            </a:r>
            <a:r>
              <a:rPr lang="tr-TR" dirty="0" err="1"/>
              <a:t>inactivates</a:t>
            </a:r>
            <a:r>
              <a:rPr lang="tr-TR" dirty="0"/>
              <a:t> C3b (</a:t>
            </a:r>
            <a:r>
              <a:rPr lang="tr-TR" b="1" dirty="0"/>
              <a:t>MCP/CD46</a:t>
            </a:r>
            <a:r>
              <a:rPr lang="tr-TR" dirty="0"/>
              <a:t> is </a:t>
            </a:r>
            <a:r>
              <a:rPr lang="tr-TR" dirty="0" err="1"/>
              <a:t>co-factor</a:t>
            </a:r>
            <a:r>
              <a:rPr lang="tr-TR" dirty="0"/>
              <a:t> </a:t>
            </a:r>
            <a:r>
              <a:rPr lang="tr-TR" dirty="0" err="1"/>
              <a:t>Factor</a:t>
            </a:r>
            <a:r>
              <a:rPr lang="tr-TR" dirty="0"/>
              <a:t> I) </a:t>
            </a:r>
          </a:p>
          <a:p>
            <a:pPr marL="285750" indent="-285750">
              <a:buFont typeface="Wingdings" panose="05000000000000000000" pitchFamily="2" charset="2"/>
              <a:buChar char="q"/>
            </a:pPr>
            <a:r>
              <a:rPr lang="tr-TR" b="1" dirty="0" err="1"/>
              <a:t>CRIg</a:t>
            </a:r>
            <a:r>
              <a:rPr lang="tr-TR" b="1" dirty="0"/>
              <a:t> </a:t>
            </a:r>
            <a:r>
              <a:rPr lang="tr-TR" dirty="0"/>
              <a:t> (</a:t>
            </a:r>
            <a:r>
              <a:rPr lang="tr-TR" dirty="0" err="1"/>
              <a:t>complement</a:t>
            </a:r>
            <a:r>
              <a:rPr lang="tr-TR" dirty="0"/>
              <a:t> </a:t>
            </a:r>
            <a:r>
              <a:rPr lang="tr-TR" dirty="0" err="1"/>
              <a:t>receptor</a:t>
            </a:r>
            <a:r>
              <a:rPr lang="tr-TR" dirty="0"/>
              <a:t> of </a:t>
            </a:r>
            <a:r>
              <a:rPr lang="tr-TR" dirty="0" err="1"/>
              <a:t>Ig</a:t>
            </a:r>
            <a:r>
              <a:rPr lang="tr-TR" dirty="0"/>
              <a:t> </a:t>
            </a:r>
            <a:r>
              <a:rPr lang="tr-TR" dirty="0" err="1"/>
              <a:t>family</a:t>
            </a:r>
            <a:r>
              <a:rPr lang="tr-TR" dirty="0"/>
              <a:t>) </a:t>
            </a:r>
            <a:r>
              <a:rPr lang="tr-TR" dirty="0" err="1"/>
              <a:t>blocks</a:t>
            </a:r>
            <a:r>
              <a:rPr lang="tr-TR" dirty="0"/>
              <a:t> C </a:t>
            </a:r>
            <a:r>
              <a:rPr lang="tr-TR" dirty="0" err="1"/>
              <a:t>convertase</a:t>
            </a:r>
            <a:r>
              <a:rPr lang="tr-TR" dirty="0"/>
              <a:t>, </a:t>
            </a:r>
            <a:r>
              <a:rPr lang="tr-TR" dirty="0" err="1"/>
              <a:t>inhibits</a:t>
            </a:r>
            <a:r>
              <a:rPr lang="tr-TR" dirty="0"/>
              <a:t> </a:t>
            </a:r>
            <a:r>
              <a:rPr lang="tr-TR" dirty="0" err="1"/>
              <a:t>alternative</a:t>
            </a:r>
            <a:r>
              <a:rPr lang="tr-TR" dirty="0"/>
              <a:t> </a:t>
            </a:r>
            <a:r>
              <a:rPr lang="tr-TR" dirty="0" err="1"/>
              <a:t>pathway</a:t>
            </a:r>
            <a:r>
              <a:rPr lang="tr-TR" dirty="0"/>
              <a:t> </a:t>
            </a:r>
            <a:r>
              <a:rPr lang="tr-TR" dirty="0" err="1"/>
              <a:t>activation</a:t>
            </a:r>
            <a:endParaRPr lang="tr-TR" dirty="0"/>
          </a:p>
          <a:p>
            <a:pPr marL="285750" indent="-285750">
              <a:buFont typeface="Wingdings" panose="05000000000000000000" pitchFamily="2" charset="2"/>
              <a:buChar char="q"/>
            </a:pPr>
            <a:r>
              <a:rPr lang="tr-TR" b="1" dirty="0"/>
              <a:t>DAF/CD55</a:t>
            </a:r>
            <a:r>
              <a:rPr lang="tr-TR" dirty="0"/>
              <a:t>: </a:t>
            </a:r>
            <a:r>
              <a:rPr lang="tr-TR" dirty="0" err="1"/>
              <a:t>breakdown</a:t>
            </a:r>
            <a:r>
              <a:rPr lang="tr-TR" dirty="0"/>
              <a:t> of C3 </a:t>
            </a:r>
            <a:r>
              <a:rPr lang="tr-TR" dirty="0" err="1"/>
              <a:t>and</a:t>
            </a:r>
            <a:r>
              <a:rPr lang="tr-TR" dirty="0"/>
              <a:t> C5 </a:t>
            </a:r>
            <a:r>
              <a:rPr lang="tr-TR" dirty="0" err="1"/>
              <a:t>convertases</a:t>
            </a:r>
            <a:endParaRPr lang="tr-TR" dirty="0"/>
          </a:p>
          <a:p>
            <a:pPr marL="285750" indent="-285750">
              <a:buFont typeface="Wingdings" panose="05000000000000000000" pitchFamily="2" charset="2"/>
              <a:buChar char="q"/>
            </a:pPr>
            <a:endParaRPr lang="tr-TR" dirty="0"/>
          </a:p>
        </p:txBody>
      </p:sp>
      <p:sp>
        <p:nvSpPr>
          <p:cNvPr id="8" name="Metin kutusu 7"/>
          <p:cNvSpPr txBox="1"/>
          <p:nvPr/>
        </p:nvSpPr>
        <p:spPr>
          <a:xfrm>
            <a:off x="334108" y="6435474"/>
            <a:ext cx="3569677" cy="369332"/>
          </a:xfrm>
          <a:prstGeom prst="rect">
            <a:avLst/>
          </a:prstGeom>
          <a:noFill/>
        </p:spPr>
        <p:txBody>
          <a:bodyPr wrap="square" rtlCol="0">
            <a:spAutoFit/>
          </a:bodyPr>
          <a:lstStyle/>
          <a:p>
            <a:r>
              <a:rPr lang="tr-TR" dirty="0" err="1"/>
              <a:t>Zipfel</a:t>
            </a:r>
            <a:r>
              <a:rPr lang="tr-TR" dirty="0"/>
              <a:t> PF. </a:t>
            </a:r>
            <a:r>
              <a:rPr lang="tr-TR" dirty="0" err="1"/>
              <a:t>Nat</a:t>
            </a:r>
            <a:r>
              <a:rPr lang="tr-TR" dirty="0"/>
              <a:t> </a:t>
            </a:r>
            <a:r>
              <a:rPr lang="tr-TR" dirty="0" err="1"/>
              <a:t>Rev</a:t>
            </a:r>
            <a:r>
              <a:rPr lang="tr-TR" dirty="0"/>
              <a:t> </a:t>
            </a:r>
            <a:r>
              <a:rPr lang="tr-TR" dirty="0" err="1"/>
              <a:t>Immunol</a:t>
            </a:r>
            <a:r>
              <a:rPr lang="tr-TR" dirty="0"/>
              <a:t> 2009</a:t>
            </a:r>
          </a:p>
        </p:txBody>
      </p:sp>
    </p:spTree>
    <p:extLst>
      <p:ext uri="{BB962C8B-B14F-4D97-AF65-F5344CB8AC3E}">
        <p14:creationId xmlns:p14="http://schemas.microsoft.com/office/powerpoint/2010/main" val="429945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çerik Yer Tutucusu 7"/>
          <p:cNvPicPr>
            <a:picLocks noGrp="1" noChangeAspect="1"/>
          </p:cNvPicPr>
          <p:nvPr>
            <p:ph idx="1"/>
          </p:nvPr>
        </p:nvPicPr>
        <p:blipFill>
          <a:blip r:embed="rId2"/>
          <a:stretch>
            <a:fillRect/>
          </a:stretch>
        </p:blipFill>
        <p:spPr>
          <a:xfrm>
            <a:off x="536332" y="360485"/>
            <a:ext cx="5187460" cy="5666055"/>
          </a:xfrm>
          <a:prstGeom prst="rect">
            <a:avLst/>
          </a:prstGeom>
        </p:spPr>
      </p:pic>
      <p:sp>
        <p:nvSpPr>
          <p:cNvPr id="4" name="Veri Yer Tutucusu 3"/>
          <p:cNvSpPr>
            <a:spLocks noGrp="1"/>
          </p:cNvSpPr>
          <p:nvPr>
            <p:ph type="dt" sz="half" idx="10"/>
          </p:nvPr>
        </p:nvSpPr>
        <p:spPr/>
        <p:txBody>
          <a:bodyPr/>
          <a:lstStyle/>
          <a:p>
            <a:r>
              <a:rPr lang="tr-TR"/>
              <a:t>23-25.12.2022</a:t>
            </a:r>
          </a:p>
        </p:txBody>
      </p:sp>
      <p:sp>
        <p:nvSpPr>
          <p:cNvPr id="5" name="Slayt Numarası Yer Tutucusu 4"/>
          <p:cNvSpPr>
            <a:spLocks noGrp="1"/>
          </p:cNvSpPr>
          <p:nvPr>
            <p:ph type="sldNum" sz="quarter" idx="12"/>
          </p:nvPr>
        </p:nvSpPr>
        <p:spPr/>
        <p:txBody>
          <a:bodyPr/>
          <a:lstStyle/>
          <a:p>
            <a:fld id="{74745C36-2D23-4A8F-8D04-8C41EC7AB4A0}" type="slidenum">
              <a:rPr lang="tr-TR" smtClean="0"/>
              <a:t>16</a:t>
            </a:fld>
            <a:endParaRPr lang="tr-TR" dirty="0"/>
          </a:p>
        </p:txBody>
      </p:sp>
      <p:sp>
        <p:nvSpPr>
          <p:cNvPr id="6" name="Metin kutusu 5"/>
          <p:cNvSpPr txBox="1"/>
          <p:nvPr/>
        </p:nvSpPr>
        <p:spPr>
          <a:xfrm>
            <a:off x="6323134" y="2634375"/>
            <a:ext cx="5545015" cy="3416320"/>
          </a:xfrm>
          <a:prstGeom prst="rect">
            <a:avLst/>
          </a:prstGeom>
          <a:solidFill>
            <a:schemeClr val="accent2">
              <a:lumMod val="20000"/>
              <a:lumOff val="80000"/>
            </a:schemeClr>
          </a:solidFill>
        </p:spPr>
        <p:txBody>
          <a:bodyPr wrap="square" rtlCol="0">
            <a:spAutoFit/>
          </a:bodyPr>
          <a:lstStyle/>
          <a:p>
            <a:pPr marL="285750" indent="-285750">
              <a:buFont typeface="Wingdings" panose="05000000000000000000" pitchFamily="2" charset="2"/>
              <a:buChar char="q"/>
            </a:pPr>
            <a:r>
              <a:rPr lang="tr-TR" dirty="0" err="1"/>
              <a:t>Complement</a:t>
            </a:r>
            <a:r>
              <a:rPr lang="tr-TR" dirty="0"/>
              <a:t> </a:t>
            </a:r>
            <a:r>
              <a:rPr lang="tr-TR" dirty="0" err="1"/>
              <a:t>activating</a:t>
            </a:r>
            <a:r>
              <a:rPr lang="tr-TR" dirty="0"/>
              <a:t> </a:t>
            </a:r>
            <a:r>
              <a:rPr lang="tr-TR" dirty="0" err="1"/>
              <a:t>proteins</a:t>
            </a:r>
            <a:r>
              <a:rPr lang="tr-TR" dirty="0"/>
              <a:t> </a:t>
            </a:r>
            <a:r>
              <a:rPr lang="tr-TR" dirty="0" err="1"/>
              <a:t>concentrated</a:t>
            </a:r>
            <a:r>
              <a:rPr lang="tr-TR" dirty="0"/>
              <a:t> in </a:t>
            </a:r>
            <a:r>
              <a:rPr lang="tr-TR" dirty="0" err="1"/>
              <a:t>glomerular</a:t>
            </a:r>
            <a:r>
              <a:rPr lang="tr-TR" dirty="0"/>
              <a:t> </a:t>
            </a:r>
            <a:r>
              <a:rPr lang="tr-TR" dirty="0" err="1"/>
              <a:t>capilleries</a:t>
            </a:r>
            <a:r>
              <a:rPr lang="tr-TR" dirty="0"/>
              <a:t> </a:t>
            </a:r>
            <a:r>
              <a:rPr lang="tr-TR" dirty="0" err="1"/>
              <a:t>due</a:t>
            </a:r>
            <a:r>
              <a:rPr lang="tr-TR" dirty="0"/>
              <a:t> </a:t>
            </a:r>
            <a:r>
              <a:rPr lang="tr-TR" dirty="0" err="1"/>
              <a:t>to</a:t>
            </a:r>
            <a:r>
              <a:rPr lang="tr-TR" dirty="0"/>
              <a:t> </a:t>
            </a:r>
            <a:r>
              <a:rPr lang="tr-TR" dirty="0" err="1"/>
              <a:t>decreased</a:t>
            </a:r>
            <a:r>
              <a:rPr lang="tr-TR" dirty="0"/>
              <a:t> </a:t>
            </a:r>
            <a:r>
              <a:rPr lang="tr-TR" dirty="0" err="1"/>
              <a:t>filtration</a:t>
            </a:r>
            <a:endParaRPr lang="tr-TR" dirty="0"/>
          </a:p>
          <a:p>
            <a:pPr marL="285750" indent="-285750">
              <a:buFont typeface="Wingdings" panose="05000000000000000000" pitchFamily="2" charset="2"/>
              <a:buChar char="q"/>
            </a:pPr>
            <a:endParaRPr lang="tr-TR" dirty="0"/>
          </a:p>
          <a:p>
            <a:pPr marL="285750" indent="-285750">
              <a:buFont typeface="Wingdings" panose="05000000000000000000" pitchFamily="2" charset="2"/>
              <a:buChar char="q"/>
            </a:pPr>
            <a:r>
              <a:rPr lang="tr-TR" b="1" dirty="0" err="1"/>
              <a:t>Acidic</a:t>
            </a:r>
            <a:r>
              <a:rPr lang="tr-TR" b="1" dirty="0"/>
              <a:t> </a:t>
            </a:r>
            <a:r>
              <a:rPr lang="tr-TR" b="1" dirty="0" err="1"/>
              <a:t>environment</a:t>
            </a:r>
            <a:r>
              <a:rPr lang="tr-TR" b="1" dirty="0"/>
              <a:t> </a:t>
            </a:r>
            <a:r>
              <a:rPr lang="tr-TR" dirty="0" err="1"/>
              <a:t>and</a:t>
            </a:r>
            <a:r>
              <a:rPr lang="tr-TR" dirty="0"/>
              <a:t> </a:t>
            </a:r>
            <a:r>
              <a:rPr lang="tr-TR" b="1" dirty="0" err="1"/>
              <a:t>ammonia</a:t>
            </a:r>
            <a:r>
              <a:rPr lang="tr-TR" b="1" dirty="0"/>
              <a:t> </a:t>
            </a:r>
            <a:r>
              <a:rPr lang="tr-TR" b="1" dirty="0" err="1"/>
              <a:t>synthesis</a:t>
            </a:r>
            <a:r>
              <a:rPr lang="tr-TR" b="1" dirty="0"/>
              <a:t> </a:t>
            </a:r>
            <a:r>
              <a:rPr lang="tr-TR" b="1" dirty="0" err="1"/>
              <a:t>promote</a:t>
            </a:r>
            <a:r>
              <a:rPr lang="tr-TR" b="1" dirty="0"/>
              <a:t> </a:t>
            </a:r>
            <a:r>
              <a:rPr lang="tr-TR" b="1" dirty="0" err="1"/>
              <a:t>alternative</a:t>
            </a:r>
            <a:r>
              <a:rPr lang="tr-TR" b="1" dirty="0"/>
              <a:t> </a:t>
            </a:r>
            <a:r>
              <a:rPr lang="tr-TR" b="1" dirty="0" err="1"/>
              <a:t>pathway</a:t>
            </a:r>
            <a:r>
              <a:rPr lang="tr-TR" b="1" dirty="0"/>
              <a:t> </a:t>
            </a:r>
            <a:r>
              <a:rPr lang="tr-TR" b="1" dirty="0" err="1"/>
              <a:t>activation</a:t>
            </a:r>
            <a:r>
              <a:rPr lang="tr-TR" b="1" dirty="0"/>
              <a:t>, </a:t>
            </a:r>
            <a:r>
              <a:rPr lang="tr-TR" b="1" dirty="0" err="1"/>
              <a:t>and</a:t>
            </a:r>
            <a:r>
              <a:rPr lang="tr-TR" b="1" dirty="0"/>
              <a:t> </a:t>
            </a:r>
            <a:r>
              <a:rPr lang="en-US" dirty="0"/>
              <a:t>may also play role in the progression of CKD.  </a:t>
            </a:r>
            <a:endParaRPr lang="tr-TR" b="1" dirty="0"/>
          </a:p>
          <a:p>
            <a:pPr marL="285750" indent="-285750">
              <a:buFont typeface="Wingdings" panose="05000000000000000000" pitchFamily="2" charset="2"/>
              <a:buChar char="q"/>
            </a:pPr>
            <a:endParaRPr lang="tr-TR" b="1" dirty="0"/>
          </a:p>
          <a:p>
            <a:endParaRPr lang="tr-TR" b="1" dirty="0"/>
          </a:p>
          <a:p>
            <a:pPr marL="285750" indent="-285750">
              <a:buFont typeface="Wingdings" panose="05000000000000000000" pitchFamily="2" charset="2"/>
              <a:buChar char="q"/>
            </a:pPr>
            <a:r>
              <a:rPr lang="tr-TR" b="1" dirty="0" err="1"/>
              <a:t>Inflammatory</a:t>
            </a:r>
            <a:r>
              <a:rPr lang="tr-TR" b="1" dirty="0"/>
              <a:t> </a:t>
            </a:r>
            <a:r>
              <a:rPr lang="tr-TR" b="1" dirty="0" err="1"/>
              <a:t>environment</a:t>
            </a:r>
            <a:r>
              <a:rPr lang="tr-TR" dirty="0"/>
              <a:t> is </a:t>
            </a:r>
            <a:r>
              <a:rPr lang="tr-TR" dirty="0" err="1"/>
              <a:t>effective</a:t>
            </a:r>
            <a:r>
              <a:rPr lang="tr-TR" dirty="0"/>
              <a:t> </a:t>
            </a:r>
            <a:r>
              <a:rPr lang="tr-TR" dirty="0" err="1"/>
              <a:t>initiator</a:t>
            </a:r>
            <a:r>
              <a:rPr lang="tr-TR" dirty="0"/>
              <a:t> of </a:t>
            </a:r>
            <a:r>
              <a:rPr lang="tr-TR" dirty="0" err="1"/>
              <a:t>alternative</a:t>
            </a:r>
            <a:r>
              <a:rPr lang="tr-TR" dirty="0"/>
              <a:t> </a:t>
            </a:r>
            <a:r>
              <a:rPr lang="tr-TR" dirty="0" err="1"/>
              <a:t>pathway</a:t>
            </a:r>
            <a:r>
              <a:rPr lang="tr-TR" dirty="0"/>
              <a:t> </a:t>
            </a:r>
            <a:r>
              <a:rPr lang="tr-TR" dirty="0" err="1"/>
              <a:t>and</a:t>
            </a:r>
            <a:r>
              <a:rPr lang="tr-TR" dirty="0"/>
              <a:t> </a:t>
            </a:r>
            <a:r>
              <a:rPr lang="tr-TR" dirty="0" err="1"/>
              <a:t>excessive</a:t>
            </a:r>
            <a:r>
              <a:rPr lang="tr-TR" dirty="0"/>
              <a:t> C3 </a:t>
            </a:r>
            <a:r>
              <a:rPr lang="tr-TR" dirty="0" err="1"/>
              <a:t>production</a:t>
            </a:r>
            <a:r>
              <a:rPr lang="tr-TR" dirty="0"/>
              <a:t>. </a:t>
            </a:r>
          </a:p>
          <a:p>
            <a:pPr marL="285750" indent="-285750">
              <a:buFont typeface="Wingdings" panose="05000000000000000000" pitchFamily="2" charset="2"/>
              <a:buChar char="q"/>
            </a:pPr>
            <a:endParaRPr lang="tr-TR" dirty="0"/>
          </a:p>
          <a:p>
            <a:pPr marL="285750" indent="-285750">
              <a:buFont typeface="Wingdings" panose="05000000000000000000" pitchFamily="2" charset="2"/>
              <a:buChar char="q"/>
            </a:pPr>
            <a:endParaRPr lang="tr-TR" dirty="0"/>
          </a:p>
        </p:txBody>
      </p:sp>
      <p:sp>
        <p:nvSpPr>
          <p:cNvPr id="7" name="Metin kutusu 6"/>
          <p:cNvSpPr txBox="1"/>
          <p:nvPr/>
        </p:nvSpPr>
        <p:spPr>
          <a:xfrm>
            <a:off x="8282354" y="4342535"/>
            <a:ext cx="3991707" cy="369332"/>
          </a:xfrm>
          <a:prstGeom prst="rect">
            <a:avLst/>
          </a:prstGeom>
          <a:noFill/>
        </p:spPr>
        <p:txBody>
          <a:bodyPr wrap="square" rtlCol="0">
            <a:spAutoFit/>
          </a:bodyPr>
          <a:lstStyle/>
          <a:p>
            <a:r>
              <a:rPr lang="tr-TR" i="1" dirty="0" err="1"/>
              <a:t>Nath</a:t>
            </a:r>
            <a:r>
              <a:rPr lang="tr-TR" i="1" dirty="0"/>
              <a:t> KA, et al. J </a:t>
            </a:r>
            <a:r>
              <a:rPr lang="tr-TR" i="1" dirty="0" err="1"/>
              <a:t>Clin</a:t>
            </a:r>
            <a:r>
              <a:rPr lang="tr-TR" i="1" dirty="0"/>
              <a:t> </a:t>
            </a:r>
            <a:r>
              <a:rPr lang="tr-TR" i="1" dirty="0" err="1"/>
              <a:t>Invest</a:t>
            </a:r>
            <a:r>
              <a:rPr lang="tr-TR" i="1" dirty="0"/>
              <a:t>  1985</a:t>
            </a:r>
          </a:p>
        </p:txBody>
      </p:sp>
      <p:sp>
        <p:nvSpPr>
          <p:cNvPr id="9" name="Metin kutusu 8"/>
          <p:cNvSpPr txBox="1"/>
          <p:nvPr/>
        </p:nvSpPr>
        <p:spPr>
          <a:xfrm>
            <a:off x="1048849" y="6217286"/>
            <a:ext cx="4114800" cy="369332"/>
          </a:xfrm>
          <a:prstGeom prst="rect">
            <a:avLst/>
          </a:prstGeom>
          <a:noFill/>
        </p:spPr>
        <p:txBody>
          <a:bodyPr wrap="square" rtlCol="0">
            <a:spAutoFit/>
          </a:bodyPr>
          <a:lstStyle/>
          <a:p>
            <a:r>
              <a:rPr lang="tr-TR" i="1" dirty="0" err="1"/>
              <a:t>Brar</a:t>
            </a:r>
            <a:r>
              <a:rPr lang="tr-TR" i="1" dirty="0"/>
              <a:t> JE, </a:t>
            </a:r>
            <a:r>
              <a:rPr lang="tr-TR" i="1" dirty="0" err="1"/>
              <a:t>Quigg</a:t>
            </a:r>
            <a:r>
              <a:rPr lang="tr-TR" i="1" dirty="0"/>
              <a:t> RJ. </a:t>
            </a:r>
            <a:r>
              <a:rPr lang="tr-TR" i="1" dirty="0" err="1"/>
              <a:t>Kidney</a:t>
            </a:r>
            <a:r>
              <a:rPr lang="tr-TR" i="1" dirty="0"/>
              <a:t> </a:t>
            </a:r>
            <a:r>
              <a:rPr lang="tr-TR" i="1" dirty="0" err="1"/>
              <a:t>Int</a:t>
            </a:r>
            <a:r>
              <a:rPr lang="tr-TR" i="1" dirty="0"/>
              <a:t> 2014</a:t>
            </a:r>
          </a:p>
        </p:txBody>
      </p:sp>
      <p:sp>
        <p:nvSpPr>
          <p:cNvPr id="10" name="Dikdörtgen 9"/>
          <p:cNvSpPr/>
          <p:nvPr/>
        </p:nvSpPr>
        <p:spPr>
          <a:xfrm>
            <a:off x="6387977" y="207350"/>
            <a:ext cx="5415328" cy="2339102"/>
          </a:xfrm>
          <a:prstGeom prst="rect">
            <a:avLst/>
          </a:prstGeom>
        </p:spPr>
        <p:txBody>
          <a:bodyPr wrap="square">
            <a:spAutoFit/>
          </a:bodyPr>
          <a:lstStyle/>
          <a:p>
            <a:r>
              <a:rPr lang="tr-TR" sz="3200" b="1" dirty="0" err="1">
                <a:solidFill>
                  <a:srgbClr val="7030A0"/>
                </a:solidFill>
              </a:rPr>
              <a:t>In</a:t>
            </a:r>
            <a:r>
              <a:rPr lang="tr-TR" sz="3200" b="1" dirty="0">
                <a:solidFill>
                  <a:srgbClr val="7030A0"/>
                </a:solidFill>
              </a:rPr>
              <a:t> AKI</a:t>
            </a:r>
            <a:r>
              <a:rPr lang="tr-TR" sz="3200" dirty="0">
                <a:solidFill>
                  <a:srgbClr val="7030A0"/>
                </a:solidFill>
              </a:rPr>
              <a:t>, </a:t>
            </a:r>
            <a:r>
              <a:rPr lang="tr-TR" sz="3200" b="1" dirty="0" err="1">
                <a:solidFill>
                  <a:srgbClr val="7030A0"/>
                </a:solidFill>
              </a:rPr>
              <a:t>complement</a:t>
            </a:r>
            <a:r>
              <a:rPr lang="tr-TR" sz="3200" b="1" dirty="0">
                <a:solidFill>
                  <a:srgbClr val="7030A0"/>
                </a:solidFill>
              </a:rPr>
              <a:t> </a:t>
            </a:r>
            <a:r>
              <a:rPr lang="tr-TR" sz="3200" b="1" dirty="0" err="1">
                <a:solidFill>
                  <a:srgbClr val="7030A0"/>
                </a:solidFill>
              </a:rPr>
              <a:t>activation</a:t>
            </a:r>
            <a:r>
              <a:rPr lang="tr-TR" sz="3200" b="1" dirty="0">
                <a:solidFill>
                  <a:srgbClr val="7030A0"/>
                </a:solidFill>
              </a:rPr>
              <a:t> </a:t>
            </a:r>
            <a:r>
              <a:rPr lang="tr-TR" sz="3200" b="1" dirty="0" err="1">
                <a:solidFill>
                  <a:srgbClr val="7030A0"/>
                </a:solidFill>
              </a:rPr>
              <a:t>primarily</a:t>
            </a:r>
            <a:r>
              <a:rPr lang="tr-TR" sz="3200" b="1" dirty="0">
                <a:solidFill>
                  <a:srgbClr val="7030A0"/>
                </a:solidFill>
              </a:rPr>
              <a:t> </a:t>
            </a:r>
            <a:r>
              <a:rPr lang="tr-TR" sz="3200" b="1" dirty="0" err="1">
                <a:solidFill>
                  <a:srgbClr val="7030A0"/>
                </a:solidFill>
              </a:rPr>
              <a:t>occurs</a:t>
            </a:r>
            <a:r>
              <a:rPr lang="tr-TR" sz="3200" b="1" dirty="0">
                <a:solidFill>
                  <a:srgbClr val="7030A0"/>
                </a:solidFill>
              </a:rPr>
              <a:t> </a:t>
            </a:r>
            <a:r>
              <a:rPr lang="tr-TR" sz="3200" b="1" dirty="0" err="1">
                <a:solidFill>
                  <a:srgbClr val="7030A0"/>
                </a:solidFill>
              </a:rPr>
              <a:t>within</a:t>
            </a:r>
            <a:r>
              <a:rPr lang="tr-TR" sz="3200" b="1" dirty="0">
                <a:solidFill>
                  <a:srgbClr val="7030A0"/>
                </a:solidFill>
              </a:rPr>
              <a:t> </a:t>
            </a:r>
            <a:r>
              <a:rPr lang="tr-TR" sz="3200" b="1" dirty="0" err="1">
                <a:solidFill>
                  <a:srgbClr val="7030A0"/>
                </a:solidFill>
              </a:rPr>
              <a:t>tubulointerstitium</a:t>
            </a:r>
            <a:r>
              <a:rPr lang="tr-TR" sz="3200" b="1" dirty="0">
                <a:solidFill>
                  <a:srgbClr val="7030A0"/>
                </a:solidFill>
              </a:rPr>
              <a:t> </a:t>
            </a:r>
            <a:r>
              <a:rPr lang="tr-TR" sz="3200" b="1" dirty="0" err="1">
                <a:solidFill>
                  <a:srgbClr val="7030A0"/>
                </a:solidFill>
              </a:rPr>
              <a:t>and</a:t>
            </a:r>
            <a:r>
              <a:rPr lang="tr-TR" sz="3200" b="1" dirty="0">
                <a:solidFill>
                  <a:srgbClr val="7030A0"/>
                </a:solidFill>
              </a:rPr>
              <a:t> </a:t>
            </a:r>
            <a:r>
              <a:rPr lang="tr-TR" sz="3200" b="1" dirty="0" err="1">
                <a:solidFill>
                  <a:srgbClr val="7030A0"/>
                </a:solidFill>
              </a:rPr>
              <a:t>peritubular</a:t>
            </a:r>
            <a:r>
              <a:rPr lang="tr-TR" sz="3200" b="1" dirty="0">
                <a:solidFill>
                  <a:srgbClr val="7030A0"/>
                </a:solidFill>
              </a:rPr>
              <a:t> </a:t>
            </a:r>
            <a:r>
              <a:rPr lang="tr-TR" sz="3200" b="1" dirty="0" err="1">
                <a:solidFill>
                  <a:srgbClr val="7030A0"/>
                </a:solidFill>
              </a:rPr>
              <a:t>capillaries</a:t>
            </a:r>
            <a:endParaRPr lang="tr-TR" sz="3200" b="1" dirty="0">
              <a:solidFill>
                <a:srgbClr val="7030A0"/>
              </a:solidFill>
            </a:endParaRPr>
          </a:p>
          <a:p>
            <a:pPr marL="285750" indent="-285750">
              <a:buFont typeface="Wingdings" panose="05000000000000000000" pitchFamily="2" charset="2"/>
              <a:buChar char="q"/>
            </a:pPr>
            <a:endParaRPr lang="tr-TR" b="1" dirty="0"/>
          </a:p>
        </p:txBody>
      </p:sp>
    </p:spTree>
    <p:extLst>
      <p:ext uri="{BB962C8B-B14F-4D97-AF65-F5344CB8AC3E}">
        <p14:creationId xmlns:p14="http://schemas.microsoft.com/office/powerpoint/2010/main" val="766848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585915" y="1467209"/>
            <a:ext cx="6426402" cy="2871964"/>
          </a:xfrm>
          <a:solidFill>
            <a:schemeClr val="accent1">
              <a:lumMod val="20000"/>
              <a:lumOff val="80000"/>
            </a:schemeClr>
          </a:solidFill>
          <a:ln>
            <a:solidFill>
              <a:schemeClr val="accent1">
                <a:lumMod val="75000"/>
              </a:schemeClr>
            </a:solidFill>
          </a:ln>
        </p:spPr>
        <p:txBody>
          <a:bodyPr>
            <a:normAutofit fontScale="40000" lnSpcReduction="20000"/>
          </a:bodyPr>
          <a:lstStyle/>
          <a:p>
            <a:pPr marL="0" indent="0">
              <a:buNone/>
              <a:defRPr/>
            </a:pPr>
            <a:r>
              <a:rPr lang="tr-TR" sz="5000" b="1" dirty="0" err="1">
                <a:solidFill>
                  <a:srgbClr val="7030A0"/>
                </a:solidFill>
                <a:effectLst>
                  <a:outerShdw blurRad="38100" dist="38100" dir="2700000" algn="tl">
                    <a:srgbClr val="000000">
                      <a:alpha val="43137"/>
                    </a:srgbClr>
                  </a:outerShdw>
                </a:effectLst>
              </a:rPr>
              <a:t>Important</a:t>
            </a:r>
            <a:r>
              <a:rPr lang="tr-TR" sz="5000" b="1" dirty="0">
                <a:solidFill>
                  <a:srgbClr val="7030A0"/>
                </a:solidFill>
                <a:effectLst>
                  <a:outerShdw blurRad="38100" dist="38100" dir="2700000" algn="tl">
                    <a:srgbClr val="000000">
                      <a:alpha val="43137"/>
                    </a:srgbClr>
                  </a:outerShdw>
                </a:effectLst>
              </a:rPr>
              <a:t> role of </a:t>
            </a:r>
            <a:r>
              <a:rPr lang="tr-TR" sz="5000" b="1" dirty="0" err="1">
                <a:solidFill>
                  <a:srgbClr val="7030A0"/>
                </a:solidFill>
                <a:effectLst>
                  <a:outerShdw blurRad="38100" dist="38100" dir="2700000" algn="tl">
                    <a:srgbClr val="000000">
                      <a:alpha val="43137"/>
                    </a:srgbClr>
                  </a:outerShdw>
                </a:effectLst>
              </a:rPr>
              <a:t>alternative</a:t>
            </a:r>
            <a:r>
              <a:rPr lang="tr-TR" sz="5000" b="1" dirty="0">
                <a:solidFill>
                  <a:srgbClr val="7030A0"/>
                </a:solidFill>
                <a:effectLst>
                  <a:outerShdw blurRad="38100" dist="38100" dir="2700000" algn="tl">
                    <a:srgbClr val="000000">
                      <a:alpha val="43137"/>
                    </a:srgbClr>
                  </a:outerShdw>
                </a:effectLst>
              </a:rPr>
              <a:t> </a:t>
            </a:r>
            <a:r>
              <a:rPr lang="tr-TR" sz="5000" b="1" dirty="0" err="1">
                <a:solidFill>
                  <a:srgbClr val="7030A0"/>
                </a:solidFill>
                <a:effectLst>
                  <a:outerShdw blurRad="38100" dist="38100" dir="2700000" algn="tl">
                    <a:srgbClr val="000000">
                      <a:alpha val="43137"/>
                    </a:srgbClr>
                  </a:outerShdw>
                </a:effectLst>
              </a:rPr>
              <a:t>pathway</a:t>
            </a:r>
            <a:r>
              <a:rPr lang="tr-TR" sz="5000" b="1" dirty="0">
                <a:solidFill>
                  <a:srgbClr val="7030A0"/>
                </a:solidFill>
                <a:effectLst>
                  <a:outerShdw blurRad="38100" dist="38100" dir="2700000" algn="tl">
                    <a:srgbClr val="000000">
                      <a:alpha val="43137"/>
                    </a:srgbClr>
                  </a:outerShdw>
                </a:effectLst>
              </a:rPr>
              <a:t>: </a:t>
            </a:r>
          </a:p>
          <a:p>
            <a:pPr marL="0" indent="0">
              <a:buNone/>
              <a:defRPr/>
            </a:pPr>
            <a:r>
              <a:rPr lang="tr-TR" sz="5000" b="1" dirty="0">
                <a:solidFill>
                  <a:srgbClr val="7030A0"/>
                </a:solidFill>
                <a:effectLst>
                  <a:outerShdw blurRad="38100" dist="38100" dir="2700000" algn="tl">
                    <a:srgbClr val="000000">
                      <a:alpha val="43137"/>
                    </a:srgbClr>
                  </a:outerShdw>
                </a:effectLst>
              </a:rPr>
              <a:t>(C3 </a:t>
            </a:r>
            <a:r>
              <a:rPr lang="tr-TR" sz="5000" b="1" dirty="0" err="1">
                <a:solidFill>
                  <a:srgbClr val="7030A0"/>
                </a:solidFill>
                <a:effectLst>
                  <a:outerShdw blurRad="38100" dist="38100" dir="2700000" algn="tl">
                    <a:srgbClr val="000000">
                      <a:alpha val="43137"/>
                    </a:srgbClr>
                  </a:outerShdw>
                </a:effectLst>
              </a:rPr>
              <a:t>breakdown</a:t>
            </a:r>
            <a:r>
              <a:rPr lang="tr-TR" sz="5000" b="1" dirty="0">
                <a:solidFill>
                  <a:srgbClr val="7030A0"/>
                </a:solidFill>
                <a:effectLst>
                  <a:outerShdw blurRad="38100" dist="38100" dir="2700000" algn="tl">
                    <a:srgbClr val="000000">
                      <a:alpha val="43137"/>
                    </a:srgbClr>
                  </a:outerShdw>
                </a:effectLst>
              </a:rPr>
              <a:t> </a:t>
            </a:r>
            <a:r>
              <a:rPr lang="tr-TR" sz="5000" b="1" dirty="0" err="1">
                <a:solidFill>
                  <a:srgbClr val="7030A0"/>
                </a:solidFill>
                <a:effectLst>
                  <a:outerShdw blurRad="38100" dist="38100" dir="2700000" algn="tl">
                    <a:srgbClr val="000000">
                      <a:alpha val="43137"/>
                    </a:srgbClr>
                  </a:outerShdw>
                </a:effectLst>
              </a:rPr>
              <a:t>increased</a:t>
            </a:r>
            <a:r>
              <a:rPr lang="tr-TR" sz="5000" b="1" dirty="0">
                <a:solidFill>
                  <a:srgbClr val="7030A0"/>
                </a:solidFill>
                <a:effectLst>
                  <a:outerShdw blurRad="38100" dist="38100" dir="2700000" algn="tl">
                    <a:srgbClr val="000000">
                      <a:alpha val="43137"/>
                    </a:srgbClr>
                  </a:outerShdw>
                </a:effectLst>
              </a:rPr>
              <a:t> &amp; </a:t>
            </a:r>
            <a:r>
              <a:rPr lang="tr-TR" sz="5000" b="1" dirty="0" err="1">
                <a:solidFill>
                  <a:srgbClr val="7030A0"/>
                </a:solidFill>
                <a:effectLst>
                  <a:outerShdw blurRad="38100" dist="38100" dir="2700000" algn="tl">
                    <a:srgbClr val="000000">
                      <a:alpha val="43137"/>
                    </a:srgbClr>
                  </a:outerShdw>
                </a:effectLst>
              </a:rPr>
              <a:t>loss</a:t>
            </a:r>
            <a:r>
              <a:rPr lang="tr-TR" sz="5000" b="1" dirty="0">
                <a:solidFill>
                  <a:srgbClr val="7030A0"/>
                </a:solidFill>
                <a:effectLst>
                  <a:outerShdw blurRad="38100" dist="38100" dir="2700000" algn="tl">
                    <a:srgbClr val="000000">
                      <a:alpha val="43137"/>
                    </a:srgbClr>
                  </a:outerShdw>
                </a:effectLst>
              </a:rPr>
              <a:t> of </a:t>
            </a:r>
            <a:r>
              <a:rPr lang="tr-TR" sz="5000" b="1" dirty="0" err="1">
                <a:solidFill>
                  <a:srgbClr val="7030A0"/>
                </a:solidFill>
                <a:effectLst>
                  <a:outerShdw blurRad="38100" dist="38100" dir="2700000" algn="tl">
                    <a:srgbClr val="000000">
                      <a:alpha val="43137"/>
                    </a:srgbClr>
                  </a:outerShdw>
                </a:effectLst>
              </a:rPr>
              <a:t>regulatory</a:t>
            </a:r>
            <a:r>
              <a:rPr lang="tr-TR" sz="5000" b="1" dirty="0">
                <a:solidFill>
                  <a:srgbClr val="7030A0"/>
                </a:solidFill>
                <a:effectLst>
                  <a:outerShdw blurRad="38100" dist="38100" dir="2700000" algn="tl">
                    <a:srgbClr val="000000">
                      <a:alpha val="43137"/>
                    </a:srgbClr>
                  </a:outerShdw>
                </a:effectLst>
              </a:rPr>
              <a:t> </a:t>
            </a:r>
            <a:r>
              <a:rPr lang="tr-TR" sz="5000" b="1" dirty="0" err="1">
                <a:solidFill>
                  <a:srgbClr val="7030A0"/>
                </a:solidFill>
                <a:effectLst>
                  <a:outerShdw blurRad="38100" dist="38100" dir="2700000" algn="tl">
                    <a:srgbClr val="000000">
                      <a:alpha val="43137"/>
                    </a:srgbClr>
                  </a:outerShdw>
                </a:effectLst>
              </a:rPr>
              <a:t>proteins</a:t>
            </a:r>
            <a:r>
              <a:rPr lang="tr-TR" sz="5000" b="1" dirty="0">
                <a:solidFill>
                  <a:srgbClr val="7030A0"/>
                </a:solidFill>
                <a:effectLst>
                  <a:outerShdw blurRad="38100" dist="38100" dir="2700000" algn="tl">
                    <a:srgbClr val="000000">
                      <a:alpha val="43137"/>
                    </a:srgbClr>
                  </a:outerShdw>
                </a:effectLst>
              </a:rPr>
              <a:t>)   </a:t>
            </a:r>
          </a:p>
          <a:p>
            <a:pPr marL="0" indent="0">
              <a:buNone/>
              <a:defRPr/>
            </a:pPr>
            <a:r>
              <a:rPr lang="tr-TR" sz="5400" b="1" dirty="0">
                <a:solidFill>
                  <a:srgbClr val="7030A0"/>
                </a:solidFill>
                <a:effectLst>
                  <a:outerShdw blurRad="38100" dist="38100" dir="2700000" algn="tl">
                    <a:srgbClr val="000000">
                      <a:alpha val="43137"/>
                    </a:srgbClr>
                  </a:outerShdw>
                </a:effectLst>
              </a:rPr>
              <a:t>                                                                                                                                           </a:t>
            </a:r>
            <a:endParaRPr lang="tr-TR" sz="5400" dirty="0">
              <a:solidFill>
                <a:srgbClr val="7030A0"/>
              </a:solidFill>
              <a:effectLst>
                <a:outerShdw blurRad="38100" dist="38100" dir="2700000" algn="tl">
                  <a:srgbClr val="000000">
                    <a:alpha val="43137"/>
                  </a:srgbClr>
                </a:outerShdw>
              </a:effectLst>
            </a:endParaRPr>
          </a:p>
          <a:p>
            <a:pPr>
              <a:buFont typeface="Wingdings" panose="05000000000000000000" pitchFamily="2" charset="2"/>
              <a:buChar char="q"/>
              <a:defRPr/>
            </a:pPr>
            <a:r>
              <a:rPr lang="tr-TR" sz="3500" dirty="0" err="1"/>
              <a:t>In</a:t>
            </a:r>
            <a:r>
              <a:rPr lang="tr-TR" sz="3500" dirty="0"/>
              <a:t> </a:t>
            </a:r>
            <a:r>
              <a:rPr lang="tr-TR" sz="3500" dirty="0" err="1"/>
              <a:t>contrast</a:t>
            </a:r>
            <a:r>
              <a:rPr lang="tr-TR" sz="3500" dirty="0"/>
              <a:t> </a:t>
            </a:r>
            <a:r>
              <a:rPr lang="tr-TR" sz="3500" dirty="0" err="1"/>
              <a:t>to</a:t>
            </a:r>
            <a:r>
              <a:rPr lang="tr-TR" sz="3500" dirty="0"/>
              <a:t> C4-/- </a:t>
            </a:r>
            <a:r>
              <a:rPr lang="tr-TR" sz="3500" dirty="0" err="1"/>
              <a:t>mice</a:t>
            </a:r>
            <a:r>
              <a:rPr lang="tr-TR" sz="3500" dirty="0"/>
              <a:t>, </a:t>
            </a:r>
            <a:r>
              <a:rPr lang="tr-TR" sz="3500" b="1" dirty="0" err="1"/>
              <a:t>mice</a:t>
            </a:r>
            <a:r>
              <a:rPr lang="tr-TR" sz="3500" b="1" dirty="0"/>
              <a:t> </a:t>
            </a:r>
            <a:r>
              <a:rPr lang="tr-TR" sz="3500" b="1" dirty="0" err="1"/>
              <a:t>lacking</a:t>
            </a:r>
            <a:r>
              <a:rPr lang="tr-TR" sz="3500" b="1" dirty="0"/>
              <a:t> C3 (C3-/-) </a:t>
            </a:r>
            <a:r>
              <a:rPr lang="tr-TR" sz="3500" b="1" dirty="0" err="1"/>
              <a:t>are</a:t>
            </a:r>
            <a:r>
              <a:rPr lang="tr-TR" sz="3500" b="1" dirty="0"/>
              <a:t> </a:t>
            </a:r>
            <a:r>
              <a:rPr lang="tr-TR" sz="3500" b="1" dirty="0" err="1"/>
              <a:t>protected</a:t>
            </a:r>
            <a:r>
              <a:rPr lang="tr-TR" sz="3500" b="1" dirty="0"/>
              <a:t> </a:t>
            </a:r>
            <a:r>
              <a:rPr lang="tr-TR" sz="3500" b="1" dirty="0" err="1"/>
              <a:t>from</a:t>
            </a:r>
            <a:r>
              <a:rPr lang="tr-TR" sz="3500" b="1" dirty="0"/>
              <a:t> IRI.</a:t>
            </a:r>
          </a:p>
          <a:p>
            <a:pPr marL="0" indent="0">
              <a:buNone/>
              <a:defRPr/>
            </a:pPr>
            <a:r>
              <a:rPr lang="tr-TR" sz="3500" b="1" i="1" dirty="0"/>
              <a:t>                                                                                       </a:t>
            </a:r>
            <a:r>
              <a:rPr lang="nl-NL" sz="3500" i="1" dirty="0"/>
              <a:t>Zhou Wet al .  J Clin Invest 2000 </a:t>
            </a:r>
            <a:r>
              <a:rPr lang="tr-TR" sz="3500" i="1" dirty="0"/>
              <a:t>                                                              </a:t>
            </a:r>
          </a:p>
          <a:p>
            <a:pPr>
              <a:buFont typeface="Wingdings" panose="05000000000000000000" pitchFamily="2" charset="2"/>
              <a:buChar char="q"/>
              <a:defRPr/>
            </a:pPr>
            <a:r>
              <a:rPr lang="tr-TR" sz="3500" b="1" dirty="0" err="1"/>
              <a:t>Factor</a:t>
            </a:r>
            <a:r>
              <a:rPr lang="tr-TR" sz="3500" b="1" dirty="0"/>
              <a:t> B -/- </a:t>
            </a:r>
            <a:r>
              <a:rPr lang="tr-TR" sz="3500" dirty="0" err="1"/>
              <a:t>mice</a:t>
            </a:r>
            <a:r>
              <a:rPr lang="tr-TR" sz="3500" dirty="0"/>
              <a:t> </a:t>
            </a:r>
            <a:r>
              <a:rPr lang="tr-TR" sz="3500" b="1" dirty="0" err="1"/>
              <a:t>have</a:t>
            </a:r>
            <a:r>
              <a:rPr lang="tr-TR" sz="3500" b="1" dirty="0"/>
              <a:t> </a:t>
            </a:r>
            <a:r>
              <a:rPr lang="tr-TR" sz="3500" b="1" dirty="0" err="1"/>
              <a:t>improved</a:t>
            </a:r>
            <a:r>
              <a:rPr lang="tr-TR" sz="3500" b="1" dirty="0"/>
              <a:t> </a:t>
            </a:r>
            <a:r>
              <a:rPr lang="tr-TR" sz="3500" b="1" dirty="0" err="1"/>
              <a:t>protection</a:t>
            </a:r>
            <a:r>
              <a:rPr lang="tr-TR" sz="3500" b="1" dirty="0"/>
              <a:t> </a:t>
            </a:r>
            <a:r>
              <a:rPr lang="tr-TR" sz="3500" b="1" dirty="0" err="1"/>
              <a:t>from</a:t>
            </a:r>
            <a:r>
              <a:rPr lang="tr-TR" sz="3500" b="1" dirty="0"/>
              <a:t> IR </a:t>
            </a:r>
            <a:r>
              <a:rPr lang="tr-TR" sz="3500" b="1" dirty="0" err="1"/>
              <a:t>Injury</a:t>
            </a:r>
            <a:r>
              <a:rPr lang="tr-TR" sz="3500" b="1" dirty="0"/>
              <a:t> </a:t>
            </a:r>
            <a:r>
              <a:rPr lang="tr-TR" sz="3500" b="1" dirty="0" err="1"/>
              <a:t>and</a:t>
            </a:r>
            <a:r>
              <a:rPr lang="tr-TR" sz="3500" b="1" dirty="0"/>
              <a:t> </a:t>
            </a:r>
            <a:r>
              <a:rPr lang="tr-TR" sz="3500" b="1" dirty="0" err="1"/>
              <a:t>sepsis</a:t>
            </a:r>
            <a:r>
              <a:rPr lang="tr-TR" sz="3500" b="1" dirty="0"/>
              <a:t>-AKI</a:t>
            </a:r>
            <a:r>
              <a:rPr lang="tr-TR" sz="3500" dirty="0"/>
              <a:t>. </a:t>
            </a:r>
            <a:r>
              <a:rPr lang="tr-TR" sz="3500" i="1" dirty="0"/>
              <a:t>                                                                                                                                                                                                                              </a:t>
            </a:r>
          </a:p>
          <a:p>
            <a:pPr marL="457200" lvl="1" indent="0">
              <a:buNone/>
              <a:defRPr/>
            </a:pPr>
            <a:r>
              <a:rPr lang="tr-TR" sz="3500" i="1" dirty="0"/>
              <a:t>                                                                                    </a:t>
            </a:r>
            <a:r>
              <a:rPr lang="tr-TR" sz="3500" i="1" dirty="0" err="1"/>
              <a:t>Thurman</a:t>
            </a:r>
            <a:r>
              <a:rPr lang="tr-TR" sz="3500" i="1" dirty="0"/>
              <a:t>  JM. J </a:t>
            </a:r>
            <a:r>
              <a:rPr lang="tr-TR" sz="3500" i="1" dirty="0" err="1"/>
              <a:t>Immunol</a:t>
            </a:r>
            <a:r>
              <a:rPr lang="tr-TR" sz="3500" i="1" dirty="0"/>
              <a:t> 2003                                                                                                                                                                                             </a:t>
            </a:r>
          </a:p>
          <a:p>
            <a:pPr marL="457200" lvl="1" indent="0">
              <a:buNone/>
              <a:defRPr/>
            </a:pPr>
            <a:r>
              <a:rPr lang="tr-TR" sz="3500" i="1" dirty="0"/>
              <a:t>                                                                                             </a:t>
            </a:r>
            <a:r>
              <a:rPr lang="tr-TR" sz="3500" i="1" dirty="0" err="1"/>
              <a:t>Zou</a:t>
            </a:r>
            <a:r>
              <a:rPr lang="tr-TR" sz="3500" i="1" dirty="0"/>
              <a:t> L. J </a:t>
            </a:r>
            <a:r>
              <a:rPr lang="tr-TR" sz="3500" i="1" dirty="0" err="1"/>
              <a:t>Immunol</a:t>
            </a:r>
            <a:r>
              <a:rPr lang="tr-TR" sz="3500" i="1" dirty="0"/>
              <a:t>  2013</a:t>
            </a:r>
            <a:r>
              <a:rPr lang="tr-TR" sz="3500" b="1" dirty="0"/>
              <a:t>    </a:t>
            </a:r>
          </a:p>
          <a:p>
            <a:pPr>
              <a:buFont typeface="Wingdings" panose="05000000000000000000" pitchFamily="2" charset="2"/>
              <a:buChar char="q"/>
              <a:defRPr/>
            </a:pPr>
            <a:r>
              <a:rPr lang="tr-TR" sz="3500" b="1" dirty="0"/>
              <a:t>C3d </a:t>
            </a:r>
            <a:r>
              <a:rPr lang="tr-TR" sz="3500" b="1" dirty="0" err="1"/>
              <a:t>deposits</a:t>
            </a:r>
            <a:r>
              <a:rPr lang="tr-TR" sz="3500" b="1" dirty="0"/>
              <a:t> </a:t>
            </a:r>
            <a:r>
              <a:rPr lang="tr-TR" sz="3500" b="1" dirty="0" err="1"/>
              <a:t>were</a:t>
            </a:r>
            <a:r>
              <a:rPr lang="tr-TR" sz="3500" b="1" dirty="0"/>
              <a:t> </a:t>
            </a:r>
            <a:r>
              <a:rPr lang="tr-TR" sz="3500" b="1" dirty="0" err="1"/>
              <a:t>demonstrated</a:t>
            </a:r>
            <a:r>
              <a:rPr lang="tr-TR" sz="3500" b="1" dirty="0"/>
              <a:t>  on RTE </a:t>
            </a:r>
            <a:r>
              <a:rPr lang="tr-TR" sz="3500" b="1" dirty="0" err="1"/>
              <a:t>cells</a:t>
            </a:r>
            <a:r>
              <a:rPr lang="tr-TR" sz="3500" b="1" dirty="0"/>
              <a:t> in </a:t>
            </a:r>
            <a:r>
              <a:rPr lang="tr-TR" sz="3500" b="1" dirty="0" err="1"/>
              <a:t>human</a:t>
            </a:r>
            <a:r>
              <a:rPr lang="tr-TR" sz="3500" b="1" dirty="0"/>
              <a:t> AKI  </a:t>
            </a:r>
            <a:r>
              <a:rPr lang="tr-TR" sz="3500" b="1" dirty="0" err="1"/>
              <a:t>biopsies</a:t>
            </a:r>
            <a:r>
              <a:rPr lang="tr-TR" sz="3500" b="1" dirty="0"/>
              <a:t>.</a:t>
            </a:r>
            <a:r>
              <a:rPr lang="tr-TR" sz="3500" b="1" i="1" dirty="0"/>
              <a:t>                        </a:t>
            </a:r>
          </a:p>
          <a:p>
            <a:pPr marL="0" indent="0">
              <a:buNone/>
              <a:defRPr/>
            </a:pPr>
            <a:r>
              <a:rPr lang="tr-TR" sz="3500" b="1" i="1" dirty="0"/>
              <a:t>                                                                                                 </a:t>
            </a:r>
            <a:r>
              <a:rPr lang="en-US" sz="3500" i="1" dirty="0"/>
              <a:t>Thurman JM. Kidney </a:t>
            </a:r>
            <a:r>
              <a:rPr lang="en-US" sz="3500" i="1" dirty="0" err="1"/>
              <a:t>Int</a:t>
            </a:r>
            <a:r>
              <a:rPr lang="en-US" sz="3500" i="1" dirty="0"/>
              <a:t> 2005 </a:t>
            </a:r>
            <a:endParaRPr lang="tr-TR" sz="3500" i="1" dirty="0"/>
          </a:p>
          <a:p>
            <a:pPr marL="457200" lvl="1" indent="0">
              <a:buNone/>
              <a:defRPr/>
            </a:pPr>
            <a:endParaRPr lang="tr-TR" sz="3600" i="1" dirty="0"/>
          </a:p>
          <a:p>
            <a:pPr lvl="1">
              <a:defRPr/>
            </a:pPr>
            <a:endParaRPr lang="tr-TR" sz="1600" dirty="0"/>
          </a:p>
        </p:txBody>
      </p:sp>
      <p:pic>
        <p:nvPicPr>
          <p:cNvPr id="22537" name="Resi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477488"/>
            <a:ext cx="393065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etin kutusu 1"/>
          <p:cNvSpPr txBox="1"/>
          <p:nvPr/>
        </p:nvSpPr>
        <p:spPr>
          <a:xfrm>
            <a:off x="5585915" y="173960"/>
            <a:ext cx="5207591" cy="1077218"/>
          </a:xfrm>
          <a:prstGeom prst="rect">
            <a:avLst/>
          </a:prstGeom>
          <a:noFill/>
        </p:spPr>
        <p:txBody>
          <a:bodyPr wrap="square" rtlCol="0">
            <a:spAutoFit/>
          </a:bodyPr>
          <a:lstStyle/>
          <a:p>
            <a:r>
              <a:rPr lang="tr-TR" sz="3200" b="1" dirty="0" err="1">
                <a:solidFill>
                  <a:srgbClr val="FF0000"/>
                </a:solidFill>
              </a:rPr>
              <a:t>Complement</a:t>
            </a:r>
            <a:r>
              <a:rPr lang="tr-TR" sz="3200" b="1" dirty="0">
                <a:solidFill>
                  <a:srgbClr val="FF0000"/>
                </a:solidFill>
              </a:rPr>
              <a:t> </a:t>
            </a:r>
            <a:r>
              <a:rPr lang="tr-TR" sz="3200" b="1" dirty="0" err="1">
                <a:solidFill>
                  <a:srgbClr val="FF0000"/>
                </a:solidFill>
              </a:rPr>
              <a:t>Activation</a:t>
            </a:r>
            <a:r>
              <a:rPr lang="tr-TR" sz="3200" b="1" dirty="0">
                <a:solidFill>
                  <a:srgbClr val="FF0000"/>
                </a:solidFill>
              </a:rPr>
              <a:t> </a:t>
            </a:r>
            <a:r>
              <a:rPr lang="tr-TR" sz="3200" b="1" dirty="0" err="1">
                <a:solidFill>
                  <a:srgbClr val="FF0000"/>
                </a:solidFill>
              </a:rPr>
              <a:t>Pathways</a:t>
            </a:r>
            <a:r>
              <a:rPr lang="tr-TR" sz="3200" b="1" dirty="0">
                <a:solidFill>
                  <a:srgbClr val="FF0000"/>
                </a:solidFill>
              </a:rPr>
              <a:t> in </a:t>
            </a:r>
            <a:r>
              <a:rPr lang="tr-TR" sz="3200" b="1" dirty="0" err="1">
                <a:solidFill>
                  <a:srgbClr val="FF0000"/>
                </a:solidFill>
              </a:rPr>
              <a:t>ischemic</a:t>
            </a:r>
            <a:r>
              <a:rPr lang="tr-TR" sz="3200" b="1" dirty="0">
                <a:solidFill>
                  <a:srgbClr val="FF0000"/>
                </a:solidFill>
              </a:rPr>
              <a:t> AKI</a:t>
            </a:r>
          </a:p>
        </p:txBody>
      </p:sp>
      <p:pic>
        <p:nvPicPr>
          <p:cNvPr id="7" name="Resim 6"/>
          <p:cNvPicPr>
            <a:picLocks noChangeAspect="1"/>
          </p:cNvPicPr>
          <p:nvPr/>
        </p:nvPicPr>
        <p:blipFill>
          <a:blip r:embed="rId4"/>
          <a:stretch>
            <a:fillRect/>
          </a:stretch>
        </p:blipFill>
        <p:spPr>
          <a:xfrm>
            <a:off x="144037" y="122839"/>
            <a:ext cx="5159705" cy="4683237"/>
          </a:xfrm>
          <a:prstGeom prst="rect">
            <a:avLst/>
          </a:prstGeom>
          <a:solidFill>
            <a:schemeClr val="accent1">
              <a:lumMod val="20000"/>
              <a:lumOff val="80000"/>
            </a:schemeClr>
          </a:solidFill>
        </p:spPr>
      </p:pic>
      <p:sp>
        <p:nvSpPr>
          <p:cNvPr id="8" name="Metin kutusu 7"/>
          <p:cNvSpPr txBox="1"/>
          <p:nvPr/>
        </p:nvSpPr>
        <p:spPr>
          <a:xfrm>
            <a:off x="5585915" y="4699024"/>
            <a:ext cx="6426402" cy="1754326"/>
          </a:xfrm>
          <a:prstGeom prst="rect">
            <a:avLst/>
          </a:prstGeom>
          <a:solidFill>
            <a:srgbClr val="FBD7EA"/>
          </a:solidFill>
        </p:spPr>
        <p:txBody>
          <a:bodyPr wrap="square" rtlCol="0">
            <a:spAutoFit/>
          </a:bodyPr>
          <a:lstStyle/>
          <a:p>
            <a:pPr marL="285750" indent="-285750">
              <a:buFont typeface="Wingdings" panose="05000000000000000000" pitchFamily="2" charset="2"/>
              <a:buChar char="q"/>
            </a:pPr>
            <a:r>
              <a:rPr lang="en-US" dirty="0" err="1"/>
              <a:t>Collectin</a:t>
            </a:r>
            <a:r>
              <a:rPr lang="en-US" dirty="0"/>
              <a:t> 1 (Cl-11) released from ischemic RTE cells and binds L </a:t>
            </a:r>
            <a:r>
              <a:rPr lang="en-US" dirty="0" err="1"/>
              <a:t>Fucose</a:t>
            </a:r>
            <a:r>
              <a:rPr lang="en-US" dirty="0"/>
              <a:t> expressed on cell surfaces. </a:t>
            </a:r>
            <a:endParaRPr lang="tr-TR" dirty="0"/>
          </a:p>
          <a:p>
            <a:pPr marL="285750" indent="-285750">
              <a:buFont typeface="Wingdings" panose="05000000000000000000" pitchFamily="2" charset="2"/>
              <a:buChar char="q"/>
            </a:pPr>
            <a:r>
              <a:rPr lang="en-US" b="1" dirty="0">
                <a:solidFill>
                  <a:srgbClr val="7030A0"/>
                </a:solidFill>
              </a:rPr>
              <a:t>Lectin pathway activation </a:t>
            </a:r>
            <a:r>
              <a:rPr lang="en-US" b="1" dirty="0"/>
              <a:t>further amplified through alternative pathway via cleavage of C3</a:t>
            </a:r>
            <a:r>
              <a:rPr lang="en-US" dirty="0"/>
              <a:t>. </a:t>
            </a:r>
            <a:r>
              <a:rPr lang="tr-TR" dirty="0"/>
              <a:t>     </a:t>
            </a:r>
          </a:p>
          <a:p>
            <a:r>
              <a:rPr lang="tr-TR" dirty="0"/>
              <a:t>                                                                   </a:t>
            </a:r>
            <a:r>
              <a:rPr lang="en-US" i="1" dirty="0"/>
              <a:t>Farrar  Ca. J </a:t>
            </a:r>
            <a:r>
              <a:rPr lang="en-US" i="1" dirty="0" err="1"/>
              <a:t>Clin</a:t>
            </a:r>
            <a:r>
              <a:rPr lang="en-US" i="1" dirty="0"/>
              <a:t> Invest 2016</a:t>
            </a:r>
          </a:p>
          <a:p>
            <a:pPr marL="285750" indent="-285750">
              <a:buFont typeface="Wingdings" panose="05000000000000000000" pitchFamily="2" charset="2"/>
              <a:buChar char="q"/>
            </a:pPr>
            <a:endParaRPr lang="tr-TR" dirty="0"/>
          </a:p>
        </p:txBody>
      </p:sp>
      <p:sp>
        <p:nvSpPr>
          <p:cNvPr id="10" name="Dikdörtgen 9"/>
          <p:cNvSpPr/>
          <p:nvPr/>
        </p:nvSpPr>
        <p:spPr>
          <a:xfrm>
            <a:off x="123092" y="4829082"/>
            <a:ext cx="5180650" cy="1631216"/>
          </a:xfrm>
          <a:prstGeom prst="rect">
            <a:avLst/>
          </a:prstGeom>
          <a:solidFill>
            <a:schemeClr val="tx2">
              <a:lumMod val="20000"/>
              <a:lumOff val="80000"/>
            </a:schemeClr>
          </a:solidFill>
        </p:spPr>
        <p:txBody>
          <a:bodyPr wrap="square">
            <a:spAutoFit/>
          </a:bodyPr>
          <a:lstStyle/>
          <a:p>
            <a:r>
              <a:rPr lang="en-US" sz="1000" b="1" u="sng" dirty="0" err="1">
                <a:solidFill>
                  <a:srgbClr val="222222"/>
                </a:solidFill>
              </a:rPr>
              <a:t>Ischaemic</a:t>
            </a:r>
            <a:r>
              <a:rPr lang="en-US" sz="1000" b="1" u="sng" dirty="0">
                <a:solidFill>
                  <a:srgbClr val="222222"/>
                </a:solidFill>
              </a:rPr>
              <a:t> stress </a:t>
            </a:r>
            <a:r>
              <a:rPr lang="en-US" sz="1000" b="1" dirty="0">
                <a:solidFill>
                  <a:srgbClr val="222222"/>
                </a:solidFill>
              </a:rPr>
              <a:t>induces the upregulation of </a:t>
            </a:r>
            <a:r>
              <a:rPr lang="en-US" sz="1000" b="1" dirty="0" err="1">
                <a:solidFill>
                  <a:srgbClr val="222222"/>
                </a:solidFill>
              </a:rPr>
              <a:t>fucose</a:t>
            </a:r>
            <a:r>
              <a:rPr lang="en-US" sz="1000" b="1" dirty="0">
                <a:solidFill>
                  <a:srgbClr val="222222"/>
                </a:solidFill>
              </a:rPr>
              <a:t> and the basolateral secretion of </a:t>
            </a:r>
            <a:r>
              <a:rPr lang="en-US" sz="1000" b="1" dirty="0" err="1">
                <a:solidFill>
                  <a:srgbClr val="222222"/>
                </a:solidFill>
              </a:rPr>
              <a:t>collectin</a:t>
            </a:r>
            <a:r>
              <a:rPr lang="en-US" sz="1000" b="1" dirty="0">
                <a:solidFill>
                  <a:srgbClr val="222222"/>
                </a:solidFill>
              </a:rPr>
              <a:t> 11 in renal tubule cells</a:t>
            </a:r>
            <a:r>
              <a:rPr lang="en-US" sz="1000" b="1" baseline="30000" dirty="0">
                <a:solidFill>
                  <a:srgbClr val="006699"/>
                </a:solidFill>
                <a:hlinkClick r:id="rId5" tooltip="Danobeitia, J. et al. Complement blockade prevents delayed graft function in a non-human primate model of kidney allo-transplantation [abstract]. Am. J Transplant. 13 (Suppl. 5), 119 (2013)."/>
              </a:rPr>
              <a:t>48</a:t>
            </a:r>
            <a:r>
              <a:rPr lang="en-US" sz="1000" b="1" baseline="30000" dirty="0">
                <a:solidFill>
                  <a:srgbClr val="222222"/>
                </a:solidFill>
              </a:rPr>
              <a:t>,</a:t>
            </a:r>
            <a:r>
              <a:rPr lang="en-US" sz="1000" b="1" baseline="30000" dirty="0">
                <a:solidFill>
                  <a:srgbClr val="006699"/>
                </a:solidFill>
                <a:hlinkClick r:id="rId6" tooltip="Mathern, D. R. &amp; Heeger, P. S. Molecules great and small: the complement system. Clin. J. Am. Soc. Nephrol. 10, 1636–1650 (2015)."/>
              </a:rPr>
              <a:t>49</a:t>
            </a:r>
            <a:r>
              <a:rPr lang="en-US" sz="1000" b="1" dirty="0">
                <a:solidFill>
                  <a:srgbClr val="222222"/>
                </a:solidFill>
              </a:rPr>
              <a:t>. In the presence of locally produced complement components or upon reperfusion, </a:t>
            </a:r>
            <a:r>
              <a:rPr lang="en-US" sz="1000" b="1" dirty="0" err="1">
                <a:solidFill>
                  <a:srgbClr val="222222"/>
                </a:solidFill>
              </a:rPr>
              <a:t>mannan</a:t>
            </a:r>
            <a:r>
              <a:rPr lang="en-US" sz="1000" b="1" dirty="0">
                <a:solidFill>
                  <a:srgbClr val="222222"/>
                </a:solidFill>
              </a:rPr>
              <a:t>-binding lectin serine protease 1 (MASP1) and MASP2 bind to </a:t>
            </a:r>
            <a:r>
              <a:rPr lang="en-US" sz="1000" b="1" dirty="0" err="1">
                <a:solidFill>
                  <a:srgbClr val="222222"/>
                </a:solidFill>
              </a:rPr>
              <a:t>collectin</a:t>
            </a:r>
            <a:r>
              <a:rPr lang="en-US" sz="1000" b="1" dirty="0">
                <a:solidFill>
                  <a:srgbClr val="222222"/>
                </a:solidFill>
              </a:rPr>
              <a:t> 11 and initiate the lectin pathway of complement activation leading to the release of </a:t>
            </a:r>
            <a:r>
              <a:rPr lang="en-US" sz="1000" b="1" dirty="0" err="1">
                <a:solidFill>
                  <a:srgbClr val="222222"/>
                </a:solidFill>
              </a:rPr>
              <a:t>anaphylatoxins</a:t>
            </a:r>
            <a:r>
              <a:rPr lang="en-US" sz="1000" b="1" dirty="0">
                <a:solidFill>
                  <a:srgbClr val="222222"/>
                </a:solidFill>
              </a:rPr>
              <a:t> and a destructive inflammatory response</a:t>
            </a:r>
            <a:r>
              <a:rPr lang="en-US" sz="1000" dirty="0">
                <a:solidFill>
                  <a:srgbClr val="222222"/>
                </a:solidFill>
              </a:rPr>
              <a:t> that may ultimately result in the formation of the membrane attack complex (MAC) and cell damage. This response is further </a:t>
            </a:r>
            <a:r>
              <a:rPr lang="en-US" sz="1000" dirty="0" err="1">
                <a:solidFill>
                  <a:srgbClr val="222222"/>
                </a:solidFill>
              </a:rPr>
              <a:t>fuelled</a:t>
            </a:r>
            <a:r>
              <a:rPr lang="en-US" sz="1000" dirty="0">
                <a:solidFill>
                  <a:srgbClr val="222222"/>
                </a:solidFill>
              </a:rPr>
              <a:t> by C3, which is locally synthesized in the renal tubular cells in response to ischaemia</a:t>
            </a:r>
            <a:r>
              <a:rPr lang="en-US" sz="1000" baseline="30000" dirty="0">
                <a:solidFill>
                  <a:srgbClr val="006699"/>
                </a:solidFill>
                <a:hlinkClick r:id="rId7" tooltip="Farrar, C. A., Zhou, W., Lin, T. &amp; Sacks, S. H. Local extravascular pool of C3 is a determinant of postischemic acute renal failure. FASEB J. 20, 217–226 (2006)."/>
              </a:rPr>
              <a:t>51</a:t>
            </a:r>
            <a:r>
              <a:rPr lang="en-US" sz="1000" dirty="0">
                <a:solidFill>
                  <a:srgbClr val="222222"/>
                </a:solidFill>
              </a:rPr>
              <a:t>, and by the </a:t>
            </a:r>
            <a:r>
              <a:rPr lang="en-US" sz="1000" b="1" dirty="0" err="1">
                <a:solidFill>
                  <a:srgbClr val="222222"/>
                </a:solidFill>
              </a:rPr>
              <a:t>ischaemia</a:t>
            </a:r>
            <a:r>
              <a:rPr lang="en-US" sz="1000" b="1" dirty="0">
                <a:solidFill>
                  <a:srgbClr val="222222"/>
                </a:solidFill>
              </a:rPr>
              <a:t>-induced loss of complement regulators such as membrane cofactor protein (MCP; also known as CD46) and factor H, which facilitates complement activation and deposition, cell death and acute kidney injury</a:t>
            </a:r>
            <a:r>
              <a:rPr lang="en-US" sz="1000" dirty="0">
                <a:solidFill>
                  <a:srgbClr val="222222"/>
                </a:solidFill>
              </a:rPr>
              <a:t>.</a:t>
            </a:r>
            <a:endParaRPr lang="tr-TR" sz="1000" dirty="0"/>
          </a:p>
        </p:txBody>
      </p:sp>
    </p:spTree>
    <p:extLst>
      <p:ext uri="{BB962C8B-B14F-4D97-AF65-F5344CB8AC3E}">
        <p14:creationId xmlns:p14="http://schemas.microsoft.com/office/powerpoint/2010/main" val="1823386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4"/>
          <p:cNvSpPr>
            <a:spLocks noGrp="1"/>
          </p:cNvSpPr>
          <p:nvPr>
            <p:ph type="sldNum" sz="quarter" idx="12"/>
          </p:nvPr>
        </p:nvSpPr>
        <p:spPr/>
        <p:txBody>
          <a:bodyPr/>
          <a:lstStyle/>
          <a:p>
            <a:fld id="{74745C36-2D23-4A8F-8D04-8C41EC7AB4A0}" type="slidenum">
              <a:rPr lang="tr-TR" smtClean="0"/>
              <a:t>18</a:t>
            </a:fld>
            <a:endParaRPr lang="tr-TR"/>
          </a:p>
        </p:txBody>
      </p:sp>
      <p:pic>
        <p:nvPicPr>
          <p:cNvPr id="3074" name="Picture 2" descr="fig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9453" y="597877"/>
            <a:ext cx="6664567" cy="41641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6" name="Dikdörtgen 5"/>
          <p:cNvSpPr/>
          <p:nvPr/>
        </p:nvSpPr>
        <p:spPr>
          <a:xfrm>
            <a:off x="260838" y="4533376"/>
            <a:ext cx="6781799" cy="1785104"/>
          </a:xfrm>
          <a:prstGeom prst="rect">
            <a:avLst/>
          </a:prstGeom>
          <a:solidFill>
            <a:schemeClr val="accent3">
              <a:lumMod val="40000"/>
              <a:lumOff val="60000"/>
            </a:schemeClr>
          </a:solidFill>
        </p:spPr>
        <p:txBody>
          <a:bodyPr wrap="square">
            <a:spAutoFit/>
          </a:bodyPr>
          <a:lstStyle/>
          <a:p>
            <a:r>
              <a:rPr lang="en-US" sz="1000" dirty="0">
                <a:solidFill>
                  <a:srgbClr val="222222"/>
                </a:solidFill>
              </a:rPr>
              <a:t>The </a:t>
            </a:r>
            <a:r>
              <a:rPr lang="en-US" sz="1000" dirty="0" err="1">
                <a:solidFill>
                  <a:srgbClr val="222222"/>
                </a:solidFill>
              </a:rPr>
              <a:t>normoxic</a:t>
            </a:r>
            <a:r>
              <a:rPr lang="en-US" sz="1000" dirty="0">
                <a:solidFill>
                  <a:srgbClr val="222222"/>
                </a:solidFill>
              </a:rPr>
              <a:t> endothelium is protected by the </a:t>
            </a:r>
            <a:r>
              <a:rPr lang="en-US" sz="1000" dirty="0" err="1">
                <a:solidFill>
                  <a:srgbClr val="222222"/>
                </a:solidFill>
              </a:rPr>
              <a:t>glycocalyx</a:t>
            </a:r>
            <a:r>
              <a:rPr lang="en-US" sz="1000" dirty="0">
                <a:solidFill>
                  <a:srgbClr val="222222"/>
                </a:solidFill>
              </a:rPr>
              <a:t>, which has an affinity for and binds the fluid-phase regulators of the complement system C1 inhibitor (C1INH), factor H and C4b-binding protein (C4BP) as well as the coagulation inhibitors </a:t>
            </a:r>
            <a:r>
              <a:rPr lang="en-US" sz="1000" dirty="0" err="1">
                <a:solidFill>
                  <a:srgbClr val="222222"/>
                </a:solidFill>
              </a:rPr>
              <a:t>antithrombin</a:t>
            </a:r>
            <a:r>
              <a:rPr lang="en-US" sz="1000" dirty="0">
                <a:solidFill>
                  <a:srgbClr val="222222"/>
                </a:solidFill>
              </a:rPr>
              <a:t> (AT), tissue factor pathway inhibitor (TFPI) and activated protein C (APC). The endothelium also expresses membrane cofactor protein (MCP; also known as CD46) which inhibits C3 and C5 convertases. The combined effect of these regulators means that the </a:t>
            </a:r>
            <a:r>
              <a:rPr lang="en-US" sz="1000" dirty="0" err="1">
                <a:solidFill>
                  <a:srgbClr val="222222"/>
                </a:solidFill>
              </a:rPr>
              <a:t>normoxic</a:t>
            </a:r>
            <a:r>
              <a:rPr lang="en-US" sz="1000" dirty="0">
                <a:solidFill>
                  <a:srgbClr val="222222"/>
                </a:solidFill>
              </a:rPr>
              <a:t> endothelium is anti-inflammatory and antithrombotic. </a:t>
            </a:r>
            <a:r>
              <a:rPr lang="en-US" sz="1000" b="1" dirty="0">
                <a:solidFill>
                  <a:srgbClr val="222222"/>
                </a:solidFill>
              </a:rPr>
              <a:t>During </a:t>
            </a:r>
            <a:r>
              <a:rPr lang="en-US" sz="1000" b="1" dirty="0" err="1">
                <a:solidFill>
                  <a:srgbClr val="222222"/>
                </a:solidFill>
              </a:rPr>
              <a:t>ischaemia</a:t>
            </a:r>
            <a:r>
              <a:rPr lang="en-US" sz="1000" b="1" dirty="0">
                <a:solidFill>
                  <a:srgbClr val="222222"/>
                </a:solidFill>
              </a:rPr>
              <a:t> and reperfusion, the endothelium becomes activated by cytokines and/or complement activation products such as the membrane attack complex (MAC), resulting in the breakdown of the </a:t>
            </a:r>
            <a:r>
              <a:rPr lang="en-US" sz="1000" b="1" dirty="0" err="1">
                <a:solidFill>
                  <a:srgbClr val="222222"/>
                </a:solidFill>
              </a:rPr>
              <a:t>glycocalyx</a:t>
            </a:r>
            <a:r>
              <a:rPr lang="en-US" sz="1000" b="1" dirty="0">
                <a:solidFill>
                  <a:srgbClr val="222222"/>
                </a:solidFill>
              </a:rPr>
              <a:t> and subsequent loss of regulators of the complement and coagulation systems</a:t>
            </a:r>
            <a:r>
              <a:rPr lang="en-US" sz="1000" dirty="0">
                <a:solidFill>
                  <a:srgbClr val="222222"/>
                </a:solidFill>
              </a:rPr>
              <a:t>. In this setting complement activation can be driven by molecules such as </a:t>
            </a:r>
            <a:r>
              <a:rPr lang="en-US" sz="1000" dirty="0" err="1">
                <a:solidFill>
                  <a:srgbClr val="222222"/>
                </a:solidFill>
              </a:rPr>
              <a:t>ficolin</a:t>
            </a:r>
            <a:r>
              <a:rPr lang="en-US" sz="1000" dirty="0">
                <a:solidFill>
                  <a:srgbClr val="222222"/>
                </a:solidFill>
              </a:rPr>
              <a:t> 2 and natural antibodies, resulting in </a:t>
            </a:r>
            <a:r>
              <a:rPr lang="en-US" sz="1000" b="1" dirty="0">
                <a:solidFill>
                  <a:srgbClr val="222222"/>
                </a:solidFill>
              </a:rPr>
              <a:t>the formation of complexes between activated platelets and </a:t>
            </a:r>
            <a:r>
              <a:rPr lang="en-US" sz="1000" b="1" dirty="0" err="1">
                <a:solidFill>
                  <a:srgbClr val="222222"/>
                </a:solidFill>
              </a:rPr>
              <a:t>polymorphonuclear</a:t>
            </a:r>
            <a:r>
              <a:rPr lang="en-US" sz="1000" b="1" dirty="0">
                <a:solidFill>
                  <a:srgbClr val="222222"/>
                </a:solidFill>
              </a:rPr>
              <a:t> leukocytes (PMNs) such as neutrophils. Activated PMNs bind to the endothelial cells and migrate through the endothelium into the parenchyma, thereby aggravating the inflammatory response.</a:t>
            </a:r>
            <a:endParaRPr lang="tr-TR" sz="1000" b="1" dirty="0"/>
          </a:p>
        </p:txBody>
      </p:sp>
      <p:pic>
        <p:nvPicPr>
          <p:cNvPr id="9" name="Resim 8"/>
          <p:cNvPicPr>
            <a:picLocks noChangeAspect="1"/>
          </p:cNvPicPr>
          <p:nvPr/>
        </p:nvPicPr>
        <p:blipFill>
          <a:blip r:embed="rId3"/>
          <a:stretch>
            <a:fillRect/>
          </a:stretch>
        </p:blipFill>
        <p:spPr>
          <a:xfrm>
            <a:off x="838200" y="6369784"/>
            <a:ext cx="5072312" cy="493819"/>
          </a:xfrm>
          <a:prstGeom prst="rect">
            <a:avLst/>
          </a:prstGeom>
        </p:spPr>
      </p:pic>
      <p:sp>
        <p:nvSpPr>
          <p:cNvPr id="3" name="Metin kutusu 2"/>
          <p:cNvSpPr txBox="1"/>
          <p:nvPr/>
        </p:nvSpPr>
        <p:spPr>
          <a:xfrm>
            <a:off x="7207061" y="732373"/>
            <a:ext cx="4756639" cy="3046988"/>
          </a:xfrm>
          <a:prstGeom prst="rect">
            <a:avLst/>
          </a:prstGeom>
          <a:solidFill>
            <a:srgbClr val="FBD7EA"/>
          </a:solidFill>
        </p:spPr>
        <p:txBody>
          <a:bodyPr wrap="square" rtlCol="0">
            <a:spAutoFit/>
          </a:bodyPr>
          <a:lstStyle/>
          <a:p>
            <a:pPr marL="285750" indent="-285750">
              <a:buFont typeface="Wingdings" panose="05000000000000000000" pitchFamily="2" charset="2"/>
              <a:buChar char="q"/>
            </a:pPr>
            <a:r>
              <a:rPr lang="tr-TR" dirty="0" err="1"/>
              <a:t>Healthy</a:t>
            </a:r>
            <a:r>
              <a:rPr lang="tr-TR" dirty="0"/>
              <a:t> </a:t>
            </a:r>
            <a:r>
              <a:rPr lang="tr-TR" dirty="0" err="1"/>
              <a:t>endothelial</a:t>
            </a:r>
            <a:r>
              <a:rPr lang="tr-TR" dirty="0"/>
              <a:t> </a:t>
            </a:r>
            <a:r>
              <a:rPr lang="tr-TR" dirty="0" err="1"/>
              <a:t>cells</a:t>
            </a:r>
            <a:r>
              <a:rPr lang="tr-TR" dirty="0"/>
              <a:t> </a:t>
            </a:r>
            <a:r>
              <a:rPr lang="tr-TR" dirty="0" err="1"/>
              <a:t>control</a:t>
            </a:r>
            <a:r>
              <a:rPr lang="tr-TR" dirty="0"/>
              <a:t> </a:t>
            </a:r>
            <a:r>
              <a:rPr lang="tr-TR" dirty="0" err="1"/>
              <a:t>complement</a:t>
            </a:r>
            <a:r>
              <a:rPr lang="tr-TR" dirty="0"/>
              <a:t> </a:t>
            </a:r>
            <a:r>
              <a:rPr lang="tr-TR" dirty="0" err="1"/>
              <a:t>activation</a:t>
            </a:r>
            <a:r>
              <a:rPr lang="tr-TR" dirty="0"/>
              <a:t> on </a:t>
            </a:r>
            <a:r>
              <a:rPr lang="tr-TR" dirty="0" err="1"/>
              <a:t>cell</a:t>
            </a:r>
            <a:r>
              <a:rPr lang="tr-TR" dirty="0"/>
              <a:t> </a:t>
            </a:r>
            <a:r>
              <a:rPr lang="tr-TR" dirty="0" err="1"/>
              <a:t>surface</a:t>
            </a:r>
            <a:r>
              <a:rPr lang="tr-TR" dirty="0"/>
              <a:t> </a:t>
            </a:r>
            <a:r>
              <a:rPr lang="tr-TR" dirty="0" err="1"/>
              <a:t>effectively</a:t>
            </a:r>
            <a:r>
              <a:rPr lang="tr-TR" dirty="0"/>
              <a:t> </a:t>
            </a:r>
            <a:r>
              <a:rPr lang="tr-TR" dirty="0" err="1"/>
              <a:t>by</a:t>
            </a:r>
            <a:r>
              <a:rPr lang="tr-TR" dirty="0"/>
              <a:t> </a:t>
            </a:r>
            <a:r>
              <a:rPr lang="tr-TR" dirty="0" err="1"/>
              <a:t>regulatory</a:t>
            </a:r>
            <a:r>
              <a:rPr lang="tr-TR" dirty="0"/>
              <a:t> </a:t>
            </a:r>
            <a:r>
              <a:rPr lang="tr-TR" dirty="0" err="1"/>
              <a:t>proteins</a:t>
            </a:r>
            <a:r>
              <a:rPr lang="tr-TR" dirty="0"/>
              <a:t>.</a:t>
            </a:r>
          </a:p>
          <a:p>
            <a:pPr marL="285750" indent="-285750">
              <a:buFont typeface="Wingdings" panose="05000000000000000000" pitchFamily="2" charset="2"/>
              <a:buChar char="q"/>
            </a:pPr>
            <a:endParaRPr lang="tr-TR" dirty="0"/>
          </a:p>
          <a:p>
            <a:pPr marL="285750" indent="-285750">
              <a:buFont typeface="Wingdings" panose="05000000000000000000" pitchFamily="2" charset="2"/>
              <a:buChar char="q"/>
            </a:pPr>
            <a:r>
              <a:rPr lang="tr-TR" b="1" dirty="0" err="1"/>
              <a:t>During</a:t>
            </a:r>
            <a:r>
              <a:rPr lang="tr-TR" b="1" dirty="0"/>
              <a:t> IR </a:t>
            </a:r>
            <a:r>
              <a:rPr lang="tr-TR" b="1" dirty="0" err="1"/>
              <a:t>there</a:t>
            </a:r>
            <a:r>
              <a:rPr lang="tr-TR" b="1" dirty="0"/>
              <a:t> is </a:t>
            </a:r>
            <a:r>
              <a:rPr lang="tr-TR" b="1" dirty="0" err="1"/>
              <a:t>breakdown</a:t>
            </a:r>
            <a:r>
              <a:rPr lang="tr-TR" b="1" dirty="0"/>
              <a:t> of </a:t>
            </a:r>
            <a:r>
              <a:rPr lang="tr-TR" b="1" dirty="0" err="1"/>
              <a:t>endothelial</a:t>
            </a:r>
            <a:r>
              <a:rPr lang="tr-TR" b="1" dirty="0"/>
              <a:t> </a:t>
            </a:r>
            <a:r>
              <a:rPr lang="tr-TR" b="1" dirty="0" err="1"/>
              <a:t>glycocalyx</a:t>
            </a:r>
            <a:r>
              <a:rPr lang="tr-TR" b="1" dirty="0"/>
              <a:t> </a:t>
            </a:r>
            <a:r>
              <a:rPr lang="tr-TR" b="1" dirty="0" err="1"/>
              <a:t>and</a:t>
            </a:r>
            <a:r>
              <a:rPr lang="tr-TR" b="1" dirty="0"/>
              <a:t> </a:t>
            </a:r>
            <a:r>
              <a:rPr lang="tr-TR" b="1" dirty="0" err="1"/>
              <a:t>loss</a:t>
            </a:r>
            <a:r>
              <a:rPr lang="tr-TR" b="1" dirty="0"/>
              <a:t> of </a:t>
            </a:r>
            <a:r>
              <a:rPr lang="tr-TR" b="1" dirty="0" err="1"/>
              <a:t>regulatory</a:t>
            </a:r>
            <a:r>
              <a:rPr lang="tr-TR" b="1" dirty="0"/>
              <a:t> </a:t>
            </a:r>
            <a:r>
              <a:rPr lang="tr-TR" b="1" dirty="0" err="1"/>
              <a:t>proteins</a:t>
            </a:r>
            <a:r>
              <a:rPr lang="tr-TR" b="1" dirty="0"/>
              <a:t> </a:t>
            </a:r>
          </a:p>
          <a:p>
            <a:pPr marL="285750" indent="-285750">
              <a:buFont typeface="Wingdings" panose="05000000000000000000" pitchFamily="2" charset="2"/>
              <a:buChar char="q"/>
            </a:pPr>
            <a:endParaRPr lang="tr-TR" dirty="0"/>
          </a:p>
          <a:p>
            <a:pPr marL="285750" indent="-285750">
              <a:buFont typeface="Wingdings" panose="05000000000000000000" pitchFamily="2" charset="2"/>
              <a:buChar char="q"/>
            </a:pPr>
            <a:endParaRPr lang="tr-TR" dirty="0"/>
          </a:p>
          <a:p>
            <a:pPr algn="ctr"/>
            <a:r>
              <a:rPr lang="tr-TR" b="1" dirty="0">
                <a:solidFill>
                  <a:srgbClr val="7030A0"/>
                </a:solidFill>
              </a:rPr>
              <a:t> </a:t>
            </a:r>
            <a:r>
              <a:rPr lang="tr-TR" sz="2400" b="1" dirty="0" err="1">
                <a:solidFill>
                  <a:srgbClr val="7030A0"/>
                </a:solidFill>
              </a:rPr>
              <a:t>inflammatory</a:t>
            </a:r>
            <a:r>
              <a:rPr lang="tr-TR" sz="2400" b="1" dirty="0">
                <a:solidFill>
                  <a:srgbClr val="7030A0"/>
                </a:solidFill>
              </a:rPr>
              <a:t> </a:t>
            </a:r>
            <a:r>
              <a:rPr lang="tr-TR" sz="2400" b="1" dirty="0" err="1">
                <a:solidFill>
                  <a:srgbClr val="7030A0"/>
                </a:solidFill>
              </a:rPr>
              <a:t>responses</a:t>
            </a:r>
            <a:r>
              <a:rPr lang="tr-TR" sz="2400" b="1" dirty="0">
                <a:solidFill>
                  <a:srgbClr val="7030A0"/>
                </a:solidFill>
              </a:rPr>
              <a:t> </a:t>
            </a:r>
            <a:r>
              <a:rPr lang="tr-TR" sz="2400" b="1" dirty="0" err="1">
                <a:solidFill>
                  <a:srgbClr val="7030A0"/>
                </a:solidFill>
              </a:rPr>
              <a:t>and</a:t>
            </a:r>
            <a:r>
              <a:rPr lang="tr-TR" sz="2400" b="1" dirty="0">
                <a:solidFill>
                  <a:srgbClr val="7030A0"/>
                </a:solidFill>
              </a:rPr>
              <a:t> </a:t>
            </a:r>
            <a:r>
              <a:rPr lang="tr-TR" sz="2400" b="1" dirty="0" err="1">
                <a:solidFill>
                  <a:srgbClr val="7030A0"/>
                </a:solidFill>
              </a:rPr>
              <a:t>coagulation</a:t>
            </a:r>
            <a:r>
              <a:rPr lang="tr-TR" sz="2400" b="1" dirty="0">
                <a:solidFill>
                  <a:srgbClr val="7030A0"/>
                </a:solidFill>
              </a:rPr>
              <a:t> </a:t>
            </a:r>
            <a:r>
              <a:rPr lang="tr-TR" sz="2400" b="1" dirty="0" err="1">
                <a:solidFill>
                  <a:srgbClr val="7030A0"/>
                </a:solidFill>
              </a:rPr>
              <a:t>increased</a:t>
            </a:r>
            <a:r>
              <a:rPr lang="tr-TR" sz="2400" b="1" dirty="0">
                <a:solidFill>
                  <a:srgbClr val="7030A0"/>
                </a:solidFill>
              </a:rPr>
              <a:t> </a:t>
            </a:r>
          </a:p>
        </p:txBody>
      </p:sp>
      <p:sp>
        <p:nvSpPr>
          <p:cNvPr id="4" name="Aşağı Ok 3"/>
          <p:cNvSpPr/>
          <p:nvPr/>
        </p:nvSpPr>
        <p:spPr>
          <a:xfrm>
            <a:off x="9073661" y="2539250"/>
            <a:ext cx="791308" cy="281354"/>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p:cNvSpPr/>
          <p:nvPr/>
        </p:nvSpPr>
        <p:spPr>
          <a:xfrm>
            <a:off x="7207061" y="4927059"/>
            <a:ext cx="4761036" cy="800219"/>
          </a:xfrm>
          <a:prstGeom prst="rect">
            <a:avLst/>
          </a:prstGeom>
          <a:solidFill>
            <a:schemeClr val="accent6">
              <a:lumMod val="40000"/>
              <a:lumOff val="60000"/>
            </a:schemeClr>
          </a:solidFill>
        </p:spPr>
        <p:txBody>
          <a:bodyPr wrap="square">
            <a:spAutoFit/>
          </a:bodyPr>
          <a:lstStyle/>
          <a:p>
            <a:pPr marL="285750" indent="-285750">
              <a:buFont typeface="Wingdings" panose="05000000000000000000" pitchFamily="2" charset="2"/>
              <a:buChar char="q"/>
              <a:defRPr/>
            </a:pPr>
            <a:r>
              <a:rPr lang="tr-TR" sz="1600" dirty="0"/>
              <a:t>C3-, C5-, C6- </a:t>
            </a:r>
            <a:r>
              <a:rPr lang="tr-TR" sz="1600" dirty="0" err="1"/>
              <a:t>deficient</a:t>
            </a:r>
            <a:r>
              <a:rPr lang="tr-TR" sz="1600" dirty="0"/>
              <a:t> </a:t>
            </a:r>
            <a:r>
              <a:rPr lang="tr-TR" sz="1600" dirty="0" err="1"/>
              <a:t>transgenic</a:t>
            </a:r>
            <a:r>
              <a:rPr lang="tr-TR" sz="1600" dirty="0"/>
              <a:t> </a:t>
            </a:r>
            <a:r>
              <a:rPr lang="tr-TR" sz="1600" dirty="0" err="1"/>
              <a:t>mice</a:t>
            </a:r>
            <a:r>
              <a:rPr lang="tr-TR" sz="1600" dirty="0"/>
              <a:t> </a:t>
            </a:r>
            <a:r>
              <a:rPr lang="tr-TR" sz="1600" dirty="0" err="1"/>
              <a:t>are</a:t>
            </a:r>
            <a:r>
              <a:rPr lang="tr-TR" sz="1600" dirty="0"/>
              <a:t> </a:t>
            </a:r>
            <a:r>
              <a:rPr lang="tr-TR" sz="1600" dirty="0" err="1"/>
              <a:t>protected</a:t>
            </a:r>
            <a:r>
              <a:rPr lang="tr-TR" sz="1600" dirty="0"/>
              <a:t> </a:t>
            </a:r>
            <a:r>
              <a:rPr lang="tr-TR" sz="1600" dirty="0" err="1"/>
              <a:t>againts</a:t>
            </a:r>
            <a:r>
              <a:rPr lang="tr-TR" sz="1600" dirty="0"/>
              <a:t> IR </a:t>
            </a:r>
            <a:r>
              <a:rPr lang="tr-TR" sz="1600" dirty="0" err="1"/>
              <a:t>injury</a:t>
            </a:r>
            <a:r>
              <a:rPr lang="tr-TR" sz="1600" dirty="0"/>
              <a:t>. </a:t>
            </a:r>
            <a:r>
              <a:rPr lang="tr-TR" sz="1400" dirty="0"/>
              <a:t>                                                                                                                              </a:t>
            </a:r>
          </a:p>
          <a:p>
            <a:pPr lvl="1">
              <a:defRPr/>
            </a:pPr>
            <a:r>
              <a:rPr lang="tr-TR" sz="1400" i="1" dirty="0"/>
              <a:t>                            </a:t>
            </a:r>
            <a:r>
              <a:rPr lang="tr-TR" sz="1400" i="1" dirty="0" err="1"/>
              <a:t>Thurman</a:t>
            </a:r>
            <a:r>
              <a:rPr lang="tr-TR" sz="1400" i="1" dirty="0"/>
              <a:t> JM. J </a:t>
            </a:r>
            <a:r>
              <a:rPr lang="tr-TR" sz="1400" i="1" dirty="0" err="1"/>
              <a:t>Immunol</a:t>
            </a:r>
            <a:r>
              <a:rPr lang="tr-TR" sz="1400" i="1" dirty="0"/>
              <a:t> 2003</a:t>
            </a:r>
          </a:p>
        </p:txBody>
      </p:sp>
    </p:spTree>
    <p:extLst>
      <p:ext uri="{BB962C8B-B14F-4D97-AF65-F5344CB8AC3E}">
        <p14:creationId xmlns:p14="http://schemas.microsoft.com/office/powerpoint/2010/main" val="2105861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6" name="İçerik Yer Tutucusu 5"/>
          <p:cNvPicPr>
            <a:picLocks noGrp="1" noChangeAspect="1"/>
          </p:cNvPicPr>
          <p:nvPr>
            <p:ph idx="1"/>
          </p:nvPr>
        </p:nvPicPr>
        <p:blipFill>
          <a:blip r:embed="rId2"/>
          <a:stretch>
            <a:fillRect/>
          </a:stretch>
        </p:blipFill>
        <p:spPr>
          <a:xfrm>
            <a:off x="222373" y="365125"/>
            <a:ext cx="6096000" cy="4603438"/>
          </a:xfrm>
          <a:prstGeom prst="rect">
            <a:avLst/>
          </a:prstGeom>
          <a:ln>
            <a:solidFill>
              <a:schemeClr val="accent1"/>
            </a:solidFill>
          </a:ln>
        </p:spPr>
      </p:pic>
      <p:sp>
        <p:nvSpPr>
          <p:cNvPr id="5" name="Slayt Numarası Yer Tutucusu 4"/>
          <p:cNvSpPr>
            <a:spLocks noGrp="1"/>
          </p:cNvSpPr>
          <p:nvPr>
            <p:ph type="sldNum" sz="quarter" idx="12"/>
          </p:nvPr>
        </p:nvSpPr>
        <p:spPr/>
        <p:txBody>
          <a:bodyPr/>
          <a:lstStyle/>
          <a:p>
            <a:fld id="{74745C36-2D23-4A8F-8D04-8C41EC7AB4A0}" type="slidenum">
              <a:rPr lang="tr-TR" smtClean="0"/>
              <a:t>19</a:t>
            </a:fld>
            <a:endParaRPr lang="tr-TR"/>
          </a:p>
        </p:txBody>
      </p:sp>
      <p:sp>
        <p:nvSpPr>
          <p:cNvPr id="7" name="Dikdörtgen 6"/>
          <p:cNvSpPr/>
          <p:nvPr/>
        </p:nvSpPr>
        <p:spPr>
          <a:xfrm>
            <a:off x="222372" y="5032911"/>
            <a:ext cx="6187219" cy="1323439"/>
          </a:xfrm>
          <a:prstGeom prst="rect">
            <a:avLst/>
          </a:prstGeom>
          <a:solidFill>
            <a:schemeClr val="accent3">
              <a:lumMod val="40000"/>
              <a:lumOff val="60000"/>
            </a:schemeClr>
          </a:solidFill>
        </p:spPr>
        <p:txBody>
          <a:bodyPr wrap="square">
            <a:spAutoFit/>
          </a:bodyPr>
          <a:lstStyle/>
          <a:p>
            <a:r>
              <a:rPr lang="en-US" sz="1000" dirty="0"/>
              <a:t>During antibody-mediated rejection, natural antibodies, for example antibodies against blood group antigens or donor-specific anti-HLA antibodies bind to their targets on the endothelial cells of the graft and trigger activation of the classical pathway of complement via assembly of the C3 convertase C4bC2a on the endothelium. </a:t>
            </a:r>
            <a:r>
              <a:rPr lang="en-US" sz="1000" b="1" dirty="0"/>
              <a:t>This activation is further amplified by the alternative pathway via formation of the C3 convertase C3bBb, which ultimately leads to formation of the membrane attack complex (MAC)</a:t>
            </a:r>
            <a:r>
              <a:rPr lang="en-US" sz="1000" dirty="0"/>
              <a:t>. Complement activation is counteracted by the cell-bound regulators complement-decay accelerating factor (DAF; also known as CD55), membrane cofactor protein (MCP; also known as CD46) and CD59 glycoprotein, as well as by factor H, which is present in the blood and on the glomerular basement membrane and inhibits the activation of the alternative pathway. FI, factor I.</a:t>
            </a:r>
            <a:endParaRPr lang="tr-TR" sz="1000" dirty="0"/>
          </a:p>
        </p:txBody>
      </p:sp>
      <p:pic>
        <p:nvPicPr>
          <p:cNvPr id="8" name="Resim 7"/>
          <p:cNvPicPr>
            <a:picLocks noChangeAspect="1"/>
          </p:cNvPicPr>
          <p:nvPr/>
        </p:nvPicPr>
        <p:blipFill>
          <a:blip r:embed="rId3"/>
          <a:stretch>
            <a:fillRect/>
          </a:stretch>
        </p:blipFill>
        <p:spPr>
          <a:xfrm>
            <a:off x="222373" y="6420698"/>
            <a:ext cx="5072312" cy="493819"/>
          </a:xfrm>
          <a:prstGeom prst="rect">
            <a:avLst/>
          </a:prstGeom>
        </p:spPr>
      </p:pic>
      <p:sp>
        <p:nvSpPr>
          <p:cNvPr id="3" name="Metin kutusu 2"/>
          <p:cNvSpPr txBox="1"/>
          <p:nvPr/>
        </p:nvSpPr>
        <p:spPr>
          <a:xfrm>
            <a:off x="6479931" y="1955064"/>
            <a:ext cx="5380892" cy="2308324"/>
          </a:xfrm>
          <a:prstGeom prst="rect">
            <a:avLst/>
          </a:prstGeom>
          <a:solidFill>
            <a:schemeClr val="accent6">
              <a:lumMod val="20000"/>
              <a:lumOff val="80000"/>
            </a:schemeClr>
          </a:solidFill>
        </p:spPr>
        <p:txBody>
          <a:bodyPr wrap="square" rtlCol="0">
            <a:spAutoFit/>
          </a:bodyPr>
          <a:lstStyle/>
          <a:p>
            <a:pPr marL="285750" indent="-285750">
              <a:buFont typeface="Wingdings" panose="05000000000000000000" pitchFamily="2" charset="2"/>
              <a:buChar char="q"/>
            </a:pPr>
            <a:r>
              <a:rPr lang="tr-TR" b="1" dirty="0"/>
              <a:t>D</a:t>
            </a:r>
            <a:r>
              <a:rPr lang="en-US" b="1" dirty="0" err="1"/>
              <a:t>onor</a:t>
            </a:r>
            <a:r>
              <a:rPr lang="en-US" b="1" dirty="0"/>
              <a:t>-specific anti-HLA antibodies </a:t>
            </a:r>
            <a:r>
              <a:rPr lang="en-US" dirty="0"/>
              <a:t>bind to their targets on the endothelial cells of the graft and trigger </a:t>
            </a:r>
            <a:r>
              <a:rPr lang="en-US" b="1" dirty="0"/>
              <a:t>activation of the classical pathway of complement</a:t>
            </a:r>
            <a:r>
              <a:rPr lang="tr-TR" b="1" dirty="0"/>
              <a:t>.</a:t>
            </a:r>
            <a:r>
              <a:rPr lang="en-US" b="1" dirty="0"/>
              <a:t> </a:t>
            </a:r>
            <a:endParaRPr lang="tr-TR" b="1" dirty="0"/>
          </a:p>
          <a:p>
            <a:pPr marL="285750" indent="-285750">
              <a:buFont typeface="Wingdings" panose="05000000000000000000" pitchFamily="2" charset="2"/>
              <a:buChar char="q"/>
            </a:pPr>
            <a:endParaRPr lang="tr-TR" dirty="0"/>
          </a:p>
          <a:p>
            <a:pPr marL="285750" indent="-285750">
              <a:buFont typeface="Wingdings" panose="05000000000000000000" pitchFamily="2" charset="2"/>
              <a:buChar char="q"/>
            </a:pPr>
            <a:r>
              <a:rPr lang="en-US" b="1" dirty="0"/>
              <a:t>This activation is further amplified by the alternative </a:t>
            </a:r>
            <a:r>
              <a:rPr lang="tr-TR" b="1" dirty="0" err="1"/>
              <a:t>pathway</a:t>
            </a:r>
            <a:r>
              <a:rPr lang="tr-TR" b="1" dirty="0"/>
              <a:t> </a:t>
            </a:r>
            <a:r>
              <a:rPr lang="en-US" dirty="0"/>
              <a:t>which ultimately leads to </a:t>
            </a:r>
            <a:r>
              <a:rPr lang="en-US" b="1" dirty="0"/>
              <a:t>formation of the membrane attack complex (MAC).</a:t>
            </a:r>
            <a:endParaRPr lang="tr-TR" b="1" dirty="0"/>
          </a:p>
        </p:txBody>
      </p:sp>
    </p:spTree>
    <p:extLst>
      <p:ext uri="{BB962C8B-B14F-4D97-AF65-F5344CB8AC3E}">
        <p14:creationId xmlns:p14="http://schemas.microsoft.com/office/powerpoint/2010/main" val="3543361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err="1">
                <a:solidFill>
                  <a:srgbClr val="FF0000"/>
                </a:solidFill>
              </a:rPr>
              <a:t>Outline</a:t>
            </a:r>
            <a:br>
              <a:rPr lang="tr-TR" dirty="0"/>
            </a:br>
            <a:endParaRPr lang="tr-TR" dirty="0"/>
          </a:p>
        </p:txBody>
      </p:sp>
      <p:sp>
        <p:nvSpPr>
          <p:cNvPr id="3" name="İçerik Yer Tutucusu 2"/>
          <p:cNvSpPr>
            <a:spLocks noGrp="1"/>
          </p:cNvSpPr>
          <p:nvPr>
            <p:ph idx="1"/>
          </p:nvPr>
        </p:nvSpPr>
        <p:spPr>
          <a:xfrm>
            <a:off x="618391" y="1843210"/>
            <a:ext cx="9193823" cy="2289175"/>
          </a:xfrm>
        </p:spPr>
        <p:txBody>
          <a:bodyPr>
            <a:normAutofit/>
          </a:bodyPr>
          <a:lstStyle/>
          <a:p>
            <a:pPr>
              <a:buFont typeface="Wingdings" panose="05000000000000000000" pitchFamily="2" charset="2"/>
              <a:buChar char="q"/>
            </a:pPr>
            <a:r>
              <a:rPr lang="tr-TR" dirty="0">
                <a:solidFill>
                  <a:srgbClr val="7030A0"/>
                </a:solidFill>
              </a:rPr>
              <a:t> </a:t>
            </a:r>
            <a:r>
              <a:rPr lang="tr-TR" b="1" dirty="0" err="1">
                <a:solidFill>
                  <a:srgbClr val="7030A0"/>
                </a:solidFill>
              </a:rPr>
              <a:t>Inflammatory</a:t>
            </a:r>
            <a:r>
              <a:rPr lang="tr-TR" b="1" dirty="0">
                <a:solidFill>
                  <a:srgbClr val="7030A0"/>
                </a:solidFill>
              </a:rPr>
              <a:t> </a:t>
            </a:r>
            <a:r>
              <a:rPr lang="tr-TR" b="1" dirty="0" err="1">
                <a:solidFill>
                  <a:srgbClr val="7030A0"/>
                </a:solidFill>
              </a:rPr>
              <a:t>pathways</a:t>
            </a:r>
            <a:r>
              <a:rPr lang="tr-TR" b="1" dirty="0">
                <a:solidFill>
                  <a:srgbClr val="7030A0"/>
                </a:solidFill>
              </a:rPr>
              <a:t> in AKI</a:t>
            </a:r>
          </a:p>
          <a:p>
            <a:pPr>
              <a:buFont typeface="Wingdings" panose="05000000000000000000" pitchFamily="2" charset="2"/>
              <a:buChar char="q"/>
            </a:pPr>
            <a:r>
              <a:rPr lang="tr-TR" b="1" dirty="0">
                <a:solidFill>
                  <a:srgbClr val="7030A0"/>
                </a:solidFill>
              </a:rPr>
              <a:t> </a:t>
            </a:r>
            <a:r>
              <a:rPr lang="tr-TR" b="1" dirty="0" err="1">
                <a:solidFill>
                  <a:srgbClr val="7030A0"/>
                </a:solidFill>
              </a:rPr>
              <a:t>Complement</a:t>
            </a:r>
            <a:r>
              <a:rPr lang="tr-TR" b="1" dirty="0">
                <a:solidFill>
                  <a:srgbClr val="7030A0"/>
                </a:solidFill>
              </a:rPr>
              <a:t> </a:t>
            </a:r>
            <a:r>
              <a:rPr lang="tr-TR" b="1" dirty="0" err="1">
                <a:solidFill>
                  <a:srgbClr val="7030A0"/>
                </a:solidFill>
              </a:rPr>
              <a:t>system</a:t>
            </a:r>
            <a:r>
              <a:rPr lang="tr-TR" b="1" dirty="0">
                <a:solidFill>
                  <a:srgbClr val="7030A0"/>
                </a:solidFill>
              </a:rPr>
              <a:t> in AKI</a:t>
            </a:r>
          </a:p>
          <a:p>
            <a:pPr>
              <a:buFont typeface="Wingdings" panose="05000000000000000000" pitchFamily="2" charset="2"/>
              <a:buChar char="q"/>
            </a:pPr>
            <a:r>
              <a:rPr lang="tr-TR" b="1" dirty="0">
                <a:solidFill>
                  <a:srgbClr val="7030A0"/>
                </a:solidFill>
              </a:rPr>
              <a:t> </a:t>
            </a:r>
            <a:r>
              <a:rPr lang="tr-TR" b="1" dirty="0" err="1">
                <a:solidFill>
                  <a:srgbClr val="7030A0"/>
                </a:solidFill>
              </a:rPr>
              <a:t>Maladaptive</a:t>
            </a:r>
            <a:r>
              <a:rPr lang="tr-TR" b="1" dirty="0">
                <a:solidFill>
                  <a:srgbClr val="7030A0"/>
                </a:solidFill>
              </a:rPr>
              <a:t> </a:t>
            </a:r>
            <a:r>
              <a:rPr lang="tr-TR" b="1" dirty="0" err="1">
                <a:solidFill>
                  <a:srgbClr val="7030A0"/>
                </a:solidFill>
              </a:rPr>
              <a:t>repair</a:t>
            </a:r>
            <a:r>
              <a:rPr lang="tr-TR" b="1" dirty="0">
                <a:solidFill>
                  <a:srgbClr val="7030A0"/>
                </a:solidFill>
              </a:rPr>
              <a:t> </a:t>
            </a:r>
            <a:r>
              <a:rPr lang="tr-TR" b="1" dirty="0" err="1">
                <a:solidFill>
                  <a:srgbClr val="7030A0"/>
                </a:solidFill>
              </a:rPr>
              <a:t>and</a:t>
            </a:r>
            <a:r>
              <a:rPr lang="tr-TR" b="1" dirty="0">
                <a:solidFill>
                  <a:srgbClr val="7030A0"/>
                </a:solidFill>
              </a:rPr>
              <a:t> AKI-CKD </a:t>
            </a:r>
            <a:r>
              <a:rPr lang="tr-TR" b="1" dirty="0" err="1">
                <a:solidFill>
                  <a:srgbClr val="7030A0"/>
                </a:solidFill>
              </a:rPr>
              <a:t>transition</a:t>
            </a:r>
            <a:endParaRPr lang="tr-TR" b="1" dirty="0">
              <a:solidFill>
                <a:srgbClr val="7030A0"/>
              </a:solidFill>
            </a:endParaRPr>
          </a:p>
          <a:p>
            <a:pPr>
              <a:buFont typeface="Wingdings" panose="05000000000000000000" pitchFamily="2" charset="2"/>
              <a:buChar char="q"/>
            </a:pPr>
            <a:r>
              <a:rPr lang="tr-TR" b="1" dirty="0">
                <a:solidFill>
                  <a:srgbClr val="7030A0"/>
                </a:solidFill>
              </a:rPr>
              <a:t> AKI </a:t>
            </a:r>
            <a:r>
              <a:rPr lang="tr-TR" b="1" dirty="0" err="1">
                <a:solidFill>
                  <a:srgbClr val="7030A0"/>
                </a:solidFill>
              </a:rPr>
              <a:t>biomarkers</a:t>
            </a:r>
            <a:r>
              <a:rPr lang="tr-TR" b="1" dirty="0">
                <a:solidFill>
                  <a:srgbClr val="7030A0"/>
                </a:solidFill>
              </a:rPr>
              <a:t> </a:t>
            </a:r>
            <a:r>
              <a:rPr lang="tr-TR" b="1" dirty="0" err="1">
                <a:solidFill>
                  <a:srgbClr val="7030A0"/>
                </a:solidFill>
              </a:rPr>
              <a:t>and</a:t>
            </a:r>
            <a:r>
              <a:rPr lang="tr-TR" b="1" dirty="0">
                <a:solidFill>
                  <a:srgbClr val="7030A0"/>
                </a:solidFill>
              </a:rPr>
              <a:t> </a:t>
            </a:r>
            <a:r>
              <a:rPr lang="tr-TR" b="1" dirty="0" err="1">
                <a:solidFill>
                  <a:srgbClr val="7030A0"/>
                </a:solidFill>
              </a:rPr>
              <a:t>therapeutic</a:t>
            </a:r>
            <a:r>
              <a:rPr lang="tr-TR" b="1" dirty="0">
                <a:solidFill>
                  <a:srgbClr val="7030A0"/>
                </a:solidFill>
              </a:rPr>
              <a:t> </a:t>
            </a:r>
            <a:r>
              <a:rPr lang="tr-TR" b="1" dirty="0" err="1">
                <a:solidFill>
                  <a:srgbClr val="7030A0"/>
                </a:solidFill>
              </a:rPr>
              <a:t>options</a:t>
            </a:r>
            <a:r>
              <a:rPr lang="tr-TR" b="1" dirty="0">
                <a:solidFill>
                  <a:srgbClr val="7030A0"/>
                </a:solidFill>
              </a:rPr>
              <a:t> on </a:t>
            </a:r>
            <a:r>
              <a:rPr lang="tr-TR" b="1" dirty="0" err="1">
                <a:solidFill>
                  <a:srgbClr val="7030A0"/>
                </a:solidFill>
              </a:rPr>
              <a:t>the</a:t>
            </a:r>
            <a:r>
              <a:rPr lang="tr-TR" b="1" dirty="0">
                <a:solidFill>
                  <a:srgbClr val="7030A0"/>
                </a:solidFill>
              </a:rPr>
              <a:t> </a:t>
            </a:r>
            <a:r>
              <a:rPr lang="tr-TR" b="1" dirty="0" err="1">
                <a:solidFill>
                  <a:srgbClr val="7030A0"/>
                </a:solidFill>
              </a:rPr>
              <a:t>horizon</a:t>
            </a:r>
            <a:endParaRPr lang="tr-TR" b="1" dirty="0">
              <a:solidFill>
                <a:srgbClr val="7030A0"/>
              </a:solidFill>
            </a:endParaRPr>
          </a:p>
        </p:txBody>
      </p:sp>
      <p:sp>
        <p:nvSpPr>
          <p:cNvPr id="5" name="Slayt Numarası Yer Tutucusu 4"/>
          <p:cNvSpPr>
            <a:spLocks noGrp="1"/>
          </p:cNvSpPr>
          <p:nvPr>
            <p:ph type="sldNum" sz="quarter" idx="12"/>
          </p:nvPr>
        </p:nvSpPr>
        <p:spPr/>
        <p:txBody>
          <a:bodyPr/>
          <a:lstStyle/>
          <a:p>
            <a:fld id="{74745C36-2D23-4A8F-8D04-8C41EC7AB4A0}" type="slidenum">
              <a:rPr lang="tr-TR" smtClean="0"/>
              <a:t>2</a:t>
            </a:fld>
            <a:endParaRPr lang="tr-TR"/>
          </a:p>
        </p:txBody>
      </p:sp>
    </p:spTree>
    <p:extLst>
      <p:ext uri="{BB962C8B-B14F-4D97-AF65-F5344CB8AC3E}">
        <p14:creationId xmlns:p14="http://schemas.microsoft.com/office/powerpoint/2010/main" val="2410179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6" name="İçerik Yer Tutucusu 5"/>
          <p:cNvPicPr>
            <a:picLocks noGrp="1" noChangeAspect="1"/>
          </p:cNvPicPr>
          <p:nvPr>
            <p:ph idx="1"/>
          </p:nvPr>
        </p:nvPicPr>
        <p:blipFill>
          <a:blip r:embed="rId2"/>
          <a:stretch>
            <a:fillRect/>
          </a:stretch>
        </p:blipFill>
        <p:spPr>
          <a:xfrm>
            <a:off x="193430" y="68751"/>
            <a:ext cx="5802923" cy="6652724"/>
          </a:xfrm>
          <a:prstGeom prst="rect">
            <a:avLst/>
          </a:prstGeom>
        </p:spPr>
      </p:pic>
      <p:sp>
        <p:nvSpPr>
          <p:cNvPr id="5" name="Slayt Numarası Yer Tutucusu 4"/>
          <p:cNvSpPr>
            <a:spLocks noGrp="1"/>
          </p:cNvSpPr>
          <p:nvPr>
            <p:ph type="sldNum" sz="quarter" idx="12"/>
          </p:nvPr>
        </p:nvSpPr>
        <p:spPr/>
        <p:txBody>
          <a:bodyPr/>
          <a:lstStyle/>
          <a:p>
            <a:fld id="{74745C36-2D23-4A8F-8D04-8C41EC7AB4A0}" type="slidenum">
              <a:rPr lang="tr-TR" smtClean="0"/>
              <a:t>20</a:t>
            </a:fld>
            <a:endParaRPr lang="tr-TR"/>
          </a:p>
        </p:txBody>
      </p:sp>
      <p:sp>
        <p:nvSpPr>
          <p:cNvPr id="7" name="Metin kutusu 6"/>
          <p:cNvSpPr txBox="1"/>
          <p:nvPr/>
        </p:nvSpPr>
        <p:spPr>
          <a:xfrm>
            <a:off x="6078415" y="201124"/>
            <a:ext cx="6028592" cy="2308324"/>
          </a:xfrm>
          <a:prstGeom prst="rect">
            <a:avLst/>
          </a:prstGeom>
          <a:solidFill>
            <a:schemeClr val="accent4"/>
          </a:solidFill>
        </p:spPr>
        <p:txBody>
          <a:bodyPr wrap="square" rtlCol="0">
            <a:spAutoFit/>
          </a:bodyPr>
          <a:lstStyle/>
          <a:p>
            <a:endParaRPr lang="tr-TR" b="1" dirty="0"/>
          </a:p>
          <a:p>
            <a:r>
              <a:rPr lang="tr-TR" b="1" dirty="0" err="1"/>
              <a:t>Alternative</a:t>
            </a:r>
            <a:r>
              <a:rPr lang="tr-TR" b="1" dirty="0"/>
              <a:t> </a:t>
            </a:r>
            <a:r>
              <a:rPr lang="tr-TR" b="1" dirty="0" err="1"/>
              <a:t>pathway</a:t>
            </a:r>
            <a:r>
              <a:rPr lang="tr-TR" b="1" dirty="0"/>
              <a:t> </a:t>
            </a:r>
            <a:r>
              <a:rPr lang="tr-TR" b="1" dirty="0" err="1"/>
              <a:t>blokage</a:t>
            </a:r>
            <a:r>
              <a:rPr lang="tr-TR" b="1" dirty="0"/>
              <a:t> (</a:t>
            </a:r>
            <a:r>
              <a:rPr lang="tr-TR" b="1" dirty="0" err="1"/>
              <a:t>mAb</a:t>
            </a:r>
            <a:r>
              <a:rPr lang="tr-TR" b="1" dirty="0"/>
              <a:t> 1379 </a:t>
            </a:r>
            <a:r>
              <a:rPr lang="tr-TR" b="1" dirty="0" err="1"/>
              <a:t>to</a:t>
            </a:r>
            <a:r>
              <a:rPr lang="tr-TR" b="1" dirty="0"/>
              <a:t> </a:t>
            </a:r>
            <a:r>
              <a:rPr lang="tr-TR" b="1" dirty="0" err="1"/>
              <a:t>mouse</a:t>
            </a:r>
            <a:r>
              <a:rPr lang="tr-TR" b="1" dirty="0"/>
              <a:t> </a:t>
            </a:r>
            <a:r>
              <a:rPr lang="tr-TR" b="1" dirty="0" err="1"/>
              <a:t>factor</a:t>
            </a:r>
            <a:r>
              <a:rPr lang="tr-TR" b="1" dirty="0"/>
              <a:t> B, </a:t>
            </a:r>
            <a:r>
              <a:rPr lang="tr-TR" b="1" dirty="0" err="1"/>
              <a:t>necessary</a:t>
            </a:r>
            <a:r>
              <a:rPr lang="tr-TR" b="1" dirty="0"/>
              <a:t> </a:t>
            </a:r>
            <a:r>
              <a:rPr lang="tr-TR" b="1" dirty="0" err="1"/>
              <a:t>component</a:t>
            </a:r>
            <a:r>
              <a:rPr lang="tr-TR" b="1" dirty="0"/>
              <a:t> of </a:t>
            </a:r>
            <a:r>
              <a:rPr lang="tr-TR" b="1" dirty="0" err="1"/>
              <a:t>alternative</a:t>
            </a:r>
            <a:r>
              <a:rPr lang="tr-TR" b="1" dirty="0"/>
              <a:t> </a:t>
            </a:r>
            <a:r>
              <a:rPr lang="tr-TR" b="1" dirty="0" err="1"/>
              <a:t>pathway</a:t>
            </a:r>
            <a:r>
              <a:rPr lang="tr-TR" b="1" dirty="0"/>
              <a:t> ) </a:t>
            </a:r>
            <a:r>
              <a:rPr lang="tr-TR" dirty="0" err="1"/>
              <a:t>prevented</a:t>
            </a:r>
            <a:r>
              <a:rPr lang="tr-TR" dirty="0"/>
              <a:t> </a:t>
            </a:r>
            <a:r>
              <a:rPr lang="tr-TR" dirty="0" err="1"/>
              <a:t>generation</a:t>
            </a:r>
            <a:r>
              <a:rPr lang="tr-TR" dirty="0"/>
              <a:t> of </a:t>
            </a:r>
            <a:r>
              <a:rPr lang="tr-TR" dirty="0" err="1"/>
              <a:t>systemic</a:t>
            </a:r>
            <a:r>
              <a:rPr lang="tr-TR" dirty="0"/>
              <a:t> C3a </a:t>
            </a:r>
            <a:r>
              <a:rPr lang="tr-TR" dirty="0" err="1"/>
              <a:t>and</a:t>
            </a:r>
            <a:r>
              <a:rPr lang="tr-TR" dirty="0"/>
              <a:t> </a:t>
            </a:r>
            <a:r>
              <a:rPr lang="tr-TR" dirty="0" err="1"/>
              <a:t>deposition</a:t>
            </a:r>
            <a:r>
              <a:rPr lang="tr-TR" dirty="0"/>
              <a:t> of C3b on </a:t>
            </a:r>
            <a:r>
              <a:rPr lang="tr-TR" dirty="0" err="1"/>
              <a:t>tubular</a:t>
            </a:r>
            <a:r>
              <a:rPr lang="tr-TR" dirty="0"/>
              <a:t> </a:t>
            </a:r>
            <a:r>
              <a:rPr lang="tr-TR" dirty="0" err="1"/>
              <a:t>epithelium</a:t>
            </a:r>
            <a:r>
              <a:rPr lang="tr-TR" dirty="0"/>
              <a:t> </a:t>
            </a:r>
            <a:r>
              <a:rPr lang="tr-TR" dirty="0" err="1"/>
              <a:t>after</a:t>
            </a:r>
            <a:r>
              <a:rPr lang="tr-TR" dirty="0"/>
              <a:t> IR </a:t>
            </a:r>
            <a:r>
              <a:rPr lang="tr-TR" dirty="0" err="1"/>
              <a:t>injury</a:t>
            </a:r>
            <a:r>
              <a:rPr lang="tr-TR" dirty="0"/>
              <a:t> , </a:t>
            </a:r>
            <a:r>
              <a:rPr lang="tr-TR" b="1" dirty="0" err="1"/>
              <a:t>provided</a:t>
            </a:r>
            <a:r>
              <a:rPr lang="tr-TR" b="1" dirty="0"/>
              <a:t> </a:t>
            </a:r>
            <a:r>
              <a:rPr lang="tr-TR" b="1" dirty="0" err="1"/>
              <a:t>functionally</a:t>
            </a:r>
            <a:r>
              <a:rPr lang="tr-TR" b="1" dirty="0"/>
              <a:t> </a:t>
            </a:r>
            <a:r>
              <a:rPr lang="tr-TR" b="1" dirty="0" err="1"/>
              <a:t>and</a:t>
            </a:r>
            <a:r>
              <a:rPr lang="tr-TR" b="1" dirty="0"/>
              <a:t> </a:t>
            </a:r>
            <a:r>
              <a:rPr lang="tr-TR" b="1" dirty="0" err="1"/>
              <a:t>morphologically</a:t>
            </a:r>
            <a:r>
              <a:rPr lang="tr-TR" b="1" dirty="0"/>
              <a:t> </a:t>
            </a:r>
            <a:r>
              <a:rPr lang="tr-TR" b="1" dirty="0" err="1"/>
              <a:t>less</a:t>
            </a:r>
            <a:r>
              <a:rPr lang="tr-TR" b="1" dirty="0"/>
              <a:t> AKI </a:t>
            </a:r>
            <a:r>
              <a:rPr lang="tr-TR" dirty="0"/>
              <a:t>( caspase-2,3-9 </a:t>
            </a:r>
            <a:r>
              <a:rPr lang="tr-TR" dirty="0" err="1"/>
              <a:t>mediated</a:t>
            </a:r>
            <a:r>
              <a:rPr lang="tr-TR" dirty="0"/>
              <a:t> </a:t>
            </a:r>
            <a:r>
              <a:rPr lang="tr-TR" dirty="0" err="1"/>
              <a:t>tubular</a:t>
            </a:r>
            <a:r>
              <a:rPr lang="tr-TR" dirty="0"/>
              <a:t> </a:t>
            </a:r>
            <a:r>
              <a:rPr lang="tr-TR" dirty="0" err="1"/>
              <a:t>apoptosis</a:t>
            </a:r>
            <a:r>
              <a:rPr lang="tr-TR" dirty="0"/>
              <a:t> </a:t>
            </a:r>
            <a:r>
              <a:rPr lang="tr-TR" dirty="0" err="1"/>
              <a:t>and</a:t>
            </a:r>
            <a:r>
              <a:rPr lang="tr-TR" dirty="0"/>
              <a:t> </a:t>
            </a:r>
            <a:r>
              <a:rPr lang="tr-TR" dirty="0" err="1"/>
              <a:t>necrosis</a:t>
            </a:r>
            <a:r>
              <a:rPr lang="tr-TR" dirty="0"/>
              <a:t> </a:t>
            </a:r>
            <a:r>
              <a:rPr lang="tr-TR" dirty="0" err="1"/>
              <a:t>prevented</a:t>
            </a:r>
            <a:r>
              <a:rPr lang="tr-TR" dirty="0"/>
              <a:t>).</a:t>
            </a:r>
          </a:p>
          <a:p>
            <a:endParaRPr lang="tr-TR" dirty="0"/>
          </a:p>
        </p:txBody>
      </p:sp>
      <p:pic>
        <p:nvPicPr>
          <p:cNvPr id="3" name="Resim 2"/>
          <p:cNvPicPr>
            <a:picLocks noChangeAspect="1"/>
          </p:cNvPicPr>
          <p:nvPr/>
        </p:nvPicPr>
        <p:blipFill>
          <a:blip r:embed="rId3"/>
          <a:stretch>
            <a:fillRect/>
          </a:stretch>
        </p:blipFill>
        <p:spPr>
          <a:xfrm>
            <a:off x="6488723" y="2669297"/>
            <a:ext cx="4865077" cy="3834966"/>
          </a:xfrm>
          <a:prstGeom prst="rect">
            <a:avLst/>
          </a:prstGeom>
          <a:ln>
            <a:solidFill>
              <a:schemeClr val="tx1"/>
            </a:solidFill>
          </a:ln>
        </p:spPr>
      </p:pic>
    </p:spTree>
    <p:extLst>
      <p:ext uri="{BB962C8B-B14F-4D97-AF65-F5344CB8AC3E}">
        <p14:creationId xmlns:p14="http://schemas.microsoft.com/office/powerpoint/2010/main" val="694329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p:cNvPicPr>
            <a:picLocks noGrp="1" noChangeAspect="1"/>
          </p:cNvPicPr>
          <p:nvPr>
            <p:ph idx="1"/>
          </p:nvPr>
        </p:nvPicPr>
        <p:blipFill>
          <a:blip r:embed="rId2"/>
          <a:stretch>
            <a:fillRect/>
          </a:stretch>
        </p:blipFill>
        <p:spPr>
          <a:xfrm>
            <a:off x="158262" y="129488"/>
            <a:ext cx="5644661" cy="4668328"/>
          </a:xfrm>
          <a:prstGeom prst="rect">
            <a:avLst/>
          </a:prstGeom>
          <a:solidFill>
            <a:schemeClr val="tx2"/>
          </a:solidFill>
          <a:ln>
            <a:solidFill>
              <a:schemeClr val="tx2"/>
            </a:solidFill>
          </a:ln>
        </p:spPr>
      </p:pic>
      <p:sp>
        <p:nvSpPr>
          <p:cNvPr id="5" name="Slayt Numarası Yer Tutucusu 4"/>
          <p:cNvSpPr>
            <a:spLocks noGrp="1"/>
          </p:cNvSpPr>
          <p:nvPr>
            <p:ph type="sldNum" sz="quarter" idx="12"/>
          </p:nvPr>
        </p:nvSpPr>
        <p:spPr/>
        <p:txBody>
          <a:bodyPr/>
          <a:lstStyle/>
          <a:p>
            <a:fld id="{74745C36-2D23-4A8F-8D04-8C41EC7AB4A0}" type="slidenum">
              <a:rPr lang="tr-TR" smtClean="0"/>
              <a:t>21</a:t>
            </a:fld>
            <a:endParaRPr lang="tr-TR"/>
          </a:p>
        </p:txBody>
      </p:sp>
      <p:sp>
        <p:nvSpPr>
          <p:cNvPr id="8" name="Dikdörtgen 7"/>
          <p:cNvSpPr/>
          <p:nvPr/>
        </p:nvSpPr>
        <p:spPr>
          <a:xfrm>
            <a:off x="35535" y="4894411"/>
            <a:ext cx="5767388" cy="1631216"/>
          </a:xfrm>
          <a:prstGeom prst="rect">
            <a:avLst/>
          </a:prstGeom>
          <a:solidFill>
            <a:schemeClr val="bg2">
              <a:lumMod val="90000"/>
            </a:schemeClr>
          </a:solidFill>
        </p:spPr>
        <p:txBody>
          <a:bodyPr wrap="square">
            <a:spAutoFit/>
          </a:bodyPr>
          <a:lstStyle/>
          <a:p>
            <a:r>
              <a:rPr lang="en-US" sz="1000" dirty="0">
                <a:solidFill>
                  <a:srgbClr val="1F1F1F"/>
                </a:solidFill>
                <a:latin typeface="ElsevierGulliver"/>
              </a:rPr>
              <a:t>Figure 1. </a:t>
            </a:r>
            <a:r>
              <a:rPr lang="en-US" sz="1000" b="1" dirty="0">
                <a:solidFill>
                  <a:srgbClr val="1F1F1F"/>
                </a:solidFill>
                <a:latin typeface="ElsevierGulliver"/>
              </a:rPr>
              <a:t>Schematic view of the renal cortical </a:t>
            </a:r>
            <a:r>
              <a:rPr lang="en-US" sz="1000" b="1" dirty="0" err="1">
                <a:solidFill>
                  <a:srgbClr val="1F1F1F"/>
                </a:solidFill>
                <a:latin typeface="ElsevierGulliver"/>
              </a:rPr>
              <a:t>tubulointerstitium</a:t>
            </a:r>
            <a:r>
              <a:rPr lang="en-US" sz="1000" b="1" dirty="0">
                <a:solidFill>
                  <a:srgbClr val="1F1F1F"/>
                </a:solidFill>
                <a:latin typeface="ElsevierGulliver"/>
              </a:rPr>
              <a:t>.</a:t>
            </a:r>
            <a:r>
              <a:rPr lang="en-US" sz="1000" dirty="0">
                <a:solidFill>
                  <a:srgbClr val="1F1F1F"/>
                </a:solidFill>
                <a:latin typeface="ElsevierGulliver"/>
              </a:rPr>
              <a:t> </a:t>
            </a:r>
            <a:r>
              <a:rPr lang="en-US" sz="1000" dirty="0" err="1">
                <a:solidFill>
                  <a:srgbClr val="1F1F1F"/>
                </a:solidFill>
                <a:latin typeface="ElsevierGulliver"/>
              </a:rPr>
              <a:t>Crry</a:t>
            </a:r>
            <a:r>
              <a:rPr lang="en-US" sz="1000" dirty="0">
                <a:solidFill>
                  <a:srgbClr val="1F1F1F"/>
                </a:solidFill>
                <a:latin typeface="ElsevierGulliver"/>
              </a:rPr>
              <a:t> is present in the basolateral aspects of tubular cells and the peritubular endothelium. C3 is abundantly present in plasma and accesses the wide interstitial space. There, activation of the alternative pathway, in part or wholly by local ammonia, can generate </a:t>
            </a:r>
            <a:r>
              <a:rPr lang="en-US" sz="1000" dirty="0">
                <a:solidFill>
                  <a:srgbClr val="1F1F1F"/>
                </a:solidFill>
                <a:latin typeface="ElsevierGulliver"/>
                <a:hlinkClick r:id="rId3" tooltip="Learn more about C3b from ScienceDirect's AI-generated Topic Pages"/>
              </a:rPr>
              <a:t>C3b</a:t>
            </a:r>
            <a:r>
              <a:rPr lang="en-US" sz="1000" dirty="0">
                <a:solidFill>
                  <a:srgbClr val="1F1F1F"/>
                </a:solidFill>
                <a:latin typeface="ElsevierGulliver"/>
              </a:rPr>
              <a:t>, which can bind to the basolateral aspects of tubules. Under normal conditions, this is inactivated to iC3b by </a:t>
            </a:r>
            <a:r>
              <a:rPr lang="en-US" sz="1000" dirty="0">
                <a:solidFill>
                  <a:srgbClr val="1F1F1F"/>
                </a:solidFill>
                <a:latin typeface="ElsevierGulliver"/>
                <a:hlinkClick r:id="rId4" tooltip="Learn more about factor I from ScienceDirect's AI-generated Topic Pages"/>
              </a:rPr>
              <a:t>factor I</a:t>
            </a:r>
            <a:r>
              <a:rPr lang="en-US" sz="1000" dirty="0">
                <a:solidFill>
                  <a:srgbClr val="1F1F1F"/>
                </a:solidFill>
                <a:latin typeface="ElsevierGulliver"/>
              </a:rPr>
              <a:t> (FI) with a suitable cofactor such as </a:t>
            </a:r>
            <a:r>
              <a:rPr lang="en-US" sz="1000" dirty="0" err="1">
                <a:solidFill>
                  <a:srgbClr val="1F1F1F"/>
                </a:solidFill>
                <a:latin typeface="ElsevierGulliver"/>
              </a:rPr>
              <a:t>Crry</a:t>
            </a:r>
            <a:r>
              <a:rPr lang="en-US" sz="1000" dirty="0">
                <a:solidFill>
                  <a:srgbClr val="1F1F1F"/>
                </a:solidFill>
                <a:latin typeface="ElsevierGulliver"/>
              </a:rPr>
              <a:t> or </a:t>
            </a:r>
            <a:r>
              <a:rPr lang="en-US" sz="1000" dirty="0">
                <a:solidFill>
                  <a:srgbClr val="1F1F1F"/>
                </a:solidFill>
                <a:latin typeface="ElsevierGulliver"/>
                <a:hlinkClick r:id="rId5" tooltip="Learn more about factor H. from ScienceDirect's AI-generated Topic Pages"/>
              </a:rPr>
              <a:t>factor H.</a:t>
            </a:r>
            <a:r>
              <a:rPr lang="en-US" sz="1000" dirty="0">
                <a:solidFill>
                  <a:srgbClr val="1F1F1F"/>
                </a:solidFill>
                <a:latin typeface="ElsevierGulliver"/>
              </a:rPr>
              <a:t> Following ischemia–reperfusion, there is likely greater access of C3 and C5 to the interstitial space along with altered polarization of </a:t>
            </a:r>
            <a:r>
              <a:rPr lang="en-US" sz="1000" dirty="0" err="1">
                <a:solidFill>
                  <a:srgbClr val="1F1F1F"/>
                </a:solidFill>
                <a:latin typeface="ElsevierGulliver"/>
              </a:rPr>
              <a:t>Crry</a:t>
            </a:r>
            <a:r>
              <a:rPr lang="en-US" sz="1000" dirty="0">
                <a:solidFill>
                  <a:srgbClr val="1F1F1F"/>
                </a:solidFill>
                <a:latin typeface="ElsevierGulliver"/>
              </a:rPr>
              <a:t>. In this setting, the balance is tipped toward productive C3 and C5 activation, with generation of active complement fragments. These can lead to inflammation with extrinsic and intrinsic </a:t>
            </a:r>
            <a:r>
              <a:rPr lang="en-US" sz="1000" dirty="0">
                <a:solidFill>
                  <a:srgbClr val="1F1F1F"/>
                </a:solidFill>
                <a:latin typeface="ElsevierGulliver"/>
                <a:hlinkClick r:id="rId6" tooltip="Learn more about mononuclear cells from ScienceDirect's AI-generated Topic Pages"/>
              </a:rPr>
              <a:t>mononuclear cells</a:t>
            </a:r>
            <a:r>
              <a:rPr lang="en-US" sz="1000" dirty="0">
                <a:solidFill>
                  <a:srgbClr val="1F1F1F"/>
                </a:solidFill>
                <a:latin typeface="ElsevierGulliver"/>
              </a:rPr>
              <a:t> (macrophages and dendritic cells), and direct cellular injury.</a:t>
            </a:r>
            <a:endParaRPr lang="tr-TR" sz="1000" dirty="0"/>
          </a:p>
        </p:txBody>
      </p:sp>
      <p:sp>
        <p:nvSpPr>
          <p:cNvPr id="9" name="Dikdörtgen 8"/>
          <p:cNvSpPr/>
          <p:nvPr/>
        </p:nvSpPr>
        <p:spPr>
          <a:xfrm>
            <a:off x="5934805" y="37210"/>
            <a:ext cx="6096000" cy="1569660"/>
          </a:xfrm>
          <a:prstGeom prst="rect">
            <a:avLst/>
          </a:prstGeom>
        </p:spPr>
        <p:txBody>
          <a:bodyPr>
            <a:spAutoFit/>
          </a:bodyPr>
          <a:lstStyle/>
          <a:p>
            <a:r>
              <a:rPr lang="en-US" sz="3200" b="1" dirty="0">
                <a:solidFill>
                  <a:srgbClr val="FF0000"/>
                </a:solidFill>
              </a:rPr>
              <a:t>Complement activation in the </a:t>
            </a:r>
            <a:r>
              <a:rPr lang="en-US" sz="3200" b="1" dirty="0" err="1">
                <a:solidFill>
                  <a:srgbClr val="FF0000"/>
                </a:solidFill>
              </a:rPr>
              <a:t>tubulointerstitium</a:t>
            </a:r>
            <a:r>
              <a:rPr lang="en-US" sz="3200" b="1" dirty="0">
                <a:solidFill>
                  <a:srgbClr val="FF0000"/>
                </a:solidFill>
              </a:rPr>
              <a:t>: AKI, CKD, and in between</a:t>
            </a:r>
          </a:p>
        </p:txBody>
      </p:sp>
      <p:sp>
        <p:nvSpPr>
          <p:cNvPr id="11" name="Metin kutusu 10"/>
          <p:cNvSpPr txBox="1"/>
          <p:nvPr/>
        </p:nvSpPr>
        <p:spPr>
          <a:xfrm>
            <a:off x="2490788" y="6448738"/>
            <a:ext cx="4114800" cy="369332"/>
          </a:xfrm>
          <a:prstGeom prst="rect">
            <a:avLst/>
          </a:prstGeom>
          <a:noFill/>
        </p:spPr>
        <p:txBody>
          <a:bodyPr wrap="square" rtlCol="0">
            <a:spAutoFit/>
          </a:bodyPr>
          <a:lstStyle/>
          <a:p>
            <a:r>
              <a:rPr lang="tr-TR" i="1" dirty="0" err="1"/>
              <a:t>Brar</a:t>
            </a:r>
            <a:r>
              <a:rPr lang="tr-TR" i="1" dirty="0"/>
              <a:t> JE, </a:t>
            </a:r>
            <a:r>
              <a:rPr lang="tr-TR" i="1" dirty="0" err="1"/>
              <a:t>Quigg</a:t>
            </a:r>
            <a:r>
              <a:rPr lang="tr-TR" i="1" dirty="0"/>
              <a:t> RJ. </a:t>
            </a:r>
            <a:r>
              <a:rPr lang="tr-TR" i="1" dirty="0" err="1"/>
              <a:t>Kidney</a:t>
            </a:r>
            <a:r>
              <a:rPr lang="tr-TR" i="1" dirty="0"/>
              <a:t> </a:t>
            </a:r>
            <a:r>
              <a:rPr lang="tr-TR" i="1" dirty="0" err="1"/>
              <a:t>Int</a:t>
            </a:r>
            <a:r>
              <a:rPr lang="tr-TR" i="1" dirty="0"/>
              <a:t> 2014</a:t>
            </a:r>
          </a:p>
        </p:txBody>
      </p:sp>
      <p:sp>
        <p:nvSpPr>
          <p:cNvPr id="12" name="Metin kutusu 11"/>
          <p:cNvSpPr txBox="1"/>
          <p:nvPr/>
        </p:nvSpPr>
        <p:spPr>
          <a:xfrm>
            <a:off x="5981698" y="1791536"/>
            <a:ext cx="6002215" cy="3416320"/>
          </a:xfrm>
          <a:prstGeom prst="rect">
            <a:avLst/>
          </a:prstGeom>
          <a:solidFill>
            <a:schemeClr val="accent4"/>
          </a:solidFill>
        </p:spPr>
        <p:txBody>
          <a:bodyPr wrap="square" rtlCol="0">
            <a:spAutoFit/>
          </a:bodyPr>
          <a:lstStyle/>
          <a:p>
            <a:pPr marL="285750" indent="-285750">
              <a:buFont typeface="Wingdings" panose="05000000000000000000" pitchFamily="2" charset="2"/>
              <a:buChar char="q"/>
            </a:pPr>
            <a:r>
              <a:rPr lang="tr-TR" b="1" dirty="0" err="1"/>
              <a:t>Rodent</a:t>
            </a:r>
            <a:r>
              <a:rPr lang="tr-TR" b="1" dirty="0"/>
              <a:t> </a:t>
            </a:r>
            <a:r>
              <a:rPr lang="tr-TR" b="1" dirty="0" err="1"/>
              <a:t>complement</a:t>
            </a:r>
            <a:r>
              <a:rPr lang="tr-TR" b="1" dirty="0"/>
              <a:t> </a:t>
            </a:r>
            <a:r>
              <a:rPr lang="tr-TR" b="1" dirty="0" err="1"/>
              <a:t>regulator</a:t>
            </a:r>
            <a:r>
              <a:rPr lang="tr-TR" b="1" dirty="0"/>
              <a:t> </a:t>
            </a:r>
            <a:r>
              <a:rPr lang="tr-TR" b="1" dirty="0" err="1"/>
              <a:t>Crry</a:t>
            </a:r>
            <a:r>
              <a:rPr lang="tr-TR" b="1" dirty="0"/>
              <a:t> </a:t>
            </a:r>
            <a:r>
              <a:rPr lang="tr-TR" dirty="0"/>
              <a:t>( </a:t>
            </a:r>
            <a:r>
              <a:rPr lang="tr-TR" dirty="0" err="1"/>
              <a:t>similar</a:t>
            </a:r>
            <a:r>
              <a:rPr lang="tr-TR" dirty="0"/>
              <a:t> </a:t>
            </a:r>
            <a:r>
              <a:rPr lang="tr-TR" dirty="0" err="1"/>
              <a:t>to</a:t>
            </a:r>
            <a:r>
              <a:rPr lang="tr-TR" dirty="0"/>
              <a:t> MCP in </a:t>
            </a:r>
            <a:r>
              <a:rPr lang="tr-TR" dirty="0" err="1"/>
              <a:t>humans</a:t>
            </a:r>
            <a:r>
              <a:rPr lang="tr-TR" dirty="0"/>
              <a:t>) is </a:t>
            </a:r>
            <a:r>
              <a:rPr lang="tr-TR" dirty="0" err="1"/>
              <a:t>present</a:t>
            </a:r>
            <a:r>
              <a:rPr lang="tr-TR" dirty="0"/>
              <a:t> in </a:t>
            </a:r>
            <a:r>
              <a:rPr lang="tr-TR" dirty="0" err="1"/>
              <a:t>renal</a:t>
            </a:r>
            <a:r>
              <a:rPr lang="tr-TR" dirty="0"/>
              <a:t> </a:t>
            </a:r>
            <a:r>
              <a:rPr lang="tr-TR" dirty="0" err="1"/>
              <a:t>endothelial</a:t>
            </a:r>
            <a:r>
              <a:rPr lang="tr-TR" dirty="0"/>
              <a:t> </a:t>
            </a:r>
            <a:r>
              <a:rPr lang="tr-TR" dirty="0" err="1"/>
              <a:t>and</a:t>
            </a:r>
            <a:r>
              <a:rPr lang="tr-TR" dirty="0"/>
              <a:t> </a:t>
            </a:r>
            <a:r>
              <a:rPr lang="tr-TR" dirty="0" err="1"/>
              <a:t>epithelial</a:t>
            </a:r>
            <a:r>
              <a:rPr lang="tr-TR" dirty="0"/>
              <a:t> </a:t>
            </a:r>
            <a:r>
              <a:rPr lang="tr-TR" dirty="0" err="1"/>
              <a:t>cells</a:t>
            </a:r>
            <a:r>
              <a:rPr lang="tr-TR" dirty="0"/>
              <a:t>.</a:t>
            </a:r>
          </a:p>
          <a:p>
            <a:pPr marL="285750" indent="-285750">
              <a:buFont typeface="Wingdings" panose="05000000000000000000" pitchFamily="2" charset="2"/>
              <a:buChar char="q"/>
            </a:pPr>
            <a:r>
              <a:rPr lang="tr-TR" b="1" dirty="0"/>
              <a:t>Normal </a:t>
            </a:r>
            <a:r>
              <a:rPr lang="tr-TR" b="1" dirty="0" err="1"/>
              <a:t>polarization</a:t>
            </a:r>
            <a:r>
              <a:rPr lang="tr-TR" b="1" dirty="0"/>
              <a:t> of </a:t>
            </a:r>
            <a:r>
              <a:rPr lang="tr-TR" b="1" dirty="0" err="1"/>
              <a:t>Crry</a:t>
            </a:r>
            <a:r>
              <a:rPr lang="tr-TR" b="1" dirty="0"/>
              <a:t> is </a:t>
            </a:r>
            <a:r>
              <a:rPr lang="tr-TR" b="1" dirty="0" err="1"/>
              <a:t>lost</a:t>
            </a:r>
            <a:r>
              <a:rPr lang="tr-TR" b="1" dirty="0"/>
              <a:t> in </a:t>
            </a:r>
            <a:r>
              <a:rPr lang="tr-TR" b="1" dirty="0" err="1"/>
              <a:t>ischemia</a:t>
            </a:r>
            <a:r>
              <a:rPr lang="tr-TR" b="1" dirty="0"/>
              <a:t> </a:t>
            </a:r>
            <a:r>
              <a:rPr lang="tr-TR" dirty="0" err="1"/>
              <a:t>leading</a:t>
            </a:r>
            <a:r>
              <a:rPr lang="tr-TR" dirty="0"/>
              <a:t> </a:t>
            </a:r>
            <a:r>
              <a:rPr lang="tr-TR" dirty="0" err="1"/>
              <a:t>to</a:t>
            </a:r>
            <a:r>
              <a:rPr lang="tr-TR" dirty="0"/>
              <a:t> </a:t>
            </a:r>
            <a:r>
              <a:rPr lang="tr-TR" b="1" dirty="0" err="1"/>
              <a:t>unrestricted</a:t>
            </a:r>
            <a:r>
              <a:rPr lang="tr-TR" dirty="0"/>
              <a:t> </a:t>
            </a:r>
            <a:r>
              <a:rPr lang="tr-TR" b="1" dirty="0" err="1"/>
              <a:t>alternative</a:t>
            </a:r>
            <a:r>
              <a:rPr lang="tr-TR" b="1" dirty="0"/>
              <a:t> </a:t>
            </a:r>
            <a:r>
              <a:rPr lang="tr-TR" b="1" dirty="0" err="1"/>
              <a:t>pathway</a:t>
            </a:r>
            <a:r>
              <a:rPr lang="tr-TR" b="1" dirty="0"/>
              <a:t> </a:t>
            </a:r>
            <a:r>
              <a:rPr lang="tr-TR" b="1" dirty="0" err="1"/>
              <a:t>activation</a:t>
            </a:r>
            <a:r>
              <a:rPr lang="tr-TR" b="1" dirty="0"/>
              <a:t>.</a:t>
            </a:r>
          </a:p>
          <a:p>
            <a:endParaRPr lang="tr-TR" b="1" dirty="0"/>
          </a:p>
          <a:p>
            <a:pPr marL="285750" indent="-285750">
              <a:buFont typeface="Wingdings" panose="05000000000000000000" pitchFamily="2" charset="2"/>
              <a:buChar char="q"/>
            </a:pPr>
            <a:r>
              <a:rPr lang="tr-TR" dirty="0" err="1"/>
              <a:t>Crry</a:t>
            </a:r>
            <a:r>
              <a:rPr lang="tr-TR" dirty="0"/>
              <a:t>-/- </a:t>
            </a:r>
            <a:r>
              <a:rPr lang="tr-TR" dirty="0" err="1"/>
              <a:t>mice</a:t>
            </a:r>
            <a:r>
              <a:rPr lang="tr-TR" dirty="0"/>
              <a:t> </a:t>
            </a:r>
            <a:r>
              <a:rPr lang="tr-TR" dirty="0" err="1"/>
              <a:t>are</a:t>
            </a:r>
            <a:r>
              <a:rPr lang="tr-TR" dirty="0"/>
              <a:t> </a:t>
            </a:r>
            <a:r>
              <a:rPr lang="tr-TR" dirty="0" err="1"/>
              <a:t>more</a:t>
            </a:r>
            <a:r>
              <a:rPr lang="tr-TR" dirty="0"/>
              <a:t> </a:t>
            </a:r>
            <a:r>
              <a:rPr lang="tr-TR" dirty="0" err="1"/>
              <a:t>susceptible</a:t>
            </a:r>
            <a:r>
              <a:rPr lang="tr-TR" dirty="0"/>
              <a:t> </a:t>
            </a:r>
            <a:r>
              <a:rPr lang="tr-TR" dirty="0" err="1"/>
              <a:t>to</a:t>
            </a:r>
            <a:r>
              <a:rPr lang="tr-TR" dirty="0"/>
              <a:t> IR </a:t>
            </a:r>
            <a:r>
              <a:rPr lang="tr-TR" dirty="0" err="1"/>
              <a:t>than</a:t>
            </a:r>
            <a:r>
              <a:rPr lang="tr-TR" dirty="0"/>
              <a:t> WT </a:t>
            </a:r>
            <a:r>
              <a:rPr lang="tr-TR" dirty="0" err="1"/>
              <a:t>mice</a:t>
            </a:r>
            <a:r>
              <a:rPr lang="tr-TR" dirty="0"/>
              <a:t>.</a:t>
            </a:r>
          </a:p>
          <a:p>
            <a:r>
              <a:rPr lang="tr-TR" i="1" dirty="0"/>
              <a:t>                                                    </a:t>
            </a:r>
            <a:r>
              <a:rPr lang="tr-TR" i="1" dirty="0" err="1"/>
              <a:t>Thurman</a:t>
            </a:r>
            <a:r>
              <a:rPr lang="tr-TR" i="1" dirty="0"/>
              <a:t> JM, J </a:t>
            </a:r>
            <a:r>
              <a:rPr lang="tr-TR" i="1" dirty="0" err="1"/>
              <a:t>Clin</a:t>
            </a:r>
            <a:r>
              <a:rPr lang="tr-TR" i="1" dirty="0"/>
              <a:t> </a:t>
            </a:r>
            <a:r>
              <a:rPr lang="tr-TR" i="1" dirty="0" err="1"/>
              <a:t>Invest</a:t>
            </a:r>
            <a:r>
              <a:rPr lang="tr-TR" i="1" dirty="0"/>
              <a:t> 2006</a:t>
            </a:r>
          </a:p>
          <a:p>
            <a:pPr marL="285750" indent="-285750">
              <a:buFont typeface="Wingdings" panose="05000000000000000000" pitchFamily="2" charset="2"/>
              <a:buChar char="q"/>
            </a:pPr>
            <a:r>
              <a:rPr lang="tr-TR" dirty="0" err="1"/>
              <a:t>Crry</a:t>
            </a:r>
            <a:r>
              <a:rPr lang="tr-TR" dirty="0"/>
              <a:t>-/- C3-/- </a:t>
            </a:r>
            <a:r>
              <a:rPr lang="tr-TR" dirty="0" err="1"/>
              <a:t>kidneys</a:t>
            </a:r>
            <a:r>
              <a:rPr lang="tr-TR" dirty="0"/>
              <a:t> </a:t>
            </a:r>
            <a:r>
              <a:rPr lang="tr-TR" dirty="0" err="1"/>
              <a:t>transplanted</a:t>
            </a:r>
            <a:r>
              <a:rPr lang="tr-TR" dirty="0"/>
              <a:t> </a:t>
            </a:r>
            <a:r>
              <a:rPr lang="tr-TR" dirty="0" err="1"/>
              <a:t>into</a:t>
            </a:r>
            <a:r>
              <a:rPr lang="tr-TR" dirty="0"/>
              <a:t> WT </a:t>
            </a:r>
            <a:r>
              <a:rPr lang="tr-TR" dirty="0" err="1"/>
              <a:t>mice</a:t>
            </a:r>
            <a:r>
              <a:rPr lang="tr-TR" dirty="0"/>
              <a:t>:</a:t>
            </a:r>
          </a:p>
          <a:p>
            <a:pPr marL="742950" lvl="1" indent="-285750">
              <a:buFont typeface="Wingdings" panose="05000000000000000000" pitchFamily="2" charset="2"/>
              <a:buChar char="q"/>
            </a:pPr>
            <a:r>
              <a:rPr lang="tr-TR" dirty="0" err="1"/>
              <a:t>acute</a:t>
            </a:r>
            <a:r>
              <a:rPr lang="tr-TR" dirty="0"/>
              <a:t> </a:t>
            </a:r>
            <a:r>
              <a:rPr lang="tr-TR" dirty="0" err="1"/>
              <a:t>activation</a:t>
            </a:r>
            <a:r>
              <a:rPr lang="tr-TR" dirty="0"/>
              <a:t> of </a:t>
            </a:r>
            <a:r>
              <a:rPr lang="tr-TR" dirty="0" err="1"/>
              <a:t>plasma</a:t>
            </a:r>
            <a:r>
              <a:rPr lang="tr-TR" dirty="0"/>
              <a:t> </a:t>
            </a:r>
            <a:r>
              <a:rPr lang="tr-TR" dirty="0" err="1"/>
              <a:t>derived</a:t>
            </a:r>
            <a:r>
              <a:rPr lang="tr-TR" dirty="0"/>
              <a:t> C3 </a:t>
            </a:r>
            <a:r>
              <a:rPr lang="tr-TR" dirty="0" err="1"/>
              <a:t>led</a:t>
            </a:r>
            <a:r>
              <a:rPr lang="tr-TR" dirty="0"/>
              <a:t> </a:t>
            </a:r>
            <a:r>
              <a:rPr lang="tr-TR" dirty="0" err="1"/>
              <a:t>to</a:t>
            </a:r>
            <a:r>
              <a:rPr lang="tr-TR" dirty="0"/>
              <a:t> AKI </a:t>
            </a:r>
            <a:r>
              <a:rPr lang="tr-TR" dirty="0" err="1"/>
              <a:t>and</a:t>
            </a:r>
            <a:r>
              <a:rPr lang="tr-TR" dirty="0"/>
              <a:t> </a:t>
            </a:r>
            <a:r>
              <a:rPr lang="tr-TR" dirty="0" err="1"/>
              <a:t>then</a:t>
            </a:r>
            <a:r>
              <a:rPr lang="tr-TR" dirty="0"/>
              <a:t> CKD </a:t>
            </a:r>
            <a:r>
              <a:rPr lang="tr-TR" dirty="0" err="1"/>
              <a:t>within</a:t>
            </a:r>
            <a:r>
              <a:rPr lang="tr-TR" dirty="0"/>
              <a:t> </a:t>
            </a:r>
            <a:r>
              <a:rPr lang="tr-TR" dirty="0" err="1"/>
              <a:t>weeks</a:t>
            </a:r>
            <a:r>
              <a:rPr lang="tr-TR" dirty="0"/>
              <a:t>.              </a:t>
            </a:r>
            <a:r>
              <a:rPr lang="tr-TR" i="1" dirty="0" err="1"/>
              <a:t>Bao</a:t>
            </a:r>
            <a:r>
              <a:rPr lang="tr-TR" i="1" dirty="0"/>
              <a:t> L. JASN 2007</a:t>
            </a:r>
          </a:p>
          <a:p>
            <a:pPr lvl="1"/>
            <a:endParaRPr lang="tr-TR" dirty="0"/>
          </a:p>
          <a:p>
            <a:pPr lvl="1"/>
            <a:r>
              <a:rPr lang="tr-TR" dirty="0"/>
              <a:t>                                                          </a:t>
            </a:r>
            <a:endParaRPr lang="tr-TR" i="1" dirty="0"/>
          </a:p>
        </p:txBody>
      </p:sp>
      <p:sp>
        <p:nvSpPr>
          <p:cNvPr id="13" name="Metin kutusu 12"/>
          <p:cNvSpPr txBox="1"/>
          <p:nvPr/>
        </p:nvSpPr>
        <p:spPr>
          <a:xfrm>
            <a:off x="6012840" y="5433075"/>
            <a:ext cx="6096001" cy="1200329"/>
          </a:xfrm>
          <a:prstGeom prst="rect">
            <a:avLst/>
          </a:prstGeom>
          <a:solidFill>
            <a:schemeClr val="accent5">
              <a:lumMod val="60000"/>
              <a:lumOff val="40000"/>
            </a:schemeClr>
          </a:solidFill>
        </p:spPr>
        <p:txBody>
          <a:bodyPr wrap="square" rtlCol="0">
            <a:spAutoFit/>
          </a:bodyPr>
          <a:lstStyle/>
          <a:p>
            <a:pPr marL="285750" indent="-285750">
              <a:buFont typeface="Wingdings" panose="05000000000000000000" pitchFamily="2" charset="2"/>
              <a:buChar char="q"/>
            </a:pPr>
            <a:r>
              <a:rPr lang="tr-TR" b="1" dirty="0" err="1"/>
              <a:t>Complement</a:t>
            </a:r>
            <a:r>
              <a:rPr lang="tr-TR" b="1" dirty="0"/>
              <a:t> </a:t>
            </a:r>
            <a:r>
              <a:rPr lang="tr-TR" b="1" dirty="0" err="1"/>
              <a:t>activation</a:t>
            </a:r>
            <a:r>
              <a:rPr lang="tr-TR" b="1" dirty="0"/>
              <a:t> </a:t>
            </a:r>
            <a:r>
              <a:rPr lang="tr-TR" b="1" dirty="0" err="1"/>
              <a:t>results</a:t>
            </a:r>
            <a:r>
              <a:rPr lang="tr-TR" b="1" dirty="0"/>
              <a:t> in C3aR </a:t>
            </a:r>
            <a:r>
              <a:rPr lang="tr-TR" b="1" dirty="0" err="1"/>
              <a:t>activation</a:t>
            </a:r>
            <a:r>
              <a:rPr lang="tr-TR" b="1" dirty="0"/>
              <a:t> on </a:t>
            </a:r>
            <a:r>
              <a:rPr lang="tr-TR" b="1" dirty="0" err="1"/>
              <a:t>monocytes</a:t>
            </a:r>
            <a:r>
              <a:rPr lang="tr-TR" b="1" dirty="0"/>
              <a:t>/</a:t>
            </a:r>
            <a:r>
              <a:rPr lang="tr-TR" b="1" dirty="0" err="1"/>
              <a:t>macrophages</a:t>
            </a:r>
            <a:r>
              <a:rPr lang="tr-TR" b="1" dirty="0"/>
              <a:t> </a:t>
            </a:r>
            <a:r>
              <a:rPr lang="tr-TR" dirty="0" err="1"/>
              <a:t>and</a:t>
            </a:r>
            <a:r>
              <a:rPr lang="tr-TR" dirty="0"/>
              <a:t> </a:t>
            </a:r>
            <a:r>
              <a:rPr lang="tr-TR" b="1" dirty="0" err="1"/>
              <a:t>proliferation</a:t>
            </a:r>
            <a:r>
              <a:rPr lang="tr-TR" b="1" dirty="0"/>
              <a:t> of </a:t>
            </a:r>
            <a:r>
              <a:rPr lang="tr-TR" b="1" dirty="0" err="1"/>
              <a:t>resident</a:t>
            </a:r>
            <a:r>
              <a:rPr lang="tr-TR" b="1" dirty="0"/>
              <a:t> </a:t>
            </a:r>
            <a:r>
              <a:rPr lang="tr-TR" b="1" dirty="0" err="1"/>
              <a:t>dendritic</a:t>
            </a:r>
            <a:r>
              <a:rPr lang="tr-TR" b="1" dirty="0"/>
              <a:t> </a:t>
            </a:r>
            <a:r>
              <a:rPr lang="tr-TR" b="1" dirty="0" err="1"/>
              <a:t>cells</a:t>
            </a:r>
            <a:r>
              <a:rPr lang="tr-TR" dirty="0"/>
              <a:t>.</a:t>
            </a:r>
          </a:p>
          <a:p>
            <a:r>
              <a:rPr lang="tr-TR" dirty="0"/>
              <a:t>                                                 </a:t>
            </a:r>
            <a:r>
              <a:rPr lang="tr-TR" i="1" dirty="0" err="1"/>
              <a:t>Chaves</a:t>
            </a:r>
            <a:r>
              <a:rPr lang="tr-TR" i="1" dirty="0"/>
              <a:t> LD. </a:t>
            </a:r>
            <a:r>
              <a:rPr lang="tr-TR" i="1" dirty="0" err="1"/>
              <a:t>PlosOne</a:t>
            </a:r>
            <a:r>
              <a:rPr lang="tr-TR" i="1" dirty="0"/>
              <a:t> 2014</a:t>
            </a:r>
          </a:p>
        </p:txBody>
      </p:sp>
    </p:spTree>
    <p:extLst>
      <p:ext uri="{BB962C8B-B14F-4D97-AF65-F5344CB8AC3E}">
        <p14:creationId xmlns:p14="http://schemas.microsoft.com/office/powerpoint/2010/main" val="3760721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6" name="İçerik Yer Tutucusu 5"/>
          <p:cNvPicPr>
            <a:picLocks noGrp="1" noChangeAspect="1"/>
          </p:cNvPicPr>
          <p:nvPr>
            <p:ph idx="1"/>
          </p:nvPr>
        </p:nvPicPr>
        <p:blipFill>
          <a:blip r:embed="rId2"/>
          <a:stretch>
            <a:fillRect/>
          </a:stretch>
        </p:blipFill>
        <p:spPr>
          <a:xfrm>
            <a:off x="144340" y="140679"/>
            <a:ext cx="6709996" cy="4800598"/>
          </a:xfrm>
          <a:prstGeom prst="rect">
            <a:avLst/>
          </a:prstGeom>
          <a:ln>
            <a:solidFill>
              <a:schemeClr val="accent1"/>
            </a:solidFill>
          </a:ln>
        </p:spPr>
      </p:pic>
      <p:sp>
        <p:nvSpPr>
          <p:cNvPr id="7" name="Dikdörtgen 6"/>
          <p:cNvSpPr/>
          <p:nvPr/>
        </p:nvSpPr>
        <p:spPr>
          <a:xfrm>
            <a:off x="128588" y="4996654"/>
            <a:ext cx="6741500" cy="1477328"/>
          </a:xfrm>
          <a:prstGeom prst="rect">
            <a:avLst/>
          </a:prstGeom>
          <a:solidFill>
            <a:schemeClr val="bg2">
              <a:lumMod val="75000"/>
            </a:schemeClr>
          </a:solidFill>
        </p:spPr>
        <p:txBody>
          <a:bodyPr wrap="square">
            <a:spAutoFit/>
          </a:bodyPr>
          <a:lstStyle/>
          <a:p>
            <a:r>
              <a:rPr lang="en-US" dirty="0">
                <a:solidFill>
                  <a:srgbClr val="1C1D1E"/>
                </a:solidFill>
                <a:latin typeface="Open Sans"/>
              </a:rPr>
              <a:t>Kidney injury enhances production of complement components C3 and C5 by renal tubular epithelial cell (RTE). Processed fragments of these C3a and C5a ligand their cognate receptors C3a (C3ar1) and C5a</a:t>
            </a:r>
            <a:r>
              <a:rPr lang="en-US" baseline="-25000" dirty="0">
                <a:solidFill>
                  <a:srgbClr val="1C1D1E"/>
                </a:solidFill>
                <a:latin typeface="Open Sans"/>
              </a:rPr>
              <a:t>1</a:t>
            </a:r>
            <a:r>
              <a:rPr lang="en-US" dirty="0">
                <a:solidFill>
                  <a:srgbClr val="1C1D1E"/>
                </a:solidFill>
                <a:latin typeface="Open Sans"/>
              </a:rPr>
              <a:t> (C5ar1) on tissue macrophages and </a:t>
            </a:r>
            <a:r>
              <a:rPr lang="en-US" dirty="0" err="1">
                <a:solidFill>
                  <a:srgbClr val="1C1D1E"/>
                </a:solidFill>
                <a:latin typeface="Open Sans"/>
              </a:rPr>
              <a:t>pericytes</a:t>
            </a:r>
            <a:r>
              <a:rPr lang="en-US" dirty="0">
                <a:solidFill>
                  <a:srgbClr val="1C1D1E"/>
                </a:solidFill>
                <a:latin typeface="Open Sans"/>
              </a:rPr>
              <a:t> to drive renal fibrosis</a:t>
            </a:r>
            <a:endParaRPr lang="tr-TR" dirty="0"/>
          </a:p>
        </p:txBody>
      </p:sp>
      <p:sp>
        <p:nvSpPr>
          <p:cNvPr id="9" name="Metin kutusu 8"/>
          <p:cNvSpPr txBox="1"/>
          <p:nvPr/>
        </p:nvSpPr>
        <p:spPr>
          <a:xfrm>
            <a:off x="6992815" y="58410"/>
            <a:ext cx="5337664" cy="1938992"/>
          </a:xfrm>
          <a:prstGeom prst="rect">
            <a:avLst/>
          </a:prstGeom>
          <a:noFill/>
        </p:spPr>
        <p:txBody>
          <a:bodyPr wrap="square" rtlCol="0">
            <a:spAutoFit/>
          </a:bodyPr>
          <a:lstStyle/>
          <a:p>
            <a:r>
              <a:rPr lang="tr-TR" sz="4000" dirty="0">
                <a:solidFill>
                  <a:srgbClr val="FF0000"/>
                </a:solidFill>
              </a:rPr>
              <a:t>Role of </a:t>
            </a:r>
            <a:r>
              <a:rPr lang="tr-TR" sz="4000" dirty="0" err="1">
                <a:solidFill>
                  <a:srgbClr val="FF0000"/>
                </a:solidFill>
              </a:rPr>
              <a:t>intracellular</a:t>
            </a:r>
            <a:r>
              <a:rPr lang="tr-TR" sz="4000" dirty="0">
                <a:solidFill>
                  <a:srgbClr val="FF0000"/>
                </a:solidFill>
              </a:rPr>
              <a:t> </a:t>
            </a:r>
            <a:r>
              <a:rPr lang="tr-TR" sz="4000" dirty="0" err="1">
                <a:solidFill>
                  <a:srgbClr val="FF0000"/>
                </a:solidFill>
              </a:rPr>
              <a:t>complement</a:t>
            </a:r>
            <a:r>
              <a:rPr lang="tr-TR" sz="4000" dirty="0">
                <a:solidFill>
                  <a:srgbClr val="FF0000"/>
                </a:solidFill>
              </a:rPr>
              <a:t> </a:t>
            </a:r>
            <a:r>
              <a:rPr lang="tr-TR" sz="4000" dirty="0" err="1">
                <a:solidFill>
                  <a:srgbClr val="FF0000"/>
                </a:solidFill>
              </a:rPr>
              <a:t>activation</a:t>
            </a:r>
            <a:r>
              <a:rPr lang="tr-TR" sz="4000" dirty="0">
                <a:solidFill>
                  <a:srgbClr val="FF0000"/>
                </a:solidFill>
              </a:rPr>
              <a:t> in </a:t>
            </a:r>
            <a:r>
              <a:rPr lang="tr-TR" sz="4000" dirty="0" err="1">
                <a:solidFill>
                  <a:srgbClr val="FF0000"/>
                </a:solidFill>
              </a:rPr>
              <a:t>kidney</a:t>
            </a:r>
            <a:r>
              <a:rPr lang="tr-TR" sz="4000" dirty="0">
                <a:solidFill>
                  <a:srgbClr val="FF0000"/>
                </a:solidFill>
              </a:rPr>
              <a:t> </a:t>
            </a:r>
            <a:r>
              <a:rPr lang="tr-TR" sz="4000" dirty="0" err="1">
                <a:solidFill>
                  <a:srgbClr val="FF0000"/>
                </a:solidFill>
              </a:rPr>
              <a:t>fibrosis</a:t>
            </a:r>
            <a:r>
              <a:rPr lang="tr-TR" sz="4000" dirty="0">
                <a:solidFill>
                  <a:srgbClr val="FF0000"/>
                </a:solidFill>
              </a:rPr>
              <a:t> </a:t>
            </a:r>
          </a:p>
        </p:txBody>
      </p:sp>
      <p:sp>
        <p:nvSpPr>
          <p:cNvPr id="10" name="Metin kutusu 9"/>
          <p:cNvSpPr txBox="1"/>
          <p:nvPr/>
        </p:nvSpPr>
        <p:spPr>
          <a:xfrm>
            <a:off x="3038474" y="6479387"/>
            <a:ext cx="4234962" cy="369332"/>
          </a:xfrm>
          <a:prstGeom prst="rect">
            <a:avLst/>
          </a:prstGeom>
          <a:noFill/>
        </p:spPr>
        <p:txBody>
          <a:bodyPr wrap="square" rtlCol="0">
            <a:spAutoFit/>
          </a:bodyPr>
          <a:lstStyle/>
          <a:p>
            <a:r>
              <a:rPr lang="tr-TR" i="1" dirty="0" err="1"/>
              <a:t>Portilla</a:t>
            </a:r>
            <a:r>
              <a:rPr lang="tr-TR" i="1" dirty="0"/>
              <a:t> D, </a:t>
            </a:r>
            <a:r>
              <a:rPr lang="tr-TR" i="1" dirty="0" err="1"/>
              <a:t>Xavier</a:t>
            </a:r>
            <a:r>
              <a:rPr lang="tr-TR" i="1" dirty="0"/>
              <a:t> S. </a:t>
            </a:r>
            <a:r>
              <a:rPr lang="tr-TR" i="1" dirty="0" err="1"/>
              <a:t>Br</a:t>
            </a:r>
            <a:r>
              <a:rPr lang="tr-TR" i="1" dirty="0"/>
              <a:t> J </a:t>
            </a:r>
            <a:r>
              <a:rPr lang="tr-TR" i="1" dirty="0" err="1"/>
              <a:t>Pharmacol</a:t>
            </a:r>
            <a:r>
              <a:rPr lang="tr-TR" i="1" dirty="0"/>
              <a:t> 2021</a:t>
            </a:r>
          </a:p>
        </p:txBody>
      </p:sp>
      <p:sp>
        <p:nvSpPr>
          <p:cNvPr id="11" name="Dikdörtgen 10"/>
          <p:cNvSpPr/>
          <p:nvPr/>
        </p:nvSpPr>
        <p:spPr>
          <a:xfrm>
            <a:off x="6992815" y="2448543"/>
            <a:ext cx="5134707" cy="3139321"/>
          </a:xfrm>
          <a:prstGeom prst="rect">
            <a:avLst/>
          </a:prstGeom>
          <a:solidFill>
            <a:schemeClr val="accent4"/>
          </a:solidFill>
        </p:spPr>
        <p:txBody>
          <a:bodyPr wrap="square">
            <a:spAutoFit/>
          </a:bodyPr>
          <a:lstStyle/>
          <a:p>
            <a:pPr marL="285750" indent="-285750">
              <a:buFont typeface="Wingdings" panose="05000000000000000000" pitchFamily="2" charset="2"/>
              <a:buChar char="q"/>
            </a:pPr>
            <a:r>
              <a:rPr lang="en-US" dirty="0"/>
              <a:t>Cr</a:t>
            </a:r>
            <a:r>
              <a:rPr lang="tr-TR" dirty="0"/>
              <a:t>r</a:t>
            </a:r>
            <a:r>
              <a:rPr lang="en-US" dirty="0"/>
              <a:t>y-/- C3-/- kidneys </a:t>
            </a:r>
            <a:r>
              <a:rPr lang="en-US" dirty="0" err="1"/>
              <a:t>tranplanted</a:t>
            </a:r>
            <a:r>
              <a:rPr lang="en-US" dirty="0"/>
              <a:t> into </a:t>
            </a:r>
            <a:r>
              <a:rPr lang="tr-TR" dirty="0" err="1"/>
              <a:t>hosts</a:t>
            </a:r>
            <a:r>
              <a:rPr lang="tr-TR" dirty="0"/>
              <a:t> </a:t>
            </a:r>
            <a:r>
              <a:rPr lang="tr-TR" dirty="0" err="1"/>
              <a:t>lacking</a:t>
            </a:r>
            <a:r>
              <a:rPr lang="tr-TR" dirty="0"/>
              <a:t> C3ar1 </a:t>
            </a:r>
            <a:r>
              <a:rPr lang="tr-TR" dirty="0" err="1"/>
              <a:t>and</a:t>
            </a:r>
            <a:r>
              <a:rPr lang="tr-TR" dirty="0"/>
              <a:t> C5a1r </a:t>
            </a:r>
            <a:r>
              <a:rPr lang="tr-TR" dirty="0" err="1"/>
              <a:t>led</a:t>
            </a:r>
            <a:r>
              <a:rPr lang="tr-TR" dirty="0"/>
              <a:t> </a:t>
            </a:r>
            <a:r>
              <a:rPr lang="tr-TR" dirty="0" err="1"/>
              <a:t>to</a:t>
            </a:r>
            <a:r>
              <a:rPr lang="tr-TR" dirty="0"/>
              <a:t> </a:t>
            </a:r>
            <a:r>
              <a:rPr lang="tr-TR" dirty="0" err="1"/>
              <a:t>reduced</a:t>
            </a:r>
            <a:r>
              <a:rPr lang="tr-TR" dirty="0"/>
              <a:t> TI </a:t>
            </a:r>
            <a:r>
              <a:rPr lang="tr-TR" dirty="0" err="1"/>
              <a:t>inflammation</a:t>
            </a:r>
            <a:r>
              <a:rPr lang="tr-TR" dirty="0"/>
              <a:t> </a:t>
            </a:r>
            <a:r>
              <a:rPr lang="tr-TR" dirty="0" err="1"/>
              <a:t>and</a:t>
            </a:r>
            <a:r>
              <a:rPr lang="tr-TR" dirty="0"/>
              <a:t> </a:t>
            </a:r>
            <a:r>
              <a:rPr lang="tr-TR" dirty="0" err="1"/>
              <a:t>fibrosis</a:t>
            </a:r>
            <a:r>
              <a:rPr lang="tr-TR" dirty="0"/>
              <a:t> </a:t>
            </a:r>
          </a:p>
          <a:p>
            <a:r>
              <a:rPr lang="tr-TR" dirty="0"/>
              <a:t>   .                                         </a:t>
            </a:r>
            <a:r>
              <a:rPr lang="tr-TR" i="1" dirty="0" err="1"/>
              <a:t>Bao</a:t>
            </a:r>
            <a:r>
              <a:rPr lang="tr-TR" i="1" dirty="0"/>
              <a:t> L. </a:t>
            </a:r>
            <a:r>
              <a:rPr lang="tr-TR" i="1" dirty="0" err="1"/>
              <a:t>Kidney</a:t>
            </a:r>
            <a:r>
              <a:rPr lang="tr-TR" i="1" dirty="0"/>
              <a:t> </a:t>
            </a:r>
            <a:r>
              <a:rPr lang="tr-TR" i="1" dirty="0" err="1"/>
              <a:t>Int</a:t>
            </a:r>
            <a:r>
              <a:rPr lang="tr-TR" i="1" dirty="0"/>
              <a:t> 2011</a:t>
            </a:r>
          </a:p>
          <a:p>
            <a:r>
              <a:rPr lang="tr-TR" dirty="0"/>
              <a:t>                     </a:t>
            </a:r>
          </a:p>
          <a:p>
            <a:pPr marL="285750" indent="-285750">
              <a:buFont typeface="Wingdings" panose="05000000000000000000" pitchFamily="2" charset="2"/>
              <a:buChar char="q"/>
            </a:pPr>
            <a:r>
              <a:rPr lang="tr-TR" dirty="0" err="1"/>
              <a:t>Blockade</a:t>
            </a:r>
            <a:r>
              <a:rPr lang="tr-TR" dirty="0"/>
              <a:t> of C3ar1 </a:t>
            </a:r>
            <a:r>
              <a:rPr lang="tr-TR" dirty="0" err="1"/>
              <a:t>and</a:t>
            </a:r>
            <a:r>
              <a:rPr lang="tr-TR" dirty="0"/>
              <a:t>/</a:t>
            </a:r>
            <a:r>
              <a:rPr lang="tr-TR" dirty="0" err="1"/>
              <a:t>or</a:t>
            </a:r>
            <a:r>
              <a:rPr lang="tr-TR" dirty="0"/>
              <a:t> C5ar1 </a:t>
            </a:r>
            <a:r>
              <a:rPr lang="tr-TR" dirty="0" err="1"/>
              <a:t>protects</a:t>
            </a:r>
            <a:r>
              <a:rPr lang="tr-TR" dirty="0"/>
              <a:t> </a:t>
            </a:r>
            <a:r>
              <a:rPr lang="tr-TR" dirty="0" err="1"/>
              <a:t>against</a:t>
            </a:r>
            <a:r>
              <a:rPr lang="tr-TR" dirty="0"/>
              <a:t> IRI </a:t>
            </a:r>
            <a:r>
              <a:rPr lang="tr-TR" dirty="0" err="1"/>
              <a:t>and</a:t>
            </a:r>
            <a:r>
              <a:rPr lang="tr-TR" dirty="0"/>
              <a:t> </a:t>
            </a:r>
            <a:r>
              <a:rPr lang="tr-TR" dirty="0" err="1"/>
              <a:t>immune</a:t>
            </a:r>
            <a:r>
              <a:rPr lang="tr-TR" dirty="0"/>
              <a:t> </a:t>
            </a:r>
            <a:r>
              <a:rPr lang="tr-TR" dirty="0" err="1"/>
              <a:t>cell</a:t>
            </a:r>
            <a:r>
              <a:rPr lang="tr-TR" dirty="0"/>
              <a:t>  </a:t>
            </a:r>
            <a:r>
              <a:rPr lang="tr-TR" dirty="0" err="1"/>
              <a:t>infiltration</a:t>
            </a:r>
            <a:endParaRPr lang="tr-TR" dirty="0"/>
          </a:p>
          <a:p>
            <a:r>
              <a:rPr lang="tr-TR" i="1" dirty="0"/>
              <a:t>                                            </a:t>
            </a:r>
            <a:r>
              <a:rPr lang="tr-TR" i="1" dirty="0" err="1"/>
              <a:t>Peng</a:t>
            </a:r>
            <a:r>
              <a:rPr lang="tr-TR" i="1" dirty="0"/>
              <a:t>  Q. JASN 2012</a:t>
            </a:r>
          </a:p>
          <a:p>
            <a:pPr marL="285750" indent="-285750">
              <a:buFont typeface="Wingdings" panose="05000000000000000000" pitchFamily="2" charset="2"/>
              <a:buChar char="q"/>
            </a:pPr>
            <a:endParaRPr lang="tr-TR" i="1" dirty="0"/>
          </a:p>
          <a:p>
            <a:pPr marL="285750" indent="-285750">
              <a:buFont typeface="Wingdings" panose="05000000000000000000" pitchFamily="2" charset="2"/>
              <a:buChar char="q"/>
            </a:pPr>
            <a:r>
              <a:rPr lang="tr-TR" b="1" dirty="0" err="1"/>
              <a:t>Current</a:t>
            </a:r>
            <a:r>
              <a:rPr lang="tr-TR" b="1" dirty="0"/>
              <a:t> data </a:t>
            </a:r>
            <a:r>
              <a:rPr lang="tr-TR" b="1" dirty="0" err="1"/>
              <a:t>indicate</a:t>
            </a:r>
            <a:r>
              <a:rPr lang="tr-TR" b="1" dirty="0"/>
              <a:t> </a:t>
            </a:r>
            <a:r>
              <a:rPr lang="tr-TR" b="1" dirty="0" err="1"/>
              <a:t>both</a:t>
            </a:r>
            <a:r>
              <a:rPr lang="tr-TR" b="1" dirty="0"/>
              <a:t> </a:t>
            </a:r>
            <a:r>
              <a:rPr lang="tr-TR" b="1" dirty="0" err="1"/>
              <a:t>renal</a:t>
            </a:r>
            <a:r>
              <a:rPr lang="tr-TR" b="1" dirty="0"/>
              <a:t> </a:t>
            </a:r>
            <a:r>
              <a:rPr lang="tr-TR" b="1" dirty="0" err="1"/>
              <a:t>resident</a:t>
            </a:r>
            <a:r>
              <a:rPr lang="tr-TR" b="1" dirty="0"/>
              <a:t> </a:t>
            </a:r>
            <a:r>
              <a:rPr lang="tr-TR" b="1" dirty="0" err="1"/>
              <a:t>and</a:t>
            </a:r>
            <a:r>
              <a:rPr lang="tr-TR" b="1" dirty="0"/>
              <a:t> </a:t>
            </a:r>
            <a:r>
              <a:rPr lang="tr-TR" b="1" dirty="0" err="1"/>
              <a:t>infiltrating</a:t>
            </a:r>
            <a:r>
              <a:rPr lang="tr-TR" b="1" dirty="0"/>
              <a:t> </a:t>
            </a:r>
            <a:r>
              <a:rPr lang="tr-TR" b="1" dirty="0" err="1"/>
              <a:t>immune</a:t>
            </a:r>
            <a:r>
              <a:rPr lang="tr-TR" b="1" dirty="0"/>
              <a:t> </a:t>
            </a:r>
            <a:r>
              <a:rPr lang="tr-TR" b="1" dirty="0" err="1"/>
              <a:t>cells</a:t>
            </a:r>
            <a:r>
              <a:rPr lang="tr-TR" dirty="0"/>
              <a:t> </a:t>
            </a:r>
            <a:r>
              <a:rPr lang="tr-TR" dirty="0" err="1"/>
              <a:t>contribute</a:t>
            </a:r>
            <a:r>
              <a:rPr lang="tr-TR" dirty="0"/>
              <a:t> </a:t>
            </a:r>
            <a:r>
              <a:rPr lang="tr-TR" dirty="0" err="1"/>
              <a:t>to</a:t>
            </a:r>
            <a:r>
              <a:rPr lang="tr-TR" dirty="0"/>
              <a:t> IR </a:t>
            </a:r>
            <a:r>
              <a:rPr lang="tr-TR" dirty="0" err="1"/>
              <a:t>injury</a:t>
            </a:r>
            <a:r>
              <a:rPr lang="tr-TR" dirty="0"/>
              <a:t>.</a:t>
            </a:r>
          </a:p>
        </p:txBody>
      </p:sp>
    </p:spTree>
    <p:extLst>
      <p:ext uri="{BB962C8B-B14F-4D97-AF65-F5344CB8AC3E}">
        <p14:creationId xmlns:p14="http://schemas.microsoft.com/office/powerpoint/2010/main" val="922103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Unvan 1"/>
          <p:cNvSpPr>
            <a:spLocks noGrp="1"/>
          </p:cNvSpPr>
          <p:nvPr>
            <p:ph type="title"/>
          </p:nvPr>
        </p:nvSpPr>
        <p:spPr>
          <a:xfrm>
            <a:off x="5898173" y="571742"/>
            <a:ext cx="5892311" cy="1325563"/>
          </a:xfrm>
        </p:spPr>
        <p:txBody>
          <a:bodyPr>
            <a:normAutofit fontScale="90000"/>
          </a:bodyPr>
          <a:lstStyle/>
          <a:p>
            <a:r>
              <a:rPr lang="tr-TR" b="1" dirty="0" err="1">
                <a:solidFill>
                  <a:srgbClr val="FF0000"/>
                </a:solidFill>
              </a:rPr>
              <a:t>Bi-directional</a:t>
            </a:r>
            <a:r>
              <a:rPr lang="tr-TR" b="1" dirty="0">
                <a:solidFill>
                  <a:srgbClr val="FF0000"/>
                </a:solidFill>
              </a:rPr>
              <a:t> </a:t>
            </a:r>
            <a:r>
              <a:rPr lang="tr-TR" b="1" dirty="0" err="1">
                <a:solidFill>
                  <a:srgbClr val="FF0000"/>
                </a:solidFill>
              </a:rPr>
              <a:t>cross</a:t>
            </a:r>
            <a:r>
              <a:rPr lang="tr-TR" b="1" dirty="0">
                <a:solidFill>
                  <a:srgbClr val="FF0000"/>
                </a:solidFill>
              </a:rPr>
              <a:t> talk </a:t>
            </a:r>
            <a:r>
              <a:rPr lang="tr-TR" b="1" dirty="0" err="1">
                <a:solidFill>
                  <a:srgbClr val="FF0000"/>
                </a:solidFill>
              </a:rPr>
              <a:t>between</a:t>
            </a:r>
            <a:r>
              <a:rPr lang="tr-TR" b="1" dirty="0">
                <a:solidFill>
                  <a:srgbClr val="FF0000"/>
                </a:solidFill>
              </a:rPr>
              <a:t> </a:t>
            </a:r>
            <a:r>
              <a:rPr lang="tr-TR" b="1" dirty="0" err="1">
                <a:solidFill>
                  <a:srgbClr val="FF0000"/>
                </a:solidFill>
              </a:rPr>
              <a:t>TLRs</a:t>
            </a:r>
            <a:r>
              <a:rPr lang="tr-TR" b="1" dirty="0">
                <a:solidFill>
                  <a:srgbClr val="FF0000"/>
                </a:solidFill>
              </a:rPr>
              <a:t>, </a:t>
            </a:r>
            <a:r>
              <a:rPr lang="tr-TR" b="1" dirty="0" err="1">
                <a:solidFill>
                  <a:srgbClr val="FF0000"/>
                </a:solidFill>
              </a:rPr>
              <a:t>complement</a:t>
            </a:r>
            <a:r>
              <a:rPr lang="tr-TR" b="1" dirty="0">
                <a:solidFill>
                  <a:srgbClr val="FF0000"/>
                </a:solidFill>
              </a:rPr>
              <a:t> </a:t>
            </a:r>
            <a:r>
              <a:rPr lang="tr-TR" b="1" dirty="0" err="1">
                <a:solidFill>
                  <a:srgbClr val="FF0000"/>
                </a:solidFill>
              </a:rPr>
              <a:t>and</a:t>
            </a:r>
            <a:r>
              <a:rPr lang="tr-TR" b="1" dirty="0">
                <a:solidFill>
                  <a:srgbClr val="FF0000"/>
                </a:solidFill>
              </a:rPr>
              <a:t> </a:t>
            </a:r>
            <a:r>
              <a:rPr lang="tr-TR" b="1" dirty="0" err="1">
                <a:solidFill>
                  <a:srgbClr val="FF0000"/>
                </a:solidFill>
              </a:rPr>
              <a:t>cytokines</a:t>
            </a:r>
            <a:r>
              <a:rPr lang="tr-TR" b="1" dirty="0">
                <a:solidFill>
                  <a:srgbClr val="FF0000"/>
                </a:solidFill>
              </a:rPr>
              <a:t> </a:t>
            </a:r>
          </a:p>
        </p:txBody>
      </p:sp>
      <p:pic>
        <p:nvPicPr>
          <p:cNvPr id="57347"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11013" y="1234524"/>
            <a:ext cx="5152295" cy="4823376"/>
          </a:xfrm>
          <a:ln>
            <a:solidFill>
              <a:schemeClr val="accent1"/>
            </a:solidFill>
          </a:ln>
        </p:spPr>
      </p:pic>
      <p:sp>
        <p:nvSpPr>
          <p:cNvPr id="3" name="Metin kutusu 2"/>
          <p:cNvSpPr txBox="1"/>
          <p:nvPr/>
        </p:nvSpPr>
        <p:spPr>
          <a:xfrm>
            <a:off x="5709869" y="2511578"/>
            <a:ext cx="6268917" cy="2585323"/>
          </a:xfrm>
          <a:prstGeom prst="rect">
            <a:avLst/>
          </a:prstGeom>
          <a:solidFill>
            <a:schemeClr val="accent6">
              <a:lumMod val="40000"/>
              <a:lumOff val="60000"/>
            </a:schemeClr>
          </a:solidFill>
        </p:spPr>
        <p:txBody>
          <a:bodyPr wrap="square" rtlCol="0">
            <a:spAutoFit/>
          </a:bodyPr>
          <a:lstStyle/>
          <a:p>
            <a:pPr marL="285750" indent="-285750">
              <a:buFont typeface="Wingdings" panose="05000000000000000000" pitchFamily="2" charset="2"/>
              <a:buChar char="q"/>
            </a:pPr>
            <a:r>
              <a:rPr lang="tr-TR" dirty="0"/>
              <a:t>TLR </a:t>
            </a:r>
            <a:r>
              <a:rPr lang="tr-TR" dirty="0" err="1"/>
              <a:t>induce</a:t>
            </a:r>
            <a:r>
              <a:rPr lang="tr-TR" dirty="0"/>
              <a:t> </a:t>
            </a:r>
            <a:r>
              <a:rPr lang="tr-TR" dirty="0" err="1"/>
              <a:t>expression</a:t>
            </a:r>
            <a:r>
              <a:rPr lang="tr-TR" dirty="0"/>
              <a:t> of </a:t>
            </a:r>
            <a:r>
              <a:rPr lang="tr-TR" dirty="0" err="1"/>
              <a:t>complement</a:t>
            </a:r>
            <a:r>
              <a:rPr lang="tr-TR" dirty="0"/>
              <a:t> </a:t>
            </a:r>
            <a:r>
              <a:rPr lang="tr-TR" dirty="0" err="1"/>
              <a:t>components</a:t>
            </a:r>
            <a:endParaRPr lang="tr-TR" dirty="0"/>
          </a:p>
          <a:p>
            <a:pPr marL="285750" indent="-285750">
              <a:buFont typeface="Wingdings" panose="05000000000000000000" pitchFamily="2" charset="2"/>
              <a:buChar char="q"/>
            </a:pPr>
            <a:r>
              <a:rPr lang="tr-TR" dirty="0" err="1"/>
              <a:t>Complement</a:t>
            </a:r>
            <a:r>
              <a:rPr lang="tr-TR" dirty="0"/>
              <a:t> </a:t>
            </a:r>
            <a:r>
              <a:rPr lang="tr-TR" dirty="0" err="1"/>
              <a:t>receptors</a:t>
            </a:r>
            <a:r>
              <a:rPr lang="tr-TR" dirty="0"/>
              <a:t> </a:t>
            </a:r>
            <a:r>
              <a:rPr lang="tr-TR" dirty="0" err="1"/>
              <a:t>regulate</a:t>
            </a:r>
            <a:r>
              <a:rPr lang="tr-TR" dirty="0"/>
              <a:t> TLR-</a:t>
            </a:r>
            <a:r>
              <a:rPr lang="tr-TR" dirty="0" err="1"/>
              <a:t>dependent</a:t>
            </a:r>
            <a:r>
              <a:rPr lang="tr-TR" dirty="0"/>
              <a:t> </a:t>
            </a:r>
            <a:r>
              <a:rPr lang="tr-TR" dirty="0" err="1"/>
              <a:t>responses</a:t>
            </a:r>
            <a:r>
              <a:rPr lang="tr-TR" dirty="0"/>
              <a:t>.</a:t>
            </a:r>
          </a:p>
          <a:p>
            <a:pPr marL="285750" indent="-285750">
              <a:buFont typeface="Wingdings" panose="05000000000000000000" pitchFamily="2" charset="2"/>
              <a:buChar char="q"/>
            </a:pPr>
            <a:r>
              <a:rPr lang="tr-TR" dirty="0"/>
              <a:t>TLR prime </a:t>
            </a:r>
            <a:r>
              <a:rPr lang="tr-TR" dirty="0" err="1"/>
              <a:t>cells</a:t>
            </a:r>
            <a:r>
              <a:rPr lang="tr-TR" dirty="0"/>
              <a:t> </a:t>
            </a:r>
            <a:r>
              <a:rPr lang="tr-TR" dirty="0" err="1"/>
              <a:t>to</a:t>
            </a:r>
            <a:r>
              <a:rPr lang="tr-TR" dirty="0"/>
              <a:t> </a:t>
            </a:r>
            <a:r>
              <a:rPr lang="tr-TR" dirty="0" err="1"/>
              <a:t>undergo</a:t>
            </a:r>
            <a:r>
              <a:rPr lang="tr-TR" dirty="0"/>
              <a:t> </a:t>
            </a:r>
            <a:r>
              <a:rPr lang="tr-TR" b="1" dirty="0" err="1"/>
              <a:t>pyroptosis</a:t>
            </a:r>
            <a:r>
              <a:rPr lang="tr-TR" dirty="0"/>
              <a:t> (</a:t>
            </a:r>
            <a:r>
              <a:rPr lang="tr-TR" dirty="0" err="1"/>
              <a:t>programmed</a:t>
            </a:r>
            <a:r>
              <a:rPr lang="tr-TR" dirty="0"/>
              <a:t> </a:t>
            </a:r>
            <a:r>
              <a:rPr lang="tr-TR" dirty="0" err="1"/>
              <a:t>cell</a:t>
            </a:r>
            <a:r>
              <a:rPr lang="tr-TR" dirty="0"/>
              <a:t> </a:t>
            </a:r>
            <a:r>
              <a:rPr lang="tr-TR" dirty="0" err="1"/>
              <a:t>death</a:t>
            </a:r>
            <a:r>
              <a:rPr lang="tr-TR" dirty="0"/>
              <a:t>), </a:t>
            </a:r>
            <a:r>
              <a:rPr lang="tr-TR" b="1" dirty="0" err="1"/>
              <a:t>cellular</a:t>
            </a:r>
            <a:r>
              <a:rPr lang="tr-TR" b="1" dirty="0"/>
              <a:t> </a:t>
            </a:r>
            <a:r>
              <a:rPr lang="tr-TR" b="1" dirty="0" err="1"/>
              <a:t>lysis</a:t>
            </a:r>
            <a:r>
              <a:rPr lang="tr-TR" b="1" dirty="0"/>
              <a:t> </a:t>
            </a:r>
            <a:r>
              <a:rPr lang="tr-TR" b="1" dirty="0" err="1"/>
              <a:t>and</a:t>
            </a:r>
            <a:r>
              <a:rPr lang="tr-TR" b="1" dirty="0"/>
              <a:t> </a:t>
            </a:r>
            <a:r>
              <a:rPr lang="tr-TR" b="1" dirty="0" err="1"/>
              <a:t>proinflammatory</a:t>
            </a:r>
            <a:r>
              <a:rPr lang="tr-TR" b="1" dirty="0"/>
              <a:t> </a:t>
            </a:r>
            <a:r>
              <a:rPr lang="tr-TR" b="1" dirty="0" err="1"/>
              <a:t>cytokine</a:t>
            </a:r>
            <a:r>
              <a:rPr lang="tr-TR" b="1" dirty="0"/>
              <a:t> </a:t>
            </a:r>
            <a:r>
              <a:rPr lang="tr-TR" b="1" dirty="0" err="1"/>
              <a:t>release</a:t>
            </a:r>
            <a:r>
              <a:rPr lang="tr-TR" b="1" dirty="0"/>
              <a:t> </a:t>
            </a:r>
            <a:r>
              <a:rPr lang="tr-TR" dirty="0"/>
              <a:t>(</a:t>
            </a:r>
            <a:r>
              <a:rPr lang="en-US" dirty="0"/>
              <a:t>pro-IL-1β, IFN-α/β and NF- </a:t>
            </a:r>
            <a:r>
              <a:rPr lang="en-US" dirty="0" err="1"/>
              <a:t>κB</a:t>
            </a:r>
            <a:r>
              <a:rPr lang="en-US" dirty="0"/>
              <a:t> dependent cytokines</a:t>
            </a:r>
            <a:r>
              <a:rPr lang="tr-TR" dirty="0"/>
              <a:t>)</a:t>
            </a:r>
          </a:p>
          <a:p>
            <a:pPr marL="285750" indent="-285750">
              <a:buFont typeface="Wingdings" panose="05000000000000000000" pitchFamily="2" charset="2"/>
              <a:buChar char="q"/>
            </a:pPr>
            <a:r>
              <a:rPr lang="tr-TR" dirty="0" err="1"/>
              <a:t>Proinflammatory</a:t>
            </a:r>
            <a:r>
              <a:rPr lang="tr-TR" dirty="0"/>
              <a:t> </a:t>
            </a:r>
            <a:r>
              <a:rPr lang="tr-TR" dirty="0" err="1"/>
              <a:t>cytokine</a:t>
            </a:r>
            <a:r>
              <a:rPr lang="tr-TR" dirty="0"/>
              <a:t> </a:t>
            </a:r>
            <a:r>
              <a:rPr lang="tr-TR" dirty="0" err="1"/>
              <a:t>events</a:t>
            </a:r>
            <a:r>
              <a:rPr lang="tr-TR" dirty="0"/>
              <a:t> </a:t>
            </a:r>
            <a:r>
              <a:rPr lang="tr-TR" dirty="0" err="1"/>
              <a:t>transmitted</a:t>
            </a:r>
            <a:r>
              <a:rPr lang="tr-TR" dirty="0"/>
              <a:t> </a:t>
            </a:r>
            <a:r>
              <a:rPr lang="tr-TR" dirty="0" err="1"/>
              <a:t>systematically</a:t>
            </a:r>
            <a:r>
              <a:rPr lang="tr-TR" dirty="0"/>
              <a:t> </a:t>
            </a:r>
            <a:r>
              <a:rPr lang="tr-TR" dirty="0" err="1"/>
              <a:t>and</a:t>
            </a:r>
            <a:r>
              <a:rPr lang="tr-TR" dirty="0"/>
              <a:t> </a:t>
            </a:r>
            <a:r>
              <a:rPr lang="tr-TR" dirty="0" err="1"/>
              <a:t>may</a:t>
            </a:r>
            <a:r>
              <a:rPr lang="tr-TR" dirty="0"/>
              <a:t> </a:t>
            </a:r>
            <a:r>
              <a:rPr lang="tr-TR" dirty="0" err="1"/>
              <a:t>lead</a:t>
            </a:r>
            <a:r>
              <a:rPr lang="tr-TR" dirty="0"/>
              <a:t> </a:t>
            </a:r>
            <a:r>
              <a:rPr lang="tr-TR" dirty="0" err="1"/>
              <a:t>to</a:t>
            </a:r>
            <a:r>
              <a:rPr lang="tr-TR" dirty="0"/>
              <a:t> </a:t>
            </a:r>
            <a:r>
              <a:rPr lang="tr-TR" b="1" dirty="0" err="1"/>
              <a:t>extended</a:t>
            </a:r>
            <a:r>
              <a:rPr lang="tr-TR" b="1" dirty="0"/>
              <a:t> </a:t>
            </a:r>
            <a:r>
              <a:rPr lang="tr-TR" b="1" dirty="0" err="1"/>
              <a:t>inflammation</a:t>
            </a:r>
            <a:r>
              <a:rPr lang="tr-TR" b="1" dirty="0"/>
              <a:t> </a:t>
            </a:r>
            <a:r>
              <a:rPr lang="tr-TR" b="1" dirty="0" err="1"/>
              <a:t>and</a:t>
            </a:r>
            <a:r>
              <a:rPr lang="tr-TR" b="1" dirty="0"/>
              <a:t> </a:t>
            </a:r>
            <a:r>
              <a:rPr lang="tr-TR" b="1" dirty="0" err="1"/>
              <a:t>distant</a:t>
            </a:r>
            <a:r>
              <a:rPr lang="tr-TR" b="1" dirty="0"/>
              <a:t> organ </a:t>
            </a:r>
            <a:r>
              <a:rPr lang="tr-TR" b="1" dirty="0" err="1"/>
              <a:t>dysfunctions</a:t>
            </a:r>
            <a:r>
              <a:rPr lang="tr-TR" b="1" dirty="0"/>
              <a:t>.</a:t>
            </a:r>
            <a:endParaRPr lang="tr-TR" dirty="0"/>
          </a:p>
          <a:p>
            <a:endParaRPr lang="tr-TR" dirty="0"/>
          </a:p>
        </p:txBody>
      </p:sp>
      <p:sp>
        <p:nvSpPr>
          <p:cNvPr id="2" name="Metin kutusu 1"/>
          <p:cNvSpPr txBox="1"/>
          <p:nvPr/>
        </p:nvSpPr>
        <p:spPr>
          <a:xfrm>
            <a:off x="3283927" y="6364396"/>
            <a:ext cx="4158761" cy="307777"/>
          </a:xfrm>
          <a:prstGeom prst="rect">
            <a:avLst/>
          </a:prstGeom>
          <a:noFill/>
        </p:spPr>
        <p:txBody>
          <a:bodyPr wrap="square" rtlCol="0">
            <a:spAutoFit/>
          </a:bodyPr>
          <a:lstStyle/>
          <a:p>
            <a:r>
              <a:rPr lang="tr-TR" sz="1400" i="1" dirty="0" err="1"/>
              <a:t>Valles</a:t>
            </a:r>
            <a:r>
              <a:rPr lang="tr-TR" sz="1400" i="1" dirty="0"/>
              <a:t> PG. </a:t>
            </a:r>
            <a:r>
              <a:rPr lang="tr-TR" sz="1400" i="1" dirty="0" err="1"/>
              <a:t>Int</a:t>
            </a:r>
            <a:r>
              <a:rPr lang="tr-TR" sz="1400" i="1" dirty="0"/>
              <a:t> J </a:t>
            </a:r>
            <a:r>
              <a:rPr lang="tr-TR" sz="1400" i="1" dirty="0" err="1"/>
              <a:t>Mol</a:t>
            </a:r>
            <a:r>
              <a:rPr lang="tr-TR" sz="1400" i="1" dirty="0"/>
              <a:t> </a:t>
            </a:r>
            <a:r>
              <a:rPr lang="tr-TR" sz="1400" i="1" dirty="0" err="1"/>
              <a:t>Sci</a:t>
            </a:r>
            <a:r>
              <a:rPr lang="tr-TR" sz="1400" i="1" dirty="0"/>
              <a:t> 2023</a:t>
            </a:r>
          </a:p>
        </p:txBody>
      </p:sp>
      <p:sp>
        <p:nvSpPr>
          <p:cNvPr id="4" name="Dikdörtgen 3"/>
          <p:cNvSpPr/>
          <p:nvPr/>
        </p:nvSpPr>
        <p:spPr>
          <a:xfrm>
            <a:off x="211013" y="205646"/>
            <a:ext cx="5266592" cy="923330"/>
          </a:xfrm>
          <a:prstGeom prst="rect">
            <a:avLst/>
          </a:prstGeom>
          <a:solidFill>
            <a:schemeClr val="accent1">
              <a:lumMod val="20000"/>
              <a:lumOff val="80000"/>
            </a:schemeClr>
          </a:solidFill>
        </p:spPr>
        <p:txBody>
          <a:bodyPr wrap="square">
            <a:spAutoFit/>
          </a:bodyPr>
          <a:lstStyle/>
          <a:p>
            <a:r>
              <a:rPr lang="tr-TR" b="1" dirty="0" err="1"/>
              <a:t>Toll-like</a:t>
            </a:r>
            <a:r>
              <a:rPr lang="tr-TR" b="1" dirty="0"/>
              <a:t> </a:t>
            </a:r>
            <a:r>
              <a:rPr lang="tr-TR" b="1" dirty="0" err="1"/>
              <a:t>receptors</a:t>
            </a:r>
            <a:r>
              <a:rPr lang="tr-TR" b="1" dirty="0"/>
              <a:t> (</a:t>
            </a:r>
            <a:r>
              <a:rPr lang="en-US" b="1" dirty="0"/>
              <a:t>TLRs</a:t>
            </a:r>
            <a:r>
              <a:rPr lang="tr-TR" b="1" dirty="0"/>
              <a:t>)</a:t>
            </a:r>
            <a:r>
              <a:rPr lang="en-US" b="1" dirty="0"/>
              <a:t> </a:t>
            </a:r>
            <a:r>
              <a:rPr lang="en-US" dirty="0"/>
              <a:t>are a family of pattern </a:t>
            </a:r>
            <a:r>
              <a:rPr lang="en-US" b="1" dirty="0"/>
              <a:t>recognition receptors (PRRs) </a:t>
            </a:r>
            <a:r>
              <a:rPr lang="en-US" dirty="0"/>
              <a:t>in the first line defense system widely </a:t>
            </a:r>
            <a:r>
              <a:rPr lang="en-US" b="1" dirty="0"/>
              <a:t>expressed on leukocytes and </a:t>
            </a:r>
            <a:r>
              <a:rPr lang="tr-TR" b="1" dirty="0"/>
              <a:t>TEC</a:t>
            </a:r>
          </a:p>
        </p:txBody>
      </p:sp>
    </p:spTree>
    <p:extLst>
      <p:ext uri="{BB962C8B-B14F-4D97-AF65-F5344CB8AC3E}">
        <p14:creationId xmlns:p14="http://schemas.microsoft.com/office/powerpoint/2010/main" val="3142259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p:cNvPicPr>
            <a:picLocks noGrp="1" noChangeAspect="1"/>
          </p:cNvPicPr>
          <p:nvPr>
            <p:ph idx="1"/>
          </p:nvPr>
        </p:nvPicPr>
        <p:blipFill>
          <a:blip r:embed="rId2"/>
          <a:stretch>
            <a:fillRect/>
          </a:stretch>
        </p:blipFill>
        <p:spPr>
          <a:xfrm>
            <a:off x="175846" y="129442"/>
            <a:ext cx="6910483" cy="4129820"/>
          </a:xfrm>
          <a:prstGeom prst="rect">
            <a:avLst/>
          </a:prstGeom>
          <a:ln>
            <a:solidFill>
              <a:schemeClr val="accent1"/>
            </a:solidFill>
          </a:ln>
        </p:spPr>
      </p:pic>
      <p:sp>
        <p:nvSpPr>
          <p:cNvPr id="4" name="Veri Yer Tutucusu 3"/>
          <p:cNvSpPr>
            <a:spLocks noGrp="1"/>
          </p:cNvSpPr>
          <p:nvPr>
            <p:ph type="dt" sz="half" idx="10"/>
          </p:nvPr>
        </p:nvSpPr>
        <p:spPr/>
        <p:txBody>
          <a:bodyPr/>
          <a:lstStyle/>
          <a:p>
            <a:r>
              <a:rPr lang="tr-TR"/>
              <a:t>23-25.12.2022</a:t>
            </a:r>
          </a:p>
        </p:txBody>
      </p:sp>
      <p:sp>
        <p:nvSpPr>
          <p:cNvPr id="5" name="Slayt Numarası Yer Tutucusu 4"/>
          <p:cNvSpPr>
            <a:spLocks noGrp="1"/>
          </p:cNvSpPr>
          <p:nvPr>
            <p:ph type="sldNum" sz="quarter" idx="12"/>
          </p:nvPr>
        </p:nvSpPr>
        <p:spPr/>
        <p:txBody>
          <a:bodyPr/>
          <a:lstStyle/>
          <a:p>
            <a:fld id="{74745C36-2D23-4A8F-8D04-8C41EC7AB4A0}" type="slidenum">
              <a:rPr lang="tr-TR" smtClean="0"/>
              <a:t>24</a:t>
            </a:fld>
            <a:endParaRPr lang="tr-TR"/>
          </a:p>
        </p:txBody>
      </p:sp>
      <p:sp>
        <p:nvSpPr>
          <p:cNvPr id="7" name="Dikdörtgen 6"/>
          <p:cNvSpPr/>
          <p:nvPr/>
        </p:nvSpPr>
        <p:spPr>
          <a:xfrm>
            <a:off x="2" y="4318125"/>
            <a:ext cx="7086328" cy="2600712"/>
          </a:xfrm>
          <a:prstGeom prst="rect">
            <a:avLst/>
          </a:prstGeom>
          <a:solidFill>
            <a:schemeClr val="bg2"/>
          </a:solidFill>
        </p:spPr>
        <p:txBody>
          <a:bodyPr wrap="square">
            <a:spAutoFit/>
          </a:bodyPr>
          <a:lstStyle/>
          <a:p>
            <a:r>
              <a:rPr lang="en-US" sz="1000" b="1" dirty="0">
                <a:solidFill>
                  <a:srgbClr val="222222"/>
                </a:solidFill>
              </a:rPr>
              <a:t>a</a:t>
            </a:r>
            <a:r>
              <a:rPr lang="en-US" sz="1000" dirty="0">
                <a:solidFill>
                  <a:srgbClr val="222222"/>
                </a:solidFill>
              </a:rPr>
              <a:t> </a:t>
            </a:r>
            <a:r>
              <a:rPr lang="en-US" sz="900" dirty="0">
                <a:solidFill>
                  <a:srgbClr val="222222"/>
                </a:solidFill>
              </a:rPr>
              <a:t>| Mild acute kidney injury (AKI), defined by a transient decline in urinary output or excretory function, involves no or minimal kidney cell necrosis or loss. Precedent and subsequent nephron numbers remain identical and no persistent adaptive cellular responses are necessary. In the long term, the risk of cardiovascular disease (CVD) is somewhat increased, which may also depend on the underlying cause of AKI. </a:t>
            </a:r>
            <a:r>
              <a:rPr lang="en-US" sz="900" b="1" dirty="0">
                <a:solidFill>
                  <a:srgbClr val="222222"/>
                </a:solidFill>
              </a:rPr>
              <a:t>b</a:t>
            </a:r>
            <a:r>
              <a:rPr lang="en-US" sz="900" dirty="0">
                <a:solidFill>
                  <a:srgbClr val="222222"/>
                </a:solidFill>
              </a:rPr>
              <a:t> | Whenever AKI is associated with kidney cell or tubule necrosis, the affected cells are irreversibly lost during the phase of acute </a:t>
            </a:r>
            <a:r>
              <a:rPr lang="en-US" sz="900" dirty="0" err="1">
                <a:solidFill>
                  <a:srgbClr val="222222"/>
                </a:solidFill>
              </a:rPr>
              <a:t>necroinflammation</a:t>
            </a:r>
            <a:r>
              <a:rPr lang="en-US" sz="900" dirty="0">
                <a:solidFill>
                  <a:srgbClr val="222222"/>
                </a:solidFill>
              </a:rPr>
              <a:t>, as indicated by activated immune cells in the interstitial compartment. Renal progenitor cells are more resistant to death and their clonal expansion may facilitate the structural and functional recovery of some injured nephrons. Nephrons in which injured segments do not recover undergo atrophy, are irreversibly lost and are replaced by fibrous tissue that stabilizes the structural integrity of remnant nephrons. Resulting </a:t>
            </a:r>
            <a:r>
              <a:rPr lang="en-US" sz="900" dirty="0" err="1">
                <a:solidFill>
                  <a:srgbClr val="222222"/>
                </a:solidFill>
              </a:rPr>
              <a:t>hyperfiltration</a:t>
            </a:r>
            <a:r>
              <a:rPr lang="en-US" sz="900" dirty="0">
                <a:solidFill>
                  <a:srgbClr val="222222"/>
                </a:solidFill>
              </a:rPr>
              <a:t> requires an increase of the functional capacity of remnant nephrons achieved through an increase in their dimensions, with tubular epithelial cells (TECs) undergoing </a:t>
            </a:r>
            <a:r>
              <a:rPr lang="en-US" sz="900" dirty="0" err="1">
                <a:solidFill>
                  <a:srgbClr val="222222"/>
                </a:solidFill>
              </a:rPr>
              <a:t>polyploidization</a:t>
            </a:r>
            <a:r>
              <a:rPr lang="en-US" sz="900" dirty="0">
                <a:solidFill>
                  <a:srgbClr val="222222"/>
                </a:solidFill>
              </a:rPr>
              <a:t>, indicated by an increased size of cytoplasm and cell nuclei. Depending on the number of remnant nephrons, their capacity for adaption (kidney reserve), and filtration load (dependent on body weight, fluid intake, diet and others), glomerular filtration rate (GFR) can return to baseline. This status already qualifies as CKD, even if GFR returns to baseline. The adaptive changes of CKD imply a higher risk of CVD and possibly kidney cancer, and the irreversible loss of nephrons reduces kidney lifespan. </a:t>
            </a:r>
            <a:r>
              <a:rPr lang="en-US" sz="900" b="1" dirty="0">
                <a:solidFill>
                  <a:srgbClr val="222222"/>
                </a:solidFill>
              </a:rPr>
              <a:t>c</a:t>
            </a:r>
            <a:r>
              <a:rPr lang="en-US" sz="900" dirty="0">
                <a:solidFill>
                  <a:srgbClr val="222222"/>
                </a:solidFill>
              </a:rPr>
              <a:t> | When severe AKI involves extensive tubule necrosis, the consequences on nephron number are substantial. Tubule recovery occurs only in those nephrons with surviving progenitor cells. Adaptation to filtration and metabolic demands results in large increases in the dimensions of the few surviving nephrons (</a:t>
            </a:r>
            <a:r>
              <a:rPr lang="en-US" sz="900" dirty="0" err="1">
                <a:solidFill>
                  <a:srgbClr val="222222"/>
                </a:solidFill>
              </a:rPr>
              <a:t>megalonephrons</a:t>
            </a:r>
            <a:r>
              <a:rPr lang="en-US" sz="900" dirty="0">
                <a:solidFill>
                  <a:srgbClr val="222222"/>
                </a:solidFill>
              </a:rPr>
              <a:t>). Such adaptations frequently exceed the adaptive capacity of </a:t>
            </a:r>
            <a:r>
              <a:rPr lang="en-US" sz="900" dirty="0" err="1">
                <a:solidFill>
                  <a:srgbClr val="222222"/>
                </a:solidFill>
              </a:rPr>
              <a:t>podocytes</a:t>
            </a:r>
            <a:r>
              <a:rPr lang="en-US" sz="900" dirty="0">
                <a:solidFill>
                  <a:srgbClr val="222222"/>
                </a:solidFill>
              </a:rPr>
              <a:t>, leading to secondary focal segmental </a:t>
            </a:r>
            <a:r>
              <a:rPr lang="en-US" sz="900" dirty="0" err="1">
                <a:solidFill>
                  <a:srgbClr val="222222"/>
                </a:solidFill>
              </a:rPr>
              <a:t>glomerulosclerosis</a:t>
            </a:r>
            <a:r>
              <a:rPr lang="en-US" sz="900" dirty="0">
                <a:solidFill>
                  <a:srgbClr val="222222"/>
                </a:solidFill>
              </a:rPr>
              <a:t> and subsequent loss of the remnant nephrons (that is, progressive CKD). Cellular adaptation-related </a:t>
            </a:r>
            <a:r>
              <a:rPr lang="en-US" sz="900" dirty="0" err="1">
                <a:solidFill>
                  <a:srgbClr val="222222"/>
                </a:solidFill>
              </a:rPr>
              <a:t>polyploidization</a:t>
            </a:r>
            <a:r>
              <a:rPr lang="en-US" sz="900" dirty="0">
                <a:solidFill>
                  <a:srgbClr val="222222"/>
                </a:solidFill>
              </a:rPr>
              <a:t> and senescence, as well as nephron loss-related scarring, drives interstitial fibrosis and progressive kidney atrophy. These adaptive changes strongly increase the risk of CVD and possibly kidney cancer. Kidney lifespan is drastically reduced and some patients remain on kidney replacement therapy</a:t>
            </a:r>
            <a:endParaRPr lang="tr-TR" sz="900" dirty="0"/>
          </a:p>
        </p:txBody>
      </p:sp>
      <p:sp>
        <p:nvSpPr>
          <p:cNvPr id="8" name="Metin kutusu 7"/>
          <p:cNvSpPr txBox="1"/>
          <p:nvPr/>
        </p:nvSpPr>
        <p:spPr>
          <a:xfrm>
            <a:off x="8162925" y="6528250"/>
            <a:ext cx="5215304" cy="276999"/>
          </a:xfrm>
          <a:prstGeom prst="rect">
            <a:avLst/>
          </a:prstGeom>
          <a:noFill/>
        </p:spPr>
        <p:txBody>
          <a:bodyPr wrap="square" rtlCol="0">
            <a:spAutoFit/>
          </a:bodyPr>
          <a:lstStyle/>
          <a:p>
            <a:r>
              <a:rPr lang="tr-TR" sz="1200" dirty="0" err="1"/>
              <a:t>Kellum</a:t>
            </a:r>
            <a:r>
              <a:rPr lang="tr-TR" sz="1200" dirty="0"/>
              <a:t> JA et al. Nature </a:t>
            </a:r>
            <a:r>
              <a:rPr lang="tr-TR" sz="1200" dirty="0" err="1"/>
              <a:t>Reviews</a:t>
            </a:r>
            <a:r>
              <a:rPr lang="tr-TR" sz="1200" dirty="0"/>
              <a:t> </a:t>
            </a:r>
            <a:r>
              <a:rPr lang="tr-TR" sz="1200" dirty="0" err="1"/>
              <a:t>Disease</a:t>
            </a:r>
            <a:r>
              <a:rPr lang="tr-TR" sz="1200" dirty="0"/>
              <a:t> </a:t>
            </a:r>
            <a:r>
              <a:rPr lang="tr-TR" sz="1200" dirty="0" err="1"/>
              <a:t>Primers</a:t>
            </a:r>
            <a:r>
              <a:rPr lang="tr-TR" sz="1200" dirty="0"/>
              <a:t> 2021 </a:t>
            </a:r>
          </a:p>
        </p:txBody>
      </p:sp>
      <p:sp>
        <p:nvSpPr>
          <p:cNvPr id="3" name="Dikdörtgen 2"/>
          <p:cNvSpPr/>
          <p:nvPr/>
        </p:nvSpPr>
        <p:spPr>
          <a:xfrm>
            <a:off x="7253653" y="699847"/>
            <a:ext cx="4868008" cy="2862322"/>
          </a:xfrm>
          <a:prstGeom prst="rect">
            <a:avLst/>
          </a:prstGeom>
          <a:solidFill>
            <a:srgbClr val="FFC000"/>
          </a:solidFill>
        </p:spPr>
        <p:txBody>
          <a:bodyPr wrap="square">
            <a:spAutoFit/>
          </a:bodyPr>
          <a:lstStyle/>
          <a:p>
            <a:pPr marL="285750" indent="-285750">
              <a:buFont typeface="Wingdings" panose="05000000000000000000" pitchFamily="2" charset="2"/>
              <a:buChar char="q"/>
            </a:pPr>
            <a:r>
              <a:rPr lang="tr-TR" sz="2000" b="1" dirty="0"/>
              <a:t>A</a:t>
            </a:r>
            <a:r>
              <a:rPr lang="en-US" sz="2000" b="1" dirty="0" err="1"/>
              <a:t>fter</a:t>
            </a:r>
            <a:r>
              <a:rPr lang="en-US" sz="2000" b="1" dirty="0"/>
              <a:t> AKI, the kidney has a remarkable capacity for repair</a:t>
            </a:r>
            <a:r>
              <a:rPr lang="en-US" sz="2000" dirty="0"/>
              <a:t>, involving dedifferentiation, proliferation, and </a:t>
            </a:r>
            <a:r>
              <a:rPr lang="en-US" sz="2000" dirty="0" err="1"/>
              <a:t>redifferentiation</a:t>
            </a:r>
            <a:r>
              <a:rPr lang="en-US" sz="2000" dirty="0"/>
              <a:t> of tubular epithelial cells</a:t>
            </a:r>
            <a:r>
              <a:rPr lang="tr-TR" sz="2000" dirty="0"/>
              <a:t>.</a:t>
            </a:r>
            <a:endParaRPr lang="en-US" sz="2000" dirty="0"/>
          </a:p>
          <a:p>
            <a:pPr marL="285750" indent="-285750">
              <a:buFont typeface="Wingdings" panose="05000000000000000000" pitchFamily="2" charset="2"/>
              <a:buChar char="q"/>
            </a:pPr>
            <a:endParaRPr lang="tr-TR" sz="2000" dirty="0"/>
          </a:p>
          <a:p>
            <a:pPr marL="285750" indent="-285750">
              <a:buFont typeface="Wingdings" panose="05000000000000000000" pitchFamily="2" charset="2"/>
              <a:buChar char="q"/>
            </a:pPr>
            <a:r>
              <a:rPr lang="en-US" sz="2000" dirty="0"/>
              <a:t>However, </a:t>
            </a:r>
            <a:r>
              <a:rPr lang="en-US" sz="2000" b="1" dirty="0"/>
              <a:t>when injury is severe or persistent, the repair is incomplete or maladaptive and may lead to chronic kidney disease (CKD)</a:t>
            </a:r>
            <a:endParaRPr lang="tr-TR" sz="2000" b="1" dirty="0"/>
          </a:p>
        </p:txBody>
      </p:sp>
    </p:spTree>
    <p:extLst>
      <p:ext uri="{BB962C8B-B14F-4D97-AF65-F5344CB8AC3E}">
        <p14:creationId xmlns:p14="http://schemas.microsoft.com/office/powerpoint/2010/main" val="3688891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875585" y="416107"/>
            <a:ext cx="4835770" cy="1325563"/>
          </a:xfrm>
        </p:spPr>
        <p:txBody>
          <a:bodyPr>
            <a:normAutofit fontScale="90000"/>
          </a:bodyPr>
          <a:lstStyle/>
          <a:p>
            <a:r>
              <a:rPr lang="tr-TR" b="1" dirty="0">
                <a:solidFill>
                  <a:srgbClr val="FF0000"/>
                </a:solidFill>
              </a:rPr>
              <a:t>M</a:t>
            </a:r>
            <a:r>
              <a:rPr lang="en-US" b="1" dirty="0" err="1">
                <a:solidFill>
                  <a:srgbClr val="FF0000"/>
                </a:solidFill>
              </a:rPr>
              <a:t>aladaptive</a:t>
            </a:r>
            <a:r>
              <a:rPr lang="en-US" b="1" dirty="0">
                <a:solidFill>
                  <a:srgbClr val="FF0000"/>
                </a:solidFill>
              </a:rPr>
              <a:t> </a:t>
            </a:r>
            <a:r>
              <a:rPr lang="tr-TR" b="1" dirty="0">
                <a:solidFill>
                  <a:srgbClr val="FF0000"/>
                </a:solidFill>
              </a:rPr>
              <a:t>K</a:t>
            </a:r>
            <a:r>
              <a:rPr lang="en-US" b="1" dirty="0" err="1">
                <a:solidFill>
                  <a:srgbClr val="FF0000"/>
                </a:solidFill>
              </a:rPr>
              <a:t>idney</a:t>
            </a:r>
            <a:r>
              <a:rPr lang="en-US" b="1" dirty="0">
                <a:solidFill>
                  <a:srgbClr val="FF0000"/>
                </a:solidFill>
              </a:rPr>
              <a:t> </a:t>
            </a:r>
            <a:r>
              <a:rPr lang="tr-TR" b="1" dirty="0">
                <a:solidFill>
                  <a:srgbClr val="FF0000"/>
                </a:solidFill>
              </a:rPr>
              <a:t>R</a:t>
            </a:r>
            <a:r>
              <a:rPr lang="en-US" b="1" dirty="0" err="1">
                <a:solidFill>
                  <a:srgbClr val="FF0000"/>
                </a:solidFill>
              </a:rPr>
              <a:t>epair</a:t>
            </a:r>
            <a:br>
              <a:rPr lang="en-US" dirty="0"/>
            </a:br>
            <a:endParaRPr lang="tr-TR" dirty="0"/>
          </a:p>
        </p:txBody>
      </p:sp>
      <p:pic>
        <p:nvPicPr>
          <p:cNvPr id="6" name="İçerik Yer Tutucusu 5"/>
          <p:cNvPicPr>
            <a:picLocks noGrp="1" noChangeAspect="1"/>
          </p:cNvPicPr>
          <p:nvPr>
            <p:ph idx="1"/>
          </p:nvPr>
        </p:nvPicPr>
        <p:blipFill>
          <a:blip r:embed="rId2"/>
          <a:stretch>
            <a:fillRect/>
          </a:stretch>
        </p:blipFill>
        <p:spPr>
          <a:xfrm>
            <a:off x="45426" y="132678"/>
            <a:ext cx="6632331" cy="4404152"/>
          </a:xfrm>
          <a:prstGeom prst="rect">
            <a:avLst/>
          </a:prstGeom>
        </p:spPr>
      </p:pic>
      <p:sp>
        <p:nvSpPr>
          <p:cNvPr id="5" name="Slayt Numarası Yer Tutucusu 4"/>
          <p:cNvSpPr>
            <a:spLocks noGrp="1"/>
          </p:cNvSpPr>
          <p:nvPr>
            <p:ph type="sldNum" sz="quarter" idx="12"/>
          </p:nvPr>
        </p:nvSpPr>
        <p:spPr/>
        <p:txBody>
          <a:bodyPr/>
          <a:lstStyle/>
          <a:p>
            <a:fld id="{74745C36-2D23-4A8F-8D04-8C41EC7AB4A0}" type="slidenum">
              <a:rPr lang="tr-TR" smtClean="0"/>
              <a:t>25</a:t>
            </a:fld>
            <a:endParaRPr lang="tr-TR"/>
          </a:p>
        </p:txBody>
      </p:sp>
      <p:sp>
        <p:nvSpPr>
          <p:cNvPr id="7" name="Dikdörtgen 6"/>
          <p:cNvSpPr/>
          <p:nvPr/>
        </p:nvSpPr>
        <p:spPr>
          <a:xfrm>
            <a:off x="128954" y="4690132"/>
            <a:ext cx="6746631" cy="1785104"/>
          </a:xfrm>
          <a:prstGeom prst="rect">
            <a:avLst/>
          </a:prstGeom>
          <a:solidFill>
            <a:schemeClr val="bg1">
              <a:lumMod val="95000"/>
            </a:schemeClr>
          </a:solidFill>
        </p:spPr>
        <p:txBody>
          <a:bodyPr wrap="square">
            <a:spAutoFit/>
          </a:bodyPr>
          <a:lstStyle/>
          <a:p>
            <a:r>
              <a:rPr lang="en-US" sz="1000" dirty="0">
                <a:solidFill>
                  <a:srgbClr val="1F1F1F"/>
                </a:solidFill>
                <a:latin typeface="ElsevierGulliver"/>
              </a:rPr>
              <a:t>Fig. 2. Immune cells and renal intrinsic cells in maladaptive kidney repair.</a:t>
            </a:r>
          </a:p>
          <a:p>
            <a:r>
              <a:rPr lang="en-US" sz="1000" dirty="0">
                <a:solidFill>
                  <a:srgbClr val="1F1F1F"/>
                </a:solidFill>
                <a:latin typeface="ElsevierGulliver"/>
              </a:rPr>
              <a:t>Immune cells, including T cells, B cells, neutrophils, monocytes, etc., are normally localized in renal </a:t>
            </a:r>
            <a:r>
              <a:rPr lang="en-US" sz="1000" dirty="0" err="1">
                <a:solidFill>
                  <a:srgbClr val="1F1F1F"/>
                </a:solidFill>
                <a:latin typeface="ElsevierGulliver"/>
              </a:rPr>
              <a:t>microvessels</a:t>
            </a:r>
            <a:r>
              <a:rPr lang="en-US" sz="1000" dirty="0">
                <a:solidFill>
                  <a:srgbClr val="1F1F1F"/>
                </a:solidFill>
                <a:latin typeface="ElsevierGulliver"/>
              </a:rPr>
              <a:t>. During </a:t>
            </a:r>
            <a:r>
              <a:rPr lang="en-US" sz="1000" dirty="0">
                <a:solidFill>
                  <a:srgbClr val="1F1F1F"/>
                </a:solidFill>
                <a:latin typeface="ElsevierGulliver"/>
                <a:hlinkClick r:id="rId3" tooltip="Learn more about kidney injury from ScienceDirect's AI-generated Topic Pages"/>
              </a:rPr>
              <a:t>kidney injury</a:t>
            </a:r>
            <a:r>
              <a:rPr lang="en-US" sz="1000" dirty="0">
                <a:solidFill>
                  <a:srgbClr val="1F1F1F"/>
                </a:solidFill>
                <a:latin typeface="ElsevierGulliver"/>
              </a:rPr>
              <a:t>, these immune cells adhere to activated endothelial cells as a result of </a:t>
            </a:r>
            <a:r>
              <a:rPr lang="en-US" sz="1000" dirty="0">
                <a:solidFill>
                  <a:srgbClr val="1F1F1F"/>
                </a:solidFill>
                <a:latin typeface="ElsevierGulliver"/>
                <a:hlinkClick r:id="rId4" tooltip="Learn more about vascular damage from ScienceDirect's AI-generated Topic Pages"/>
              </a:rPr>
              <a:t>vascular damage</a:t>
            </a:r>
            <a:r>
              <a:rPr lang="en-US" sz="1000" dirty="0">
                <a:solidFill>
                  <a:srgbClr val="1F1F1F"/>
                </a:solidFill>
                <a:latin typeface="ElsevierGulliver"/>
              </a:rPr>
              <a:t> and the </a:t>
            </a:r>
            <a:r>
              <a:rPr lang="en-US" sz="1000" dirty="0">
                <a:solidFill>
                  <a:srgbClr val="1F1F1F"/>
                </a:solidFill>
                <a:latin typeface="ElsevierGulliver"/>
                <a:hlinkClick r:id="rId5" tooltip="Learn more about chemoattractant from ScienceDirect's AI-generated Topic Pages"/>
              </a:rPr>
              <a:t>chemoattractant</a:t>
            </a:r>
            <a:r>
              <a:rPr lang="en-US" sz="1000" dirty="0">
                <a:solidFill>
                  <a:srgbClr val="1F1F1F"/>
                </a:solidFill>
                <a:latin typeface="ElsevierGulliver"/>
              </a:rPr>
              <a:t> activity of </a:t>
            </a:r>
            <a:r>
              <a:rPr lang="en-US" sz="1000" dirty="0">
                <a:solidFill>
                  <a:srgbClr val="1F1F1F"/>
                </a:solidFill>
                <a:latin typeface="ElsevierGulliver"/>
                <a:hlinkClick r:id="rId6" tooltip="Learn more about chemokines from ScienceDirect's AI-generated Topic Pages"/>
              </a:rPr>
              <a:t>chemokines</a:t>
            </a:r>
            <a:r>
              <a:rPr lang="en-US" sz="1000" dirty="0">
                <a:solidFill>
                  <a:srgbClr val="1F1F1F"/>
                </a:solidFill>
                <a:latin typeface="ElsevierGulliver"/>
              </a:rPr>
              <a:t>. Some immune cells migrate into the renal </a:t>
            </a:r>
            <a:r>
              <a:rPr lang="en-US" sz="1000" dirty="0" err="1">
                <a:solidFill>
                  <a:srgbClr val="1F1F1F"/>
                </a:solidFill>
                <a:latin typeface="ElsevierGulliver"/>
              </a:rPr>
              <a:t>interstitium</a:t>
            </a:r>
            <a:r>
              <a:rPr lang="en-US" sz="1000" dirty="0">
                <a:solidFill>
                  <a:srgbClr val="1F1F1F"/>
                </a:solidFill>
                <a:latin typeface="ElsevierGulliver"/>
              </a:rPr>
              <a:t> and undergo phenotypic transitions, such as the M1-M2 transition of macrophages. On the one hand, the immune cells may secrete pro-fibrotic growth factors or transform into </a:t>
            </a:r>
            <a:r>
              <a:rPr lang="en-US" sz="1000" dirty="0" err="1">
                <a:solidFill>
                  <a:srgbClr val="1F1F1F"/>
                </a:solidFill>
                <a:latin typeface="ElsevierGulliver"/>
              </a:rPr>
              <a:t>myofibroblasts</a:t>
            </a:r>
            <a:r>
              <a:rPr lang="en-US" sz="1000" dirty="0">
                <a:solidFill>
                  <a:srgbClr val="1F1F1F"/>
                </a:solidFill>
                <a:latin typeface="ElsevierGulliver"/>
              </a:rPr>
              <a:t>. On the other hand, they secrete chemokines, cytokines, and complements, thereby aggravating the cycle of </a:t>
            </a:r>
            <a:r>
              <a:rPr lang="en-US" sz="1000" dirty="0">
                <a:solidFill>
                  <a:srgbClr val="1F1F1F"/>
                </a:solidFill>
                <a:latin typeface="ElsevierGulliver"/>
                <a:hlinkClick r:id="rId7" tooltip="Learn more about renal inflammation from ScienceDirect's AI-generated Topic Pages"/>
              </a:rPr>
              <a:t>renal inflammation</a:t>
            </a:r>
            <a:r>
              <a:rPr lang="en-US" sz="1000" dirty="0">
                <a:solidFill>
                  <a:srgbClr val="1F1F1F"/>
                </a:solidFill>
                <a:latin typeface="ElsevierGulliver"/>
              </a:rPr>
              <a:t>. Meanwhile, tubular regeneration occurs during this process. Specifically, receptors on TECs, such as TLRs, receive paracrine signals such as DAMPs, activating the transcription of intracellular inflammatory factors or chemokines and further inducing inflammatory cells to enter the renal </a:t>
            </a:r>
            <a:r>
              <a:rPr lang="en-US" sz="1000" dirty="0" err="1">
                <a:solidFill>
                  <a:srgbClr val="1F1F1F"/>
                </a:solidFill>
                <a:latin typeface="ElsevierGulliver"/>
              </a:rPr>
              <a:t>interstitium</a:t>
            </a:r>
            <a:r>
              <a:rPr lang="en-US" sz="1000" dirty="0">
                <a:solidFill>
                  <a:srgbClr val="1F1F1F"/>
                </a:solidFill>
                <a:latin typeface="ElsevierGulliver"/>
              </a:rPr>
              <a:t>. Exosomes produced by TECs can also mediate intercellular crosstalk and exacerbate inflammation in maladaptive kidney repair.</a:t>
            </a:r>
            <a:endParaRPr lang="en-US" sz="1000" b="0" i="0" dirty="0">
              <a:solidFill>
                <a:srgbClr val="1F1F1F"/>
              </a:solidFill>
              <a:effectLst/>
              <a:latin typeface="ElsevierGulliver"/>
            </a:endParaRPr>
          </a:p>
        </p:txBody>
      </p:sp>
      <p:sp>
        <p:nvSpPr>
          <p:cNvPr id="9" name="Dikdörtgen 8"/>
          <p:cNvSpPr/>
          <p:nvPr/>
        </p:nvSpPr>
        <p:spPr>
          <a:xfrm>
            <a:off x="313592" y="6488180"/>
            <a:ext cx="6096000" cy="369332"/>
          </a:xfrm>
          <a:prstGeom prst="rect">
            <a:avLst/>
          </a:prstGeom>
        </p:spPr>
        <p:txBody>
          <a:bodyPr>
            <a:spAutoFit/>
          </a:bodyPr>
          <a:lstStyle/>
          <a:p>
            <a:r>
              <a:rPr lang="tr-TR" dirty="0"/>
              <a:t>FU, Y. </a:t>
            </a:r>
            <a:r>
              <a:rPr lang="en-US" dirty="0"/>
              <a:t>Pharmacology &amp; Therapeutics</a:t>
            </a:r>
            <a:r>
              <a:rPr lang="tr-TR" dirty="0"/>
              <a:t>, 2022</a:t>
            </a:r>
            <a:endParaRPr lang="en-US" dirty="0"/>
          </a:p>
        </p:txBody>
      </p:sp>
      <p:sp>
        <p:nvSpPr>
          <p:cNvPr id="10" name="Dikdörtgen 9"/>
          <p:cNvSpPr/>
          <p:nvPr/>
        </p:nvSpPr>
        <p:spPr>
          <a:xfrm>
            <a:off x="7092463" y="1912723"/>
            <a:ext cx="4618892" cy="2862322"/>
          </a:xfrm>
          <a:prstGeom prst="rect">
            <a:avLst/>
          </a:prstGeom>
          <a:solidFill>
            <a:schemeClr val="accent6">
              <a:lumMod val="60000"/>
              <a:lumOff val="40000"/>
            </a:schemeClr>
          </a:solidFill>
        </p:spPr>
        <p:txBody>
          <a:bodyPr wrap="square">
            <a:spAutoFit/>
          </a:bodyPr>
          <a:lstStyle/>
          <a:p>
            <a:pPr marL="285750" indent="-285750">
              <a:buFont typeface="Wingdings" panose="05000000000000000000" pitchFamily="2" charset="2"/>
              <a:buChar char="q"/>
            </a:pPr>
            <a:r>
              <a:rPr lang="en-US" sz="2000" dirty="0"/>
              <a:t>Maladaptive kidney repair involves </a:t>
            </a:r>
            <a:r>
              <a:rPr lang="en-US" sz="2000" b="1" dirty="0"/>
              <a:t>multiple cell types and multifactorial processes, </a:t>
            </a:r>
            <a:r>
              <a:rPr lang="en-US" sz="2000" dirty="0"/>
              <a:t>of which </a:t>
            </a:r>
            <a:r>
              <a:rPr lang="en-US" sz="2000" b="1" dirty="0"/>
              <a:t>inflammation is a key component. </a:t>
            </a:r>
            <a:endParaRPr lang="tr-TR" sz="2000" b="1" dirty="0"/>
          </a:p>
          <a:p>
            <a:pPr marL="285750" indent="-285750">
              <a:buFont typeface="Wingdings" panose="05000000000000000000" pitchFamily="2" charset="2"/>
              <a:buChar char="q"/>
            </a:pPr>
            <a:endParaRPr lang="tr-TR" sz="2000" dirty="0"/>
          </a:p>
          <a:p>
            <a:pPr marL="285750" indent="-285750">
              <a:buFont typeface="Wingdings" panose="05000000000000000000" pitchFamily="2" charset="2"/>
              <a:buChar char="q"/>
            </a:pPr>
            <a:r>
              <a:rPr lang="en-US" sz="2000" dirty="0"/>
              <a:t>In the process of inflammation, there is a </a:t>
            </a:r>
            <a:r>
              <a:rPr lang="en-US" sz="2000" b="1" dirty="0"/>
              <a:t>bidirectional interplay between kidney parenchymal cells and the immune system</a:t>
            </a:r>
            <a:r>
              <a:rPr lang="en-US" b="1" dirty="0"/>
              <a:t>.</a:t>
            </a:r>
            <a:endParaRPr lang="tr-TR" b="1" dirty="0"/>
          </a:p>
        </p:txBody>
      </p:sp>
    </p:spTree>
    <p:extLst>
      <p:ext uri="{BB962C8B-B14F-4D97-AF65-F5344CB8AC3E}">
        <p14:creationId xmlns:p14="http://schemas.microsoft.com/office/powerpoint/2010/main" val="1579682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57907" y="68451"/>
            <a:ext cx="8352693" cy="1325563"/>
          </a:xfrm>
        </p:spPr>
        <p:txBody>
          <a:bodyPr/>
          <a:lstStyle/>
          <a:p>
            <a:r>
              <a:rPr lang="tr-TR" b="1" dirty="0" err="1">
                <a:solidFill>
                  <a:srgbClr val="7030A0"/>
                </a:solidFill>
              </a:rPr>
              <a:t>Effect</a:t>
            </a:r>
            <a:r>
              <a:rPr lang="tr-TR" b="1" dirty="0">
                <a:solidFill>
                  <a:srgbClr val="7030A0"/>
                </a:solidFill>
              </a:rPr>
              <a:t> of </a:t>
            </a:r>
            <a:r>
              <a:rPr lang="tr-TR" b="1" dirty="0" err="1">
                <a:solidFill>
                  <a:srgbClr val="7030A0"/>
                </a:solidFill>
              </a:rPr>
              <a:t>Growth</a:t>
            </a:r>
            <a:r>
              <a:rPr lang="tr-TR" b="1" dirty="0">
                <a:solidFill>
                  <a:srgbClr val="7030A0"/>
                </a:solidFill>
              </a:rPr>
              <a:t> </a:t>
            </a:r>
            <a:r>
              <a:rPr lang="tr-TR" b="1" dirty="0" err="1">
                <a:solidFill>
                  <a:srgbClr val="7030A0"/>
                </a:solidFill>
              </a:rPr>
              <a:t>Factors</a:t>
            </a:r>
            <a:r>
              <a:rPr lang="tr-TR" b="1" dirty="0">
                <a:solidFill>
                  <a:srgbClr val="7030A0"/>
                </a:solidFill>
              </a:rPr>
              <a:t> on AKI </a:t>
            </a:r>
            <a:r>
              <a:rPr lang="tr-TR" b="1" dirty="0" err="1">
                <a:solidFill>
                  <a:srgbClr val="7030A0"/>
                </a:solidFill>
              </a:rPr>
              <a:t>and</a:t>
            </a:r>
            <a:r>
              <a:rPr lang="tr-TR" b="1" dirty="0">
                <a:solidFill>
                  <a:srgbClr val="7030A0"/>
                </a:solidFill>
              </a:rPr>
              <a:t> AKI-CKD </a:t>
            </a:r>
            <a:r>
              <a:rPr lang="tr-TR" b="1" dirty="0" err="1">
                <a:solidFill>
                  <a:srgbClr val="7030A0"/>
                </a:solidFill>
              </a:rPr>
              <a:t>Transition</a:t>
            </a:r>
            <a:endParaRPr lang="tr-TR" b="1" dirty="0">
              <a:solidFill>
                <a:srgbClr val="7030A0"/>
              </a:solidFill>
            </a:endParaRPr>
          </a:p>
        </p:txBody>
      </p:sp>
      <p:pic>
        <p:nvPicPr>
          <p:cNvPr id="6" name="İçerik Yer Tutucusu 5"/>
          <p:cNvPicPr>
            <a:picLocks noGrp="1" noChangeAspect="1"/>
          </p:cNvPicPr>
          <p:nvPr>
            <p:ph idx="1"/>
          </p:nvPr>
        </p:nvPicPr>
        <p:blipFill>
          <a:blip r:embed="rId2"/>
          <a:stretch>
            <a:fillRect/>
          </a:stretch>
        </p:blipFill>
        <p:spPr>
          <a:xfrm>
            <a:off x="258878" y="1406914"/>
            <a:ext cx="5888495" cy="3655925"/>
          </a:xfrm>
          <a:prstGeom prst="rect">
            <a:avLst/>
          </a:prstGeom>
          <a:ln>
            <a:solidFill>
              <a:schemeClr val="accent1"/>
            </a:solidFill>
          </a:ln>
        </p:spPr>
      </p:pic>
      <p:sp>
        <p:nvSpPr>
          <p:cNvPr id="5" name="Slayt Numarası Yer Tutucusu 4"/>
          <p:cNvSpPr>
            <a:spLocks noGrp="1"/>
          </p:cNvSpPr>
          <p:nvPr>
            <p:ph type="sldNum" sz="quarter" idx="12"/>
          </p:nvPr>
        </p:nvSpPr>
        <p:spPr/>
        <p:txBody>
          <a:bodyPr/>
          <a:lstStyle/>
          <a:p>
            <a:fld id="{74745C36-2D23-4A8F-8D04-8C41EC7AB4A0}" type="slidenum">
              <a:rPr lang="tr-TR" smtClean="0"/>
              <a:t>26</a:t>
            </a:fld>
            <a:endParaRPr lang="tr-TR"/>
          </a:p>
        </p:txBody>
      </p:sp>
      <p:sp>
        <p:nvSpPr>
          <p:cNvPr id="10" name="Dikdörtgen 9"/>
          <p:cNvSpPr/>
          <p:nvPr/>
        </p:nvSpPr>
        <p:spPr>
          <a:xfrm>
            <a:off x="6498224" y="6352143"/>
            <a:ext cx="3895490" cy="369332"/>
          </a:xfrm>
          <a:prstGeom prst="rect">
            <a:avLst/>
          </a:prstGeom>
        </p:spPr>
        <p:txBody>
          <a:bodyPr wrap="none">
            <a:spAutoFit/>
          </a:bodyPr>
          <a:lstStyle/>
          <a:p>
            <a:r>
              <a:rPr lang="en-US" u="sng" dirty="0">
                <a:solidFill>
                  <a:srgbClr val="205493"/>
                </a:solidFill>
                <a:latin typeface="Helvetica Neue"/>
                <a:hlinkClick r:id="rId3"/>
              </a:rPr>
              <a:t>Signal </a:t>
            </a:r>
            <a:r>
              <a:rPr lang="en-US" u="sng" dirty="0" err="1">
                <a:solidFill>
                  <a:srgbClr val="205493"/>
                </a:solidFill>
                <a:latin typeface="Helvetica Neue"/>
                <a:hlinkClick r:id="rId3"/>
              </a:rPr>
              <a:t>Transduct</a:t>
            </a:r>
            <a:r>
              <a:rPr lang="en-US" u="sng" dirty="0">
                <a:solidFill>
                  <a:srgbClr val="205493"/>
                </a:solidFill>
                <a:latin typeface="Helvetica Neue"/>
                <a:hlinkClick r:id="rId3"/>
              </a:rPr>
              <a:t> Target </a:t>
            </a:r>
            <a:r>
              <a:rPr lang="en-US" u="sng" dirty="0" err="1">
                <a:solidFill>
                  <a:srgbClr val="205493"/>
                </a:solidFill>
                <a:latin typeface="Helvetica Neue"/>
                <a:hlinkClick r:id="rId3"/>
              </a:rPr>
              <a:t>Ther</a:t>
            </a:r>
            <a:r>
              <a:rPr lang="en-US" u="sng" dirty="0">
                <a:solidFill>
                  <a:srgbClr val="205493"/>
                </a:solidFill>
                <a:latin typeface="Helvetica Neue"/>
                <a:hlinkClick r:id="rId3"/>
              </a:rPr>
              <a:t>.</a:t>
            </a:r>
            <a:r>
              <a:rPr lang="en-US" dirty="0">
                <a:solidFill>
                  <a:srgbClr val="212121"/>
                </a:solidFill>
                <a:latin typeface="Helvetica Neue"/>
              </a:rPr>
              <a:t> 2020</a:t>
            </a:r>
            <a:endParaRPr lang="tr-TR" dirty="0"/>
          </a:p>
        </p:txBody>
      </p:sp>
      <p:sp>
        <p:nvSpPr>
          <p:cNvPr id="11" name="Metin kutusu 10"/>
          <p:cNvSpPr txBox="1"/>
          <p:nvPr/>
        </p:nvSpPr>
        <p:spPr>
          <a:xfrm>
            <a:off x="6251125" y="1435620"/>
            <a:ext cx="5761893" cy="1200329"/>
          </a:xfrm>
          <a:prstGeom prst="rect">
            <a:avLst/>
          </a:prstGeom>
          <a:solidFill>
            <a:srgbClr val="FBD7EA"/>
          </a:solidFill>
        </p:spPr>
        <p:txBody>
          <a:bodyPr wrap="square" rtlCol="0">
            <a:spAutoFit/>
          </a:bodyPr>
          <a:lstStyle/>
          <a:p>
            <a:pPr marL="285750" indent="-285750">
              <a:buFont typeface="Wingdings" panose="05000000000000000000" pitchFamily="2" charset="2"/>
              <a:buChar char="q"/>
            </a:pPr>
            <a:r>
              <a:rPr lang="en-US" b="1" dirty="0">
                <a:solidFill>
                  <a:srgbClr val="333333"/>
                </a:solidFill>
              </a:rPr>
              <a:t>Many growth factors</a:t>
            </a:r>
            <a:r>
              <a:rPr lang="tr-TR" b="1" dirty="0">
                <a:solidFill>
                  <a:srgbClr val="333333"/>
                </a:solidFill>
              </a:rPr>
              <a:t> (</a:t>
            </a:r>
            <a:r>
              <a:rPr lang="en-US" b="1" dirty="0">
                <a:solidFill>
                  <a:srgbClr val="333333"/>
                </a:solidFill>
              </a:rPr>
              <a:t>BMP-7, EGF, FGF-2, HGF, IGF-1, VEGF, and TGF-β1</a:t>
            </a:r>
            <a:r>
              <a:rPr lang="tr-TR" b="1" dirty="0">
                <a:solidFill>
                  <a:srgbClr val="333333"/>
                </a:solidFill>
              </a:rPr>
              <a:t>)</a:t>
            </a:r>
            <a:r>
              <a:rPr lang="en-US" b="1" dirty="0">
                <a:solidFill>
                  <a:srgbClr val="333333"/>
                </a:solidFill>
              </a:rPr>
              <a:t> </a:t>
            </a:r>
            <a:r>
              <a:rPr lang="en-US" dirty="0">
                <a:solidFill>
                  <a:srgbClr val="333333"/>
                </a:solidFill>
              </a:rPr>
              <a:t>involved in the </a:t>
            </a:r>
            <a:r>
              <a:rPr lang="en-US" b="1" dirty="0">
                <a:solidFill>
                  <a:srgbClr val="333333"/>
                </a:solidFill>
              </a:rPr>
              <a:t>acute injury phase</a:t>
            </a:r>
            <a:r>
              <a:rPr lang="tr-TR" dirty="0">
                <a:solidFill>
                  <a:srgbClr val="333333"/>
                </a:solidFill>
              </a:rPr>
              <a:t>, </a:t>
            </a:r>
            <a:r>
              <a:rPr lang="en-US" b="1" dirty="0">
                <a:solidFill>
                  <a:srgbClr val="333333"/>
                </a:solidFill>
              </a:rPr>
              <a:t>inflammatory </a:t>
            </a:r>
            <a:r>
              <a:rPr lang="tr-TR" b="1" dirty="0" err="1">
                <a:solidFill>
                  <a:srgbClr val="333333"/>
                </a:solidFill>
              </a:rPr>
              <a:t>response</a:t>
            </a:r>
            <a:r>
              <a:rPr lang="en-US" b="1" dirty="0">
                <a:solidFill>
                  <a:srgbClr val="333333"/>
                </a:solidFill>
              </a:rPr>
              <a:t> </a:t>
            </a:r>
            <a:r>
              <a:rPr lang="tr-TR" b="1" dirty="0">
                <a:solidFill>
                  <a:srgbClr val="333333"/>
                </a:solidFill>
              </a:rPr>
              <a:t>(</a:t>
            </a:r>
            <a:r>
              <a:rPr lang="en-US" b="1" dirty="0">
                <a:solidFill>
                  <a:srgbClr val="333333"/>
                </a:solidFill>
              </a:rPr>
              <a:t>cytokine production and immune cell recruitment</a:t>
            </a:r>
            <a:r>
              <a:rPr lang="tr-TR" b="1" dirty="0">
                <a:solidFill>
                  <a:srgbClr val="333333"/>
                </a:solidFill>
              </a:rPr>
              <a:t>) </a:t>
            </a:r>
            <a:r>
              <a:rPr lang="tr-TR" b="1" dirty="0" err="1">
                <a:solidFill>
                  <a:srgbClr val="333333"/>
                </a:solidFill>
              </a:rPr>
              <a:t>and</a:t>
            </a:r>
            <a:r>
              <a:rPr lang="tr-TR" b="1" dirty="0">
                <a:solidFill>
                  <a:srgbClr val="333333"/>
                </a:solidFill>
              </a:rPr>
              <a:t> </a:t>
            </a:r>
            <a:r>
              <a:rPr lang="tr-TR" b="1" dirty="0" err="1">
                <a:solidFill>
                  <a:srgbClr val="333333"/>
                </a:solidFill>
              </a:rPr>
              <a:t>programmed</a:t>
            </a:r>
            <a:r>
              <a:rPr lang="tr-TR" b="1" dirty="0">
                <a:solidFill>
                  <a:srgbClr val="333333"/>
                </a:solidFill>
              </a:rPr>
              <a:t> </a:t>
            </a:r>
            <a:r>
              <a:rPr lang="tr-TR" b="1" dirty="0" err="1">
                <a:solidFill>
                  <a:srgbClr val="333333"/>
                </a:solidFill>
              </a:rPr>
              <a:t>cell</a:t>
            </a:r>
            <a:r>
              <a:rPr lang="tr-TR" b="1" dirty="0">
                <a:solidFill>
                  <a:srgbClr val="333333"/>
                </a:solidFill>
              </a:rPr>
              <a:t> </a:t>
            </a:r>
            <a:r>
              <a:rPr lang="tr-TR" b="1" dirty="0" err="1">
                <a:solidFill>
                  <a:srgbClr val="333333"/>
                </a:solidFill>
              </a:rPr>
              <a:t>death</a:t>
            </a:r>
            <a:endParaRPr lang="tr-TR" dirty="0"/>
          </a:p>
        </p:txBody>
      </p:sp>
      <p:sp>
        <p:nvSpPr>
          <p:cNvPr id="12" name="Dikdörtgen 11"/>
          <p:cNvSpPr/>
          <p:nvPr/>
        </p:nvSpPr>
        <p:spPr>
          <a:xfrm>
            <a:off x="155125" y="5075739"/>
            <a:ext cx="6096000" cy="1785104"/>
          </a:xfrm>
          <a:prstGeom prst="rect">
            <a:avLst/>
          </a:prstGeom>
          <a:solidFill>
            <a:schemeClr val="bg1">
              <a:lumMod val="95000"/>
            </a:schemeClr>
          </a:solidFill>
        </p:spPr>
        <p:txBody>
          <a:bodyPr>
            <a:spAutoFit/>
          </a:bodyPr>
          <a:lstStyle/>
          <a:p>
            <a:pPr>
              <a:spcBef>
                <a:spcPts val="1000"/>
              </a:spcBef>
            </a:pPr>
            <a:r>
              <a:rPr lang="en-US" sz="1000" b="1" dirty="0">
                <a:solidFill>
                  <a:srgbClr val="333333"/>
                </a:solidFill>
                <a:latin typeface="Cambria" panose="02040503050406030204" pitchFamily="18" charset="0"/>
              </a:rPr>
              <a:t>Effect of growth factors on AKI and AKI-CKD </a:t>
            </a:r>
            <a:r>
              <a:rPr lang="en-US" sz="1000" b="1" dirty="0" err="1">
                <a:solidFill>
                  <a:srgbClr val="333333"/>
                </a:solidFill>
                <a:latin typeface="Cambria" panose="02040503050406030204" pitchFamily="18" charset="0"/>
              </a:rPr>
              <a:t>progression.</a:t>
            </a:r>
            <a:r>
              <a:rPr lang="en-US" sz="1000" dirty="0" err="1">
                <a:solidFill>
                  <a:srgbClr val="333333"/>
                </a:solidFill>
                <a:latin typeface="Cambria" panose="02040503050406030204" pitchFamily="18" charset="0"/>
              </a:rPr>
              <a:t>Many</a:t>
            </a:r>
            <a:r>
              <a:rPr lang="en-US" sz="1000" dirty="0">
                <a:solidFill>
                  <a:srgbClr val="333333"/>
                </a:solidFill>
                <a:latin typeface="Cambria" panose="02040503050406030204" pitchFamily="18" charset="0"/>
              </a:rPr>
              <a:t> growth factors, such as BMP-7, EGF, FGF-2, HGF, IGF-1, VEGF, and TGF-β1, are involved in the programmed cell death of endothelial or epithelial cells in the acute injury phase. BMP-7, FGF-2, HGF, TGF-β1, and IGF-1 participate in the regulation of the inflammatory microenvironment that is responsible for cytokine production and immune cell recruitment. TGF-β1 is a double-edged growth factor. In addition, TGF-β1 exerts anti-inflammatory effects, and TGF-β1 overproduction leads to acute tubular injury. After injured epithelial cells fail to regenerate through differentiation, fibrosis is induced as a self-limiting repair process to limit damage. In this stage, overproduction of growth factors such as TGF-β1, PDGF, and FGF induces fibroblast/</a:t>
            </a:r>
            <a:r>
              <a:rPr lang="en-US" sz="1000" dirty="0" err="1">
                <a:solidFill>
                  <a:srgbClr val="333333"/>
                </a:solidFill>
                <a:latin typeface="Cambria" panose="02040503050406030204" pitchFamily="18" charset="0"/>
              </a:rPr>
              <a:t>pericyte</a:t>
            </a:r>
            <a:r>
              <a:rPr lang="en-US" sz="1000" dirty="0">
                <a:solidFill>
                  <a:srgbClr val="333333"/>
                </a:solidFill>
                <a:latin typeface="Cambria" panose="02040503050406030204" pitchFamily="18" charset="0"/>
              </a:rPr>
              <a:t> proliferation, </a:t>
            </a:r>
            <a:r>
              <a:rPr lang="en-US" sz="1000" dirty="0" err="1">
                <a:solidFill>
                  <a:srgbClr val="333333"/>
                </a:solidFill>
                <a:latin typeface="Cambria" panose="02040503050406030204" pitchFamily="18" charset="0"/>
              </a:rPr>
              <a:t>transdifferentiation</a:t>
            </a:r>
            <a:r>
              <a:rPr lang="en-US" sz="1000" dirty="0">
                <a:solidFill>
                  <a:srgbClr val="333333"/>
                </a:solidFill>
                <a:latin typeface="Cambria" panose="02040503050406030204" pitchFamily="18" charset="0"/>
              </a:rPr>
              <a:t> of tubular epithelial cells, endothelial cells, and macrophages, and extracellular matrix production, leading to CKD. Concurrently, abnormal synthesis of PDGF-B, VEGF, EGF, and TGF-β1 has a negative impact on endothelial integrity and causes capillary rarefaction, accelerating renal fibrosis.</a:t>
            </a:r>
            <a:endParaRPr lang="en-US" sz="1000" b="0" i="0" dirty="0">
              <a:solidFill>
                <a:srgbClr val="333333"/>
              </a:solidFill>
              <a:effectLst/>
              <a:latin typeface="Cambria" panose="02040503050406030204" pitchFamily="18" charset="0"/>
            </a:endParaRPr>
          </a:p>
        </p:txBody>
      </p:sp>
      <p:sp>
        <p:nvSpPr>
          <p:cNvPr id="13" name="Metin kutusu 12"/>
          <p:cNvSpPr txBox="1"/>
          <p:nvPr/>
        </p:nvSpPr>
        <p:spPr>
          <a:xfrm>
            <a:off x="6251125" y="3614780"/>
            <a:ext cx="5873467" cy="1754326"/>
          </a:xfrm>
          <a:prstGeom prst="rect">
            <a:avLst/>
          </a:prstGeom>
          <a:solidFill>
            <a:schemeClr val="accent6">
              <a:lumMod val="20000"/>
              <a:lumOff val="80000"/>
            </a:schemeClr>
          </a:solidFill>
        </p:spPr>
        <p:txBody>
          <a:bodyPr wrap="square" rtlCol="0">
            <a:spAutoFit/>
          </a:bodyPr>
          <a:lstStyle/>
          <a:p>
            <a:pPr marL="285750" indent="-285750">
              <a:buFont typeface="Wingdings" panose="05000000000000000000" pitchFamily="2" charset="2"/>
              <a:buChar char="q"/>
            </a:pPr>
            <a:r>
              <a:rPr lang="en-US" b="1" dirty="0">
                <a:solidFill>
                  <a:srgbClr val="333333"/>
                </a:solidFill>
              </a:rPr>
              <a:t>After injured epithelial cells fail to regenerate through differentiation, fibrosis</a:t>
            </a:r>
            <a:r>
              <a:rPr lang="tr-TR" b="1" dirty="0">
                <a:solidFill>
                  <a:srgbClr val="333333"/>
                </a:solidFill>
              </a:rPr>
              <a:t> is </a:t>
            </a:r>
            <a:r>
              <a:rPr lang="tr-TR" b="1" dirty="0" err="1">
                <a:solidFill>
                  <a:srgbClr val="333333"/>
                </a:solidFill>
              </a:rPr>
              <a:t>induced</a:t>
            </a:r>
            <a:r>
              <a:rPr lang="tr-TR" b="1" dirty="0">
                <a:solidFill>
                  <a:srgbClr val="333333"/>
                </a:solidFill>
              </a:rPr>
              <a:t> </a:t>
            </a:r>
            <a:r>
              <a:rPr lang="tr-TR" b="1" dirty="0" err="1">
                <a:solidFill>
                  <a:srgbClr val="333333"/>
                </a:solidFill>
              </a:rPr>
              <a:t>leading</a:t>
            </a:r>
            <a:r>
              <a:rPr lang="tr-TR" b="1" dirty="0">
                <a:solidFill>
                  <a:srgbClr val="333333"/>
                </a:solidFill>
              </a:rPr>
              <a:t> </a:t>
            </a:r>
            <a:r>
              <a:rPr lang="tr-TR" b="1" dirty="0" err="1">
                <a:solidFill>
                  <a:srgbClr val="333333"/>
                </a:solidFill>
              </a:rPr>
              <a:t>to</a:t>
            </a:r>
            <a:r>
              <a:rPr lang="tr-TR" b="1" dirty="0">
                <a:solidFill>
                  <a:srgbClr val="333333"/>
                </a:solidFill>
              </a:rPr>
              <a:t> CKD</a:t>
            </a:r>
          </a:p>
          <a:p>
            <a:pPr marL="742950" lvl="1" indent="-285750">
              <a:buFont typeface="Wingdings" panose="05000000000000000000" pitchFamily="2" charset="2"/>
              <a:buChar char="q"/>
            </a:pPr>
            <a:r>
              <a:rPr lang="en-US" dirty="0">
                <a:solidFill>
                  <a:srgbClr val="333333"/>
                </a:solidFill>
              </a:rPr>
              <a:t>overproduction of growth factors </a:t>
            </a:r>
            <a:r>
              <a:rPr lang="tr-TR" dirty="0">
                <a:solidFill>
                  <a:srgbClr val="333333"/>
                </a:solidFill>
              </a:rPr>
              <a:t>(</a:t>
            </a:r>
            <a:r>
              <a:rPr lang="en-US" dirty="0">
                <a:solidFill>
                  <a:srgbClr val="333333"/>
                </a:solidFill>
              </a:rPr>
              <a:t>TGF-β1, PDGF, and FGF</a:t>
            </a:r>
            <a:r>
              <a:rPr lang="tr-TR" dirty="0">
                <a:solidFill>
                  <a:srgbClr val="333333"/>
                </a:solidFill>
              </a:rPr>
              <a:t>)</a:t>
            </a:r>
            <a:r>
              <a:rPr lang="tr-TR" dirty="0" err="1">
                <a:solidFill>
                  <a:srgbClr val="333333"/>
                </a:solidFill>
              </a:rPr>
              <a:t>stimulates</a:t>
            </a:r>
            <a:r>
              <a:rPr lang="tr-TR" dirty="0">
                <a:solidFill>
                  <a:srgbClr val="333333"/>
                </a:solidFill>
              </a:rPr>
              <a:t> </a:t>
            </a:r>
            <a:r>
              <a:rPr lang="en-US" dirty="0">
                <a:solidFill>
                  <a:srgbClr val="333333"/>
                </a:solidFill>
              </a:rPr>
              <a:t>fibroblast/</a:t>
            </a:r>
            <a:r>
              <a:rPr lang="en-US" dirty="0" err="1">
                <a:solidFill>
                  <a:srgbClr val="333333"/>
                </a:solidFill>
              </a:rPr>
              <a:t>pericyte</a:t>
            </a:r>
            <a:r>
              <a:rPr lang="en-US" dirty="0">
                <a:solidFill>
                  <a:srgbClr val="333333"/>
                </a:solidFill>
              </a:rPr>
              <a:t> proliferation, </a:t>
            </a:r>
            <a:r>
              <a:rPr lang="en-US" dirty="0" err="1">
                <a:solidFill>
                  <a:srgbClr val="333333"/>
                </a:solidFill>
              </a:rPr>
              <a:t>transdifferentiation</a:t>
            </a:r>
            <a:r>
              <a:rPr lang="en-US" dirty="0">
                <a:solidFill>
                  <a:srgbClr val="333333"/>
                </a:solidFill>
              </a:rPr>
              <a:t> of tubular epithelial cells, endothelial cells, macrophages, and </a:t>
            </a:r>
            <a:r>
              <a:rPr lang="tr-TR" dirty="0">
                <a:solidFill>
                  <a:srgbClr val="333333"/>
                </a:solidFill>
              </a:rPr>
              <a:t>ECM </a:t>
            </a:r>
            <a:r>
              <a:rPr lang="en-US" dirty="0">
                <a:solidFill>
                  <a:srgbClr val="333333"/>
                </a:solidFill>
              </a:rPr>
              <a:t>production</a:t>
            </a:r>
            <a:r>
              <a:rPr lang="tr-TR" dirty="0">
                <a:solidFill>
                  <a:srgbClr val="333333"/>
                </a:solidFill>
              </a:rPr>
              <a:t>.</a:t>
            </a:r>
            <a:endParaRPr lang="tr-TR" b="1" dirty="0"/>
          </a:p>
        </p:txBody>
      </p:sp>
    </p:spTree>
    <p:extLst>
      <p:ext uri="{BB962C8B-B14F-4D97-AF65-F5344CB8AC3E}">
        <p14:creationId xmlns:p14="http://schemas.microsoft.com/office/powerpoint/2010/main" val="6432874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98939" y="146417"/>
            <a:ext cx="10585939" cy="1325563"/>
          </a:xfrm>
        </p:spPr>
        <p:txBody>
          <a:bodyPr>
            <a:normAutofit/>
          </a:bodyPr>
          <a:lstStyle/>
          <a:p>
            <a:r>
              <a:rPr lang="en-US" sz="4000" b="1" dirty="0">
                <a:solidFill>
                  <a:srgbClr val="FF0000"/>
                </a:solidFill>
              </a:rPr>
              <a:t>AKI biomarkers from the Acute Disease Quality Initiative Consensus Conference</a:t>
            </a:r>
            <a:r>
              <a:rPr lang="tr-TR" sz="4000" b="1" dirty="0">
                <a:solidFill>
                  <a:srgbClr val="FF0000"/>
                </a:solidFill>
              </a:rPr>
              <a:t>-(ADQI-23)</a:t>
            </a:r>
          </a:p>
        </p:txBody>
      </p:sp>
      <p:pic>
        <p:nvPicPr>
          <p:cNvPr id="6" name="İçerik Yer Tutucusu 5"/>
          <p:cNvPicPr>
            <a:picLocks noGrp="1" noChangeAspect="1"/>
          </p:cNvPicPr>
          <p:nvPr>
            <p:ph idx="1"/>
          </p:nvPr>
        </p:nvPicPr>
        <p:blipFill>
          <a:blip r:embed="rId2"/>
          <a:stretch>
            <a:fillRect/>
          </a:stretch>
        </p:blipFill>
        <p:spPr>
          <a:xfrm>
            <a:off x="298939" y="1690688"/>
            <a:ext cx="6277708" cy="3672620"/>
          </a:xfrm>
          <a:prstGeom prst="rect">
            <a:avLst/>
          </a:prstGeom>
          <a:ln>
            <a:solidFill>
              <a:schemeClr val="accent1"/>
            </a:solidFill>
          </a:ln>
        </p:spPr>
      </p:pic>
      <p:sp>
        <p:nvSpPr>
          <p:cNvPr id="4" name="Veri Yer Tutucusu 3"/>
          <p:cNvSpPr>
            <a:spLocks noGrp="1"/>
          </p:cNvSpPr>
          <p:nvPr>
            <p:ph type="dt" sz="half" idx="10"/>
          </p:nvPr>
        </p:nvSpPr>
        <p:spPr/>
        <p:txBody>
          <a:bodyPr/>
          <a:lstStyle/>
          <a:p>
            <a:r>
              <a:rPr lang="tr-TR"/>
              <a:t>23-25.12.2022</a:t>
            </a:r>
          </a:p>
        </p:txBody>
      </p:sp>
      <p:sp>
        <p:nvSpPr>
          <p:cNvPr id="5" name="Slayt Numarası Yer Tutucusu 4"/>
          <p:cNvSpPr>
            <a:spLocks noGrp="1"/>
          </p:cNvSpPr>
          <p:nvPr>
            <p:ph type="sldNum" sz="quarter" idx="12"/>
          </p:nvPr>
        </p:nvSpPr>
        <p:spPr/>
        <p:txBody>
          <a:bodyPr/>
          <a:lstStyle/>
          <a:p>
            <a:fld id="{74745C36-2D23-4A8F-8D04-8C41EC7AB4A0}" type="slidenum">
              <a:rPr lang="tr-TR" smtClean="0"/>
              <a:t>27</a:t>
            </a:fld>
            <a:endParaRPr lang="tr-TR"/>
          </a:p>
        </p:txBody>
      </p:sp>
      <p:sp>
        <p:nvSpPr>
          <p:cNvPr id="7" name="Dikdörtgen 6"/>
          <p:cNvSpPr/>
          <p:nvPr/>
        </p:nvSpPr>
        <p:spPr>
          <a:xfrm>
            <a:off x="164124" y="5521146"/>
            <a:ext cx="6676292" cy="1200329"/>
          </a:xfrm>
          <a:prstGeom prst="rect">
            <a:avLst/>
          </a:prstGeom>
          <a:solidFill>
            <a:schemeClr val="accent3"/>
          </a:solidFill>
        </p:spPr>
        <p:txBody>
          <a:bodyPr wrap="square">
            <a:spAutoFit/>
          </a:bodyPr>
          <a:lstStyle/>
          <a:p>
            <a:r>
              <a:rPr lang="en-US" sz="1200" dirty="0"/>
              <a:t>Three types of biomarkers exist based on the recommendations on AKI biomarkers from the Acute Disease Quality Initiative Consensus Conference (Figure 1). Stress markers reflect cell stress, which may resolve or become aggravated [7]. A damage marker indicates structural damage that may or may not result in a reduction in renal function [7]. Functional markers correlate with alterations in glomerular filtration [7]. Considering these biomarkers together can offer a precise approach beyond measuring the </a:t>
            </a:r>
            <a:r>
              <a:rPr lang="en-US" sz="1200" dirty="0" err="1"/>
              <a:t>SCr</a:t>
            </a:r>
            <a:r>
              <a:rPr lang="en-US" sz="1200" dirty="0"/>
              <a:t> level or UO alone, and may suggest the most accurate diagnostic and therapeutic methods.</a:t>
            </a:r>
            <a:endParaRPr lang="tr-TR" sz="1200" dirty="0"/>
          </a:p>
        </p:txBody>
      </p:sp>
      <p:sp>
        <p:nvSpPr>
          <p:cNvPr id="3" name="Dikdörtgen 2"/>
          <p:cNvSpPr/>
          <p:nvPr/>
        </p:nvSpPr>
        <p:spPr>
          <a:xfrm>
            <a:off x="6775939" y="1686294"/>
            <a:ext cx="5120054" cy="3416320"/>
          </a:xfrm>
          <a:prstGeom prst="rect">
            <a:avLst/>
          </a:prstGeom>
          <a:solidFill>
            <a:srgbClr val="FFC000"/>
          </a:solidFill>
        </p:spPr>
        <p:txBody>
          <a:bodyPr wrap="square">
            <a:spAutoFit/>
          </a:bodyPr>
          <a:lstStyle/>
          <a:p>
            <a:r>
              <a:rPr lang="en-US" b="1" dirty="0"/>
              <a:t>The urinary markers tissue metalloproteinase-2 (TIMP-2) and insulin-like growth factor binding protein 7 (IGFBP7)</a:t>
            </a:r>
            <a:r>
              <a:rPr lang="tr-TR" b="1" dirty="0"/>
              <a:t>: </a:t>
            </a:r>
          </a:p>
          <a:p>
            <a:endParaRPr lang="tr-TR" b="1" dirty="0"/>
          </a:p>
          <a:p>
            <a:pPr marL="285750" indent="-285750">
              <a:buFont typeface="Wingdings" panose="05000000000000000000" pitchFamily="2" charset="2"/>
              <a:buChar char="q"/>
            </a:pPr>
            <a:r>
              <a:rPr lang="en-US" dirty="0"/>
              <a:t>recently discovered inducers of G1 cell-cycle arrest and are key stress biomarkers of AKI, </a:t>
            </a:r>
            <a:endParaRPr lang="tr-TR" dirty="0"/>
          </a:p>
          <a:p>
            <a:pPr marL="285750" indent="-285750">
              <a:buFont typeface="Wingdings" panose="05000000000000000000" pitchFamily="2" charset="2"/>
              <a:buChar char="q"/>
            </a:pPr>
            <a:r>
              <a:rPr lang="en-US" dirty="0"/>
              <a:t>considered superior to known damage biomarkers such as kidney injury molecule-1 (KIM-1) and neutrophil gelatinase-associated </a:t>
            </a:r>
            <a:r>
              <a:rPr lang="en-US" dirty="0" err="1"/>
              <a:t>lipocalin</a:t>
            </a:r>
            <a:r>
              <a:rPr lang="en-US" dirty="0"/>
              <a:t> (NGAL) </a:t>
            </a:r>
            <a:endParaRPr lang="tr-TR" dirty="0"/>
          </a:p>
          <a:p>
            <a:pPr marL="285750" indent="-285750">
              <a:buFont typeface="Wingdings" panose="05000000000000000000" pitchFamily="2" charset="2"/>
              <a:buChar char="q"/>
            </a:pPr>
            <a:r>
              <a:rPr lang="en-US" b="1" dirty="0"/>
              <a:t>urinary biomarker [TIMP-2] × [IGFBP7] </a:t>
            </a:r>
            <a:r>
              <a:rPr lang="tr-TR" b="1" dirty="0" err="1"/>
              <a:t>approved</a:t>
            </a:r>
            <a:r>
              <a:rPr lang="tr-TR" b="1" dirty="0"/>
              <a:t> </a:t>
            </a:r>
            <a:r>
              <a:rPr lang="en-US" b="1" dirty="0"/>
              <a:t>in the United States and Europe</a:t>
            </a:r>
            <a:endParaRPr lang="tr-TR" b="1" dirty="0"/>
          </a:p>
        </p:txBody>
      </p:sp>
    </p:spTree>
    <p:extLst>
      <p:ext uri="{BB962C8B-B14F-4D97-AF65-F5344CB8AC3E}">
        <p14:creationId xmlns:p14="http://schemas.microsoft.com/office/powerpoint/2010/main" val="810546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4"/>
          <p:cNvSpPr>
            <a:spLocks noGrp="1"/>
          </p:cNvSpPr>
          <p:nvPr>
            <p:ph type="sldNum" sz="quarter" idx="12"/>
          </p:nvPr>
        </p:nvSpPr>
        <p:spPr/>
        <p:txBody>
          <a:bodyPr/>
          <a:lstStyle/>
          <a:p>
            <a:fld id="{74745C36-2D23-4A8F-8D04-8C41EC7AB4A0}" type="slidenum">
              <a:rPr lang="tr-TR" smtClean="0"/>
              <a:t>28</a:t>
            </a:fld>
            <a:endParaRPr lang="tr-TR"/>
          </a:p>
        </p:txBody>
      </p:sp>
      <p:pic>
        <p:nvPicPr>
          <p:cNvPr id="14" name="İçerik Yer Tutucusu 13"/>
          <p:cNvPicPr>
            <a:picLocks noGrp="1" noChangeAspect="1"/>
          </p:cNvPicPr>
          <p:nvPr>
            <p:ph idx="1"/>
          </p:nvPr>
        </p:nvPicPr>
        <p:blipFill>
          <a:blip r:embed="rId2"/>
          <a:stretch>
            <a:fillRect/>
          </a:stretch>
        </p:blipFill>
        <p:spPr>
          <a:xfrm>
            <a:off x="116542" y="167055"/>
            <a:ext cx="5343481" cy="6330460"/>
          </a:xfrm>
          <a:prstGeom prst="rect">
            <a:avLst/>
          </a:prstGeom>
          <a:ln>
            <a:solidFill>
              <a:schemeClr val="accent1"/>
            </a:solidFill>
          </a:ln>
        </p:spPr>
      </p:pic>
      <p:pic>
        <p:nvPicPr>
          <p:cNvPr id="15" name="Resim 14"/>
          <p:cNvPicPr>
            <a:picLocks noChangeAspect="1"/>
          </p:cNvPicPr>
          <p:nvPr/>
        </p:nvPicPr>
        <p:blipFill>
          <a:blip r:embed="rId3"/>
          <a:stretch>
            <a:fillRect/>
          </a:stretch>
        </p:blipFill>
        <p:spPr>
          <a:xfrm>
            <a:off x="0" y="6506921"/>
            <a:ext cx="3998250" cy="259067"/>
          </a:xfrm>
          <a:prstGeom prst="rect">
            <a:avLst/>
          </a:prstGeom>
        </p:spPr>
      </p:pic>
      <p:sp>
        <p:nvSpPr>
          <p:cNvPr id="3" name="Metin kutusu 2"/>
          <p:cNvSpPr txBox="1"/>
          <p:nvPr/>
        </p:nvSpPr>
        <p:spPr>
          <a:xfrm>
            <a:off x="5593385" y="167055"/>
            <a:ext cx="5556738" cy="1815882"/>
          </a:xfrm>
          <a:prstGeom prst="rect">
            <a:avLst/>
          </a:prstGeom>
          <a:noFill/>
        </p:spPr>
        <p:txBody>
          <a:bodyPr wrap="square" rtlCol="0">
            <a:spAutoFit/>
          </a:bodyPr>
          <a:lstStyle/>
          <a:p>
            <a:r>
              <a:rPr lang="tr-TR" sz="2800" b="1" dirty="0" err="1">
                <a:solidFill>
                  <a:srgbClr val="7030A0"/>
                </a:solidFill>
              </a:rPr>
              <a:t>Evidence</a:t>
            </a:r>
            <a:r>
              <a:rPr lang="tr-TR" sz="2800" b="1" dirty="0">
                <a:solidFill>
                  <a:srgbClr val="7030A0"/>
                </a:solidFill>
              </a:rPr>
              <a:t> of </a:t>
            </a:r>
            <a:r>
              <a:rPr lang="tr-TR" sz="2800" b="1" dirty="0" err="1">
                <a:solidFill>
                  <a:srgbClr val="7030A0"/>
                </a:solidFill>
              </a:rPr>
              <a:t>complement</a:t>
            </a:r>
            <a:r>
              <a:rPr lang="tr-TR" sz="2800" b="1" dirty="0">
                <a:solidFill>
                  <a:srgbClr val="7030A0"/>
                </a:solidFill>
              </a:rPr>
              <a:t> </a:t>
            </a:r>
            <a:r>
              <a:rPr lang="tr-TR" sz="2800" b="1" dirty="0" err="1">
                <a:solidFill>
                  <a:srgbClr val="7030A0"/>
                </a:solidFill>
              </a:rPr>
              <a:t>activation</a:t>
            </a:r>
            <a:r>
              <a:rPr lang="tr-TR" sz="2800" b="1" dirty="0">
                <a:solidFill>
                  <a:srgbClr val="7030A0"/>
                </a:solidFill>
              </a:rPr>
              <a:t> in </a:t>
            </a:r>
            <a:r>
              <a:rPr lang="tr-TR" sz="2800" b="1" dirty="0" err="1">
                <a:solidFill>
                  <a:srgbClr val="7030A0"/>
                </a:solidFill>
              </a:rPr>
              <a:t>urine</a:t>
            </a:r>
            <a:r>
              <a:rPr lang="tr-TR" sz="2800" b="1" dirty="0">
                <a:solidFill>
                  <a:srgbClr val="7030A0"/>
                </a:solidFill>
              </a:rPr>
              <a:t> </a:t>
            </a:r>
            <a:r>
              <a:rPr lang="tr-TR" sz="2800" b="1" dirty="0" err="1">
                <a:solidFill>
                  <a:srgbClr val="7030A0"/>
                </a:solidFill>
              </a:rPr>
              <a:t>sample</a:t>
            </a:r>
            <a:r>
              <a:rPr lang="tr-TR" sz="2800" b="1" dirty="0">
                <a:solidFill>
                  <a:srgbClr val="7030A0"/>
                </a:solidFill>
              </a:rPr>
              <a:t> in </a:t>
            </a:r>
            <a:r>
              <a:rPr lang="tr-TR" sz="2800" b="1" dirty="0" err="1">
                <a:solidFill>
                  <a:srgbClr val="7030A0"/>
                </a:solidFill>
              </a:rPr>
              <a:t>human</a:t>
            </a:r>
            <a:r>
              <a:rPr lang="tr-TR" sz="2800" b="1" dirty="0">
                <a:solidFill>
                  <a:srgbClr val="7030A0"/>
                </a:solidFill>
              </a:rPr>
              <a:t> AKI</a:t>
            </a:r>
          </a:p>
          <a:p>
            <a:pPr marL="457200" indent="-457200">
              <a:buFont typeface="Wingdings" panose="05000000000000000000" pitchFamily="2" charset="2"/>
              <a:buChar char="q"/>
            </a:pPr>
            <a:endParaRPr lang="tr-TR" sz="2800" dirty="0">
              <a:solidFill>
                <a:srgbClr val="FF0000"/>
              </a:solidFill>
            </a:endParaRPr>
          </a:p>
          <a:p>
            <a:endParaRPr lang="tr-TR" sz="2800" dirty="0">
              <a:solidFill>
                <a:srgbClr val="FF0000"/>
              </a:solidFill>
            </a:endParaRPr>
          </a:p>
        </p:txBody>
      </p:sp>
      <p:pic>
        <p:nvPicPr>
          <p:cNvPr id="6" name="Resim 5"/>
          <p:cNvPicPr>
            <a:picLocks noChangeAspect="1"/>
          </p:cNvPicPr>
          <p:nvPr/>
        </p:nvPicPr>
        <p:blipFill rotWithShape="1">
          <a:blip r:embed="rId4"/>
          <a:srcRect l="2169" t="15329" r="-2169" b="5396"/>
          <a:stretch/>
        </p:blipFill>
        <p:spPr>
          <a:xfrm>
            <a:off x="5593385" y="2672862"/>
            <a:ext cx="6328984" cy="4048613"/>
          </a:xfrm>
          <a:prstGeom prst="rect">
            <a:avLst/>
          </a:prstGeom>
          <a:ln>
            <a:solidFill>
              <a:schemeClr val="tx2"/>
            </a:solidFill>
          </a:ln>
        </p:spPr>
      </p:pic>
      <p:sp>
        <p:nvSpPr>
          <p:cNvPr id="7" name="Metin kutusu 6"/>
          <p:cNvSpPr txBox="1"/>
          <p:nvPr/>
        </p:nvSpPr>
        <p:spPr>
          <a:xfrm>
            <a:off x="5593385" y="1373365"/>
            <a:ext cx="6390530" cy="1200329"/>
          </a:xfrm>
          <a:prstGeom prst="rect">
            <a:avLst/>
          </a:prstGeom>
          <a:solidFill>
            <a:schemeClr val="accent1">
              <a:lumMod val="40000"/>
              <a:lumOff val="60000"/>
            </a:schemeClr>
          </a:solidFill>
        </p:spPr>
        <p:txBody>
          <a:bodyPr wrap="square" rtlCol="0">
            <a:spAutoFit/>
          </a:bodyPr>
          <a:lstStyle/>
          <a:p>
            <a:pPr marL="285750" indent="-285750">
              <a:buFont typeface="Wingdings" panose="05000000000000000000" pitchFamily="2" charset="2"/>
              <a:buChar char="q"/>
            </a:pPr>
            <a:r>
              <a:rPr lang="tr-TR" dirty="0"/>
              <a:t>Case-</a:t>
            </a:r>
            <a:r>
              <a:rPr lang="tr-TR" dirty="0" err="1"/>
              <a:t>control</a:t>
            </a:r>
            <a:r>
              <a:rPr lang="tr-TR" dirty="0"/>
              <a:t> </a:t>
            </a:r>
            <a:r>
              <a:rPr lang="tr-TR" dirty="0" err="1"/>
              <a:t>study</a:t>
            </a:r>
            <a:r>
              <a:rPr lang="tr-TR" dirty="0"/>
              <a:t> , </a:t>
            </a:r>
            <a:r>
              <a:rPr lang="tr-TR" b="1" dirty="0"/>
              <a:t>AKI </a:t>
            </a:r>
            <a:r>
              <a:rPr lang="tr-TR" b="1" dirty="0" err="1"/>
              <a:t>after</a:t>
            </a:r>
            <a:r>
              <a:rPr lang="tr-TR" b="1" dirty="0"/>
              <a:t> </a:t>
            </a:r>
            <a:r>
              <a:rPr lang="tr-TR" b="1" dirty="0" err="1"/>
              <a:t>cardiac</a:t>
            </a:r>
            <a:r>
              <a:rPr lang="tr-TR" b="1" dirty="0"/>
              <a:t> </a:t>
            </a:r>
            <a:r>
              <a:rPr lang="tr-TR" b="1" dirty="0" err="1"/>
              <a:t>surgery</a:t>
            </a:r>
            <a:r>
              <a:rPr lang="tr-TR" dirty="0"/>
              <a:t>:</a:t>
            </a:r>
          </a:p>
          <a:p>
            <a:pPr marL="742950" lvl="1" indent="-285750">
              <a:buFont typeface="Wingdings" panose="05000000000000000000" pitchFamily="2" charset="2"/>
              <a:buChar char="q"/>
            </a:pPr>
            <a:r>
              <a:rPr lang="tr-TR" b="1" dirty="0" err="1"/>
              <a:t>Urine</a:t>
            </a:r>
            <a:r>
              <a:rPr lang="tr-TR" b="1" dirty="0"/>
              <a:t> </a:t>
            </a:r>
            <a:r>
              <a:rPr lang="tr-TR" b="1" dirty="0" err="1"/>
              <a:t>factor</a:t>
            </a:r>
            <a:r>
              <a:rPr lang="tr-TR" b="1" dirty="0"/>
              <a:t> </a:t>
            </a:r>
            <a:r>
              <a:rPr lang="tr-TR" b="1" dirty="0" err="1"/>
              <a:t>Ba</a:t>
            </a:r>
            <a:r>
              <a:rPr lang="tr-TR" b="1" dirty="0"/>
              <a:t> </a:t>
            </a:r>
            <a:r>
              <a:rPr lang="tr-TR" dirty="0"/>
              <a:t>(</a:t>
            </a:r>
            <a:r>
              <a:rPr lang="tr-TR" dirty="0" err="1"/>
              <a:t>alternative</a:t>
            </a:r>
            <a:r>
              <a:rPr lang="tr-TR" dirty="0"/>
              <a:t> </a:t>
            </a:r>
            <a:r>
              <a:rPr lang="tr-TR" dirty="0" err="1"/>
              <a:t>pathway</a:t>
            </a:r>
            <a:r>
              <a:rPr lang="tr-TR" dirty="0"/>
              <a:t> </a:t>
            </a:r>
            <a:r>
              <a:rPr lang="tr-TR" dirty="0" err="1"/>
              <a:t>activation</a:t>
            </a:r>
            <a:r>
              <a:rPr lang="tr-TR" dirty="0"/>
              <a:t>) </a:t>
            </a:r>
            <a:r>
              <a:rPr lang="tr-TR" b="1" dirty="0" err="1"/>
              <a:t>increased</a:t>
            </a:r>
            <a:r>
              <a:rPr lang="tr-TR" b="1" dirty="0"/>
              <a:t> </a:t>
            </a:r>
            <a:r>
              <a:rPr lang="tr-TR" b="1" dirty="0" err="1"/>
              <a:t>correlated</a:t>
            </a:r>
            <a:r>
              <a:rPr lang="tr-TR" b="1" dirty="0"/>
              <a:t> </a:t>
            </a:r>
            <a:r>
              <a:rPr lang="tr-TR" b="1" dirty="0" err="1"/>
              <a:t>with</a:t>
            </a:r>
            <a:r>
              <a:rPr lang="tr-TR" b="1" dirty="0"/>
              <a:t> AKI </a:t>
            </a:r>
            <a:r>
              <a:rPr lang="tr-TR" b="1" dirty="0" err="1"/>
              <a:t>severity</a:t>
            </a:r>
            <a:r>
              <a:rPr lang="tr-TR" dirty="0"/>
              <a:t>, </a:t>
            </a:r>
            <a:r>
              <a:rPr lang="tr-TR" dirty="0" err="1"/>
              <a:t>and</a:t>
            </a:r>
            <a:r>
              <a:rPr lang="tr-TR" dirty="0"/>
              <a:t> </a:t>
            </a:r>
            <a:r>
              <a:rPr lang="tr-TR" dirty="0" err="1"/>
              <a:t>preceded</a:t>
            </a:r>
            <a:r>
              <a:rPr lang="tr-TR" dirty="0"/>
              <a:t> </a:t>
            </a:r>
            <a:r>
              <a:rPr lang="tr-TR" dirty="0" err="1"/>
              <a:t>the</a:t>
            </a:r>
            <a:r>
              <a:rPr lang="tr-TR" dirty="0"/>
              <a:t> </a:t>
            </a:r>
            <a:r>
              <a:rPr lang="tr-TR" dirty="0" err="1"/>
              <a:t>rise</a:t>
            </a:r>
            <a:r>
              <a:rPr lang="tr-TR" dirty="0"/>
              <a:t> in </a:t>
            </a:r>
            <a:r>
              <a:rPr lang="tr-TR" dirty="0" err="1"/>
              <a:t>Scr</a:t>
            </a:r>
            <a:r>
              <a:rPr lang="tr-TR" dirty="0"/>
              <a:t>. </a:t>
            </a:r>
          </a:p>
          <a:p>
            <a:pPr marL="742950" lvl="1" indent="-285750">
              <a:buFont typeface="Wingdings" panose="05000000000000000000" pitchFamily="2" charset="2"/>
              <a:buChar char="q"/>
            </a:pPr>
            <a:r>
              <a:rPr lang="tr-TR" b="1" dirty="0" err="1"/>
              <a:t>Urine</a:t>
            </a:r>
            <a:r>
              <a:rPr lang="tr-TR" b="1" dirty="0"/>
              <a:t> </a:t>
            </a:r>
            <a:r>
              <a:rPr lang="tr-TR" b="1" dirty="0" err="1"/>
              <a:t>Ba</a:t>
            </a:r>
            <a:r>
              <a:rPr lang="tr-TR" b="1" dirty="0"/>
              <a:t> </a:t>
            </a:r>
            <a:r>
              <a:rPr lang="tr-TR" b="1" dirty="0" err="1"/>
              <a:t>may</a:t>
            </a:r>
            <a:r>
              <a:rPr lang="tr-TR" b="1" dirty="0"/>
              <a:t> be a </a:t>
            </a:r>
            <a:r>
              <a:rPr lang="tr-TR" b="1" dirty="0" err="1"/>
              <a:t>predictive</a:t>
            </a:r>
            <a:r>
              <a:rPr lang="tr-TR" b="1" dirty="0"/>
              <a:t> </a:t>
            </a:r>
            <a:r>
              <a:rPr lang="tr-TR" b="1" dirty="0" err="1"/>
              <a:t>or</a:t>
            </a:r>
            <a:r>
              <a:rPr lang="tr-TR" b="1" dirty="0"/>
              <a:t> </a:t>
            </a:r>
            <a:r>
              <a:rPr lang="tr-TR" b="1" dirty="0" err="1"/>
              <a:t>functional</a:t>
            </a:r>
            <a:r>
              <a:rPr lang="tr-TR" b="1" dirty="0"/>
              <a:t> </a:t>
            </a:r>
            <a:r>
              <a:rPr lang="tr-TR" b="1" dirty="0" err="1"/>
              <a:t>biomarker</a:t>
            </a:r>
            <a:r>
              <a:rPr lang="tr-TR" b="1" dirty="0"/>
              <a:t>??</a:t>
            </a:r>
          </a:p>
        </p:txBody>
      </p:sp>
      <p:sp>
        <p:nvSpPr>
          <p:cNvPr id="10" name="Oval 9"/>
          <p:cNvSpPr/>
          <p:nvPr/>
        </p:nvSpPr>
        <p:spPr>
          <a:xfrm>
            <a:off x="272562" y="562708"/>
            <a:ext cx="606669" cy="3692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Oval 12"/>
          <p:cNvSpPr/>
          <p:nvPr/>
        </p:nvSpPr>
        <p:spPr>
          <a:xfrm>
            <a:off x="272563" y="3147646"/>
            <a:ext cx="679938" cy="3692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Oval 15"/>
          <p:cNvSpPr/>
          <p:nvPr/>
        </p:nvSpPr>
        <p:spPr>
          <a:xfrm flipV="1">
            <a:off x="272562" y="3669323"/>
            <a:ext cx="679938" cy="2432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97784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91165" y="148693"/>
            <a:ext cx="6080682" cy="1325563"/>
          </a:xfrm>
        </p:spPr>
        <p:txBody>
          <a:bodyPr>
            <a:normAutofit/>
          </a:bodyPr>
          <a:lstStyle/>
          <a:p>
            <a:r>
              <a:rPr lang="tr-TR" sz="4000" b="1" dirty="0" err="1">
                <a:solidFill>
                  <a:srgbClr val="FF0000"/>
                </a:solidFill>
              </a:rPr>
              <a:t>Theraputic</a:t>
            </a:r>
            <a:r>
              <a:rPr lang="tr-TR" sz="4000" b="1" dirty="0">
                <a:solidFill>
                  <a:srgbClr val="FF0000"/>
                </a:solidFill>
              </a:rPr>
              <a:t> </a:t>
            </a:r>
            <a:r>
              <a:rPr lang="tr-TR" sz="4000" b="1" dirty="0" err="1">
                <a:solidFill>
                  <a:srgbClr val="FF0000"/>
                </a:solidFill>
              </a:rPr>
              <a:t>agents</a:t>
            </a:r>
            <a:r>
              <a:rPr lang="tr-TR" sz="4000" b="1" dirty="0">
                <a:solidFill>
                  <a:srgbClr val="FF0000"/>
                </a:solidFill>
              </a:rPr>
              <a:t> </a:t>
            </a:r>
            <a:r>
              <a:rPr lang="tr-TR" sz="4000" b="1" dirty="0" err="1">
                <a:solidFill>
                  <a:srgbClr val="FF0000"/>
                </a:solidFill>
              </a:rPr>
              <a:t>blocking</a:t>
            </a:r>
            <a:r>
              <a:rPr lang="tr-TR" sz="4000" b="1" dirty="0">
                <a:solidFill>
                  <a:srgbClr val="FF0000"/>
                </a:solidFill>
              </a:rPr>
              <a:t> </a:t>
            </a:r>
            <a:r>
              <a:rPr lang="tr-TR" sz="4000" b="1" dirty="0" err="1">
                <a:solidFill>
                  <a:srgbClr val="FF0000"/>
                </a:solidFill>
              </a:rPr>
              <a:t>complement</a:t>
            </a:r>
            <a:r>
              <a:rPr lang="tr-TR" sz="4000" b="1" dirty="0">
                <a:solidFill>
                  <a:srgbClr val="FF0000"/>
                </a:solidFill>
              </a:rPr>
              <a:t> </a:t>
            </a:r>
            <a:r>
              <a:rPr lang="tr-TR" sz="4000" b="1" dirty="0" err="1">
                <a:solidFill>
                  <a:srgbClr val="FF0000"/>
                </a:solidFill>
              </a:rPr>
              <a:t>system</a:t>
            </a:r>
            <a:endParaRPr lang="tr-TR" sz="4000" b="1" dirty="0">
              <a:solidFill>
                <a:srgbClr val="FF0000"/>
              </a:solidFill>
            </a:endParaRPr>
          </a:p>
        </p:txBody>
      </p:sp>
      <p:sp>
        <p:nvSpPr>
          <p:cNvPr id="5" name="Slayt Numarası Yer Tutucusu 4"/>
          <p:cNvSpPr>
            <a:spLocks noGrp="1"/>
          </p:cNvSpPr>
          <p:nvPr>
            <p:ph type="sldNum" sz="quarter" idx="12"/>
          </p:nvPr>
        </p:nvSpPr>
        <p:spPr/>
        <p:txBody>
          <a:bodyPr/>
          <a:lstStyle/>
          <a:p>
            <a:fld id="{74745C36-2D23-4A8F-8D04-8C41EC7AB4A0}" type="slidenum">
              <a:rPr lang="tr-TR" smtClean="0"/>
              <a:t>29</a:t>
            </a:fld>
            <a:endParaRPr lang="tr-TR"/>
          </a:p>
        </p:txBody>
      </p:sp>
      <p:pic>
        <p:nvPicPr>
          <p:cNvPr id="6" name="İçerik Yer Tutucusu 3"/>
          <p:cNvPicPr>
            <a:picLocks noGrp="1" noChangeAspect="1"/>
          </p:cNvPicPr>
          <p:nvPr>
            <p:ph idx="1"/>
          </p:nvPr>
        </p:nvPicPr>
        <p:blipFill>
          <a:blip r:embed="rId2"/>
          <a:srcRect/>
          <a:stretch>
            <a:fillRect/>
          </a:stretch>
        </p:blipFill>
        <p:spPr>
          <a:xfrm>
            <a:off x="340633" y="1782334"/>
            <a:ext cx="5587146" cy="3743325"/>
          </a:xfrm>
          <a:ln w="28575">
            <a:solidFill>
              <a:schemeClr val="bg2">
                <a:lumMod val="75000"/>
              </a:schemeClr>
            </a:solidFill>
          </a:ln>
        </p:spPr>
      </p:pic>
      <p:pic>
        <p:nvPicPr>
          <p:cNvPr id="7" name="Resim 6"/>
          <p:cNvPicPr>
            <a:picLocks noChangeAspect="1"/>
          </p:cNvPicPr>
          <p:nvPr/>
        </p:nvPicPr>
        <p:blipFill>
          <a:blip r:embed="rId3"/>
          <a:stretch>
            <a:fillRect/>
          </a:stretch>
        </p:blipFill>
        <p:spPr>
          <a:xfrm>
            <a:off x="191164" y="5833738"/>
            <a:ext cx="3615241" cy="377985"/>
          </a:xfrm>
          <a:prstGeom prst="rect">
            <a:avLst/>
          </a:prstGeom>
        </p:spPr>
      </p:pic>
      <p:sp>
        <p:nvSpPr>
          <p:cNvPr id="10" name="Metin kutusu 9"/>
          <p:cNvSpPr txBox="1"/>
          <p:nvPr/>
        </p:nvSpPr>
        <p:spPr>
          <a:xfrm>
            <a:off x="6523892" y="1906706"/>
            <a:ext cx="5416062" cy="3139321"/>
          </a:xfrm>
          <a:prstGeom prst="rect">
            <a:avLst/>
          </a:prstGeom>
          <a:solidFill>
            <a:srgbClr val="FBD7EA"/>
          </a:solidFill>
        </p:spPr>
        <p:txBody>
          <a:bodyPr wrap="square" rtlCol="0">
            <a:spAutoFit/>
          </a:bodyPr>
          <a:lstStyle/>
          <a:p>
            <a:pPr marL="285750" indent="-285750">
              <a:buFont typeface="Wingdings" panose="05000000000000000000" pitchFamily="2" charset="2"/>
              <a:buChar char="q"/>
            </a:pPr>
            <a:r>
              <a:rPr lang="tr-TR" b="1" dirty="0" err="1"/>
              <a:t>Eculizumab</a:t>
            </a:r>
            <a:r>
              <a:rPr lang="tr-TR" b="1" dirty="0"/>
              <a:t> </a:t>
            </a:r>
            <a:r>
              <a:rPr lang="tr-TR" b="1" dirty="0" err="1"/>
              <a:t>and</a:t>
            </a:r>
            <a:r>
              <a:rPr lang="tr-TR" b="1" dirty="0"/>
              <a:t> </a:t>
            </a:r>
            <a:r>
              <a:rPr lang="tr-TR" b="1" dirty="0" err="1"/>
              <a:t>ravilizumab</a:t>
            </a:r>
            <a:r>
              <a:rPr lang="tr-TR" dirty="0"/>
              <a:t>, </a:t>
            </a:r>
            <a:r>
              <a:rPr lang="tr-TR" dirty="0" err="1"/>
              <a:t>monoclonal</a:t>
            </a:r>
            <a:r>
              <a:rPr lang="tr-TR" dirty="0"/>
              <a:t> </a:t>
            </a:r>
            <a:r>
              <a:rPr lang="tr-TR" dirty="0" err="1"/>
              <a:t>antibodies</a:t>
            </a:r>
            <a:r>
              <a:rPr lang="tr-TR" dirty="0"/>
              <a:t> </a:t>
            </a:r>
            <a:r>
              <a:rPr lang="tr-TR" dirty="0" err="1"/>
              <a:t>to</a:t>
            </a:r>
            <a:r>
              <a:rPr lang="tr-TR" dirty="0"/>
              <a:t> C5, </a:t>
            </a:r>
            <a:r>
              <a:rPr lang="tr-TR" dirty="0" err="1"/>
              <a:t>aprroved</a:t>
            </a:r>
            <a:r>
              <a:rPr lang="tr-TR" dirty="0"/>
              <a:t> </a:t>
            </a:r>
            <a:r>
              <a:rPr lang="tr-TR" dirty="0" err="1"/>
              <a:t>for</a:t>
            </a:r>
            <a:r>
              <a:rPr lang="tr-TR" dirty="0"/>
              <a:t> </a:t>
            </a:r>
            <a:r>
              <a:rPr lang="tr-TR" dirty="0" err="1"/>
              <a:t>treatment</a:t>
            </a:r>
            <a:r>
              <a:rPr lang="tr-TR" dirty="0"/>
              <a:t> of </a:t>
            </a:r>
            <a:r>
              <a:rPr lang="tr-TR" dirty="0" err="1"/>
              <a:t>aHUS</a:t>
            </a:r>
            <a:r>
              <a:rPr lang="tr-TR" dirty="0"/>
              <a:t> </a:t>
            </a:r>
          </a:p>
          <a:p>
            <a:pPr marL="742950" lvl="1" indent="-285750">
              <a:buFont typeface="Wingdings" panose="05000000000000000000" pitchFamily="2" charset="2"/>
              <a:buChar char="q"/>
            </a:pPr>
            <a:r>
              <a:rPr lang="tr-TR" dirty="0" err="1"/>
              <a:t>safe</a:t>
            </a:r>
            <a:r>
              <a:rPr lang="tr-TR" dirty="0"/>
              <a:t> </a:t>
            </a:r>
            <a:r>
              <a:rPr lang="tr-TR" dirty="0" err="1"/>
              <a:t>end</a:t>
            </a:r>
            <a:r>
              <a:rPr lang="tr-TR" dirty="0"/>
              <a:t> </a:t>
            </a:r>
            <a:r>
              <a:rPr lang="tr-TR" dirty="0" err="1"/>
              <a:t>effective</a:t>
            </a:r>
            <a:r>
              <a:rPr lang="tr-TR" dirty="0"/>
              <a:t> in </a:t>
            </a:r>
            <a:r>
              <a:rPr lang="tr-TR" dirty="0" err="1"/>
              <a:t>conjunction</a:t>
            </a:r>
            <a:r>
              <a:rPr lang="tr-TR" dirty="0"/>
              <a:t> </a:t>
            </a:r>
            <a:r>
              <a:rPr lang="tr-TR" dirty="0" err="1"/>
              <a:t>with</a:t>
            </a:r>
            <a:r>
              <a:rPr lang="tr-TR" dirty="0"/>
              <a:t> </a:t>
            </a:r>
            <a:r>
              <a:rPr lang="tr-TR" dirty="0" err="1"/>
              <a:t>meningocococal</a:t>
            </a:r>
            <a:r>
              <a:rPr lang="tr-TR" dirty="0"/>
              <a:t> </a:t>
            </a:r>
            <a:r>
              <a:rPr lang="tr-TR" dirty="0" err="1"/>
              <a:t>vaccination</a:t>
            </a:r>
            <a:r>
              <a:rPr lang="tr-TR" dirty="0"/>
              <a:t> </a:t>
            </a:r>
            <a:r>
              <a:rPr lang="tr-TR" dirty="0" err="1"/>
              <a:t>and</a:t>
            </a:r>
            <a:r>
              <a:rPr lang="tr-TR" dirty="0"/>
              <a:t>/</a:t>
            </a:r>
            <a:r>
              <a:rPr lang="tr-TR" dirty="0" err="1"/>
              <a:t>or</a:t>
            </a:r>
            <a:r>
              <a:rPr lang="tr-TR" dirty="0"/>
              <a:t> </a:t>
            </a:r>
            <a:r>
              <a:rPr lang="tr-TR" dirty="0" err="1"/>
              <a:t>prophylactic</a:t>
            </a:r>
            <a:r>
              <a:rPr lang="tr-TR" dirty="0"/>
              <a:t> </a:t>
            </a:r>
            <a:r>
              <a:rPr lang="tr-TR" dirty="0" err="1"/>
              <a:t>antibiotics</a:t>
            </a:r>
            <a:r>
              <a:rPr lang="tr-TR" dirty="0"/>
              <a:t>).</a:t>
            </a:r>
          </a:p>
          <a:p>
            <a:pPr marL="285750" indent="-285750">
              <a:buFont typeface="Wingdings" panose="05000000000000000000" pitchFamily="2" charset="2"/>
              <a:buChar char="q"/>
            </a:pPr>
            <a:endParaRPr lang="tr-TR" dirty="0"/>
          </a:p>
          <a:p>
            <a:pPr marL="285750" indent="-285750">
              <a:buFont typeface="Wingdings" panose="05000000000000000000" pitchFamily="2" charset="2"/>
              <a:buChar char="q"/>
            </a:pPr>
            <a:r>
              <a:rPr lang="tr-TR" b="1" dirty="0" err="1"/>
              <a:t>Avacopan</a:t>
            </a:r>
            <a:r>
              <a:rPr lang="tr-TR" dirty="0"/>
              <a:t>, C5ar antagonist, </a:t>
            </a:r>
            <a:r>
              <a:rPr lang="tr-TR" dirty="0" err="1"/>
              <a:t>approved</a:t>
            </a:r>
            <a:r>
              <a:rPr lang="tr-TR" dirty="0"/>
              <a:t> </a:t>
            </a:r>
            <a:r>
              <a:rPr lang="tr-TR" dirty="0" err="1"/>
              <a:t>for</a:t>
            </a:r>
            <a:r>
              <a:rPr lang="tr-TR" dirty="0"/>
              <a:t> </a:t>
            </a:r>
            <a:r>
              <a:rPr lang="tr-TR" dirty="0" err="1"/>
              <a:t>treatment</a:t>
            </a:r>
            <a:r>
              <a:rPr lang="tr-TR" dirty="0"/>
              <a:t> of </a:t>
            </a:r>
            <a:r>
              <a:rPr lang="tr-TR" dirty="0" err="1"/>
              <a:t>vasculitis</a:t>
            </a:r>
            <a:r>
              <a:rPr lang="tr-TR" dirty="0"/>
              <a:t>.</a:t>
            </a:r>
          </a:p>
          <a:p>
            <a:pPr marL="285750" indent="-285750">
              <a:buFont typeface="Wingdings" panose="05000000000000000000" pitchFamily="2" charset="2"/>
              <a:buChar char="q"/>
            </a:pPr>
            <a:endParaRPr lang="tr-TR" dirty="0"/>
          </a:p>
          <a:p>
            <a:pPr marL="285750" indent="-285750">
              <a:buFont typeface="Wingdings" panose="05000000000000000000" pitchFamily="2" charset="2"/>
              <a:buChar char="q"/>
            </a:pPr>
            <a:r>
              <a:rPr lang="tr-TR" dirty="0" err="1"/>
              <a:t>Factor</a:t>
            </a:r>
            <a:r>
              <a:rPr lang="tr-TR" dirty="0"/>
              <a:t> B </a:t>
            </a:r>
            <a:r>
              <a:rPr lang="tr-TR" dirty="0" err="1"/>
              <a:t>inhibitor</a:t>
            </a:r>
            <a:r>
              <a:rPr lang="tr-TR" dirty="0"/>
              <a:t>, </a:t>
            </a:r>
            <a:r>
              <a:rPr lang="tr-TR" dirty="0" err="1"/>
              <a:t>Factor</a:t>
            </a:r>
            <a:r>
              <a:rPr lang="tr-TR" dirty="0"/>
              <a:t> D </a:t>
            </a:r>
            <a:r>
              <a:rPr lang="tr-TR" dirty="0" err="1"/>
              <a:t>inhibitor</a:t>
            </a:r>
            <a:r>
              <a:rPr lang="tr-TR" dirty="0"/>
              <a:t> </a:t>
            </a:r>
            <a:r>
              <a:rPr lang="tr-TR" dirty="0" err="1"/>
              <a:t>and</a:t>
            </a:r>
            <a:r>
              <a:rPr lang="tr-TR" dirty="0"/>
              <a:t> C3 </a:t>
            </a:r>
            <a:r>
              <a:rPr lang="tr-TR" dirty="0" err="1"/>
              <a:t>inhibitor</a:t>
            </a:r>
            <a:r>
              <a:rPr lang="tr-TR" dirty="0"/>
              <a:t> </a:t>
            </a:r>
            <a:r>
              <a:rPr lang="tr-TR" dirty="0" err="1"/>
              <a:t>are</a:t>
            </a:r>
            <a:r>
              <a:rPr lang="tr-TR" dirty="0"/>
              <a:t> </a:t>
            </a:r>
            <a:r>
              <a:rPr lang="tr-TR" dirty="0" err="1"/>
              <a:t>being</a:t>
            </a:r>
            <a:r>
              <a:rPr lang="tr-TR" dirty="0"/>
              <a:t> </a:t>
            </a:r>
            <a:r>
              <a:rPr lang="tr-TR" dirty="0" err="1"/>
              <a:t>tested</a:t>
            </a:r>
            <a:r>
              <a:rPr lang="tr-TR" dirty="0"/>
              <a:t> on </a:t>
            </a:r>
            <a:r>
              <a:rPr lang="tr-TR" dirty="0" err="1"/>
              <a:t>aHUS</a:t>
            </a:r>
            <a:r>
              <a:rPr lang="tr-TR" dirty="0"/>
              <a:t>, C3G, PNH.</a:t>
            </a:r>
          </a:p>
        </p:txBody>
      </p:sp>
    </p:spTree>
    <p:extLst>
      <p:ext uri="{BB962C8B-B14F-4D97-AF65-F5344CB8AC3E}">
        <p14:creationId xmlns:p14="http://schemas.microsoft.com/office/powerpoint/2010/main" val="3883308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48607" y="320058"/>
            <a:ext cx="7216061" cy="1325563"/>
          </a:xfrm>
        </p:spPr>
        <p:txBody>
          <a:bodyPr>
            <a:normAutofit/>
          </a:bodyPr>
          <a:lstStyle/>
          <a:p>
            <a:r>
              <a:rPr lang="tr-TR" sz="4000" b="1" dirty="0" err="1">
                <a:solidFill>
                  <a:srgbClr val="FF0000"/>
                </a:solidFill>
              </a:rPr>
              <a:t>Acute</a:t>
            </a:r>
            <a:r>
              <a:rPr lang="tr-TR" sz="4000" b="1" dirty="0">
                <a:solidFill>
                  <a:srgbClr val="FF0000"/>
                </a:solidFill>
              </a:rPr>
              <a:t> </a:t>
            </a:r>
            <a:r>
              <a:rPr lang="tr-TR" sz="4000" b="1" dirty="0" err="1">
                <a:solidFill>
                  <a:srgbClr val="FF0000"/>
                </a:solidFill>
              </a:rPr>
              <a:t>Kidney</a:t>
            </a:r>
            <a:r>
              <a:rPr lang="tr-TR" sz="4000" b="1" dirty="0">
                <a:solidFill>
                  <a:srgbClr val="FF0000"/>
                </a:solidFill>
              </a:rPr>
              <a:t> </a:t>
            </a:r>
            <a:r>
              <a:rPr lang="tr-TR" sz="4000" b="1" dirty="0" err="1">
                <a:solidFill>
                  <a:srgbClr val="FF0000"/>
                </a:solidFill>
              </a:rPr>
              <a:t>Injury</a:t>
            </a:r>
            <a:r>
              <a:rPr lang="tr-TR" sz="4000" b="1" dirty="0">
                <a:solidFill>
                  <a:srgbClr val="FF0000"/>
                </a:solidFill>
              </a:rPr>
              <a:t> (AKI)</a:t>
            </a:r>
            <a:br>
              <a:rPr lang="tr-TR" sz="4000" b="1" dirty="0">
                <a:solidFill>
                  <a:srgbClr val="FF0000"/>
                </a:solidFill>
              </a:rPr>
            </a:br>
            <a:r>
              <a:rPr lang="tr-TR" sz="4000" b="1" dirty="0" err="1">
                <a:solidFill>
                  <a:srgbClr val="FF0000"/>
                </a:solidFill>
              </a:rPr>
              <a:t>Etiology</a:t>
            </a:r>
            <a:r>
              <a:rPr lang="tr-TR" sz="4000" b="1" dirty="0">
                <a:solidFill>
                  <a:srgbClr val="FF0000"/>
                </a:solidFill>
              </a:rPr>
              <a:t> </a:t>
            </a:r>
            <a:r>
              <a:rPr lang="tr-TR" sz="4000" b="1" dirty="0" err="1">
                <a:solidFill>
                  <a:srgbClr val="FF0000"/>
                </a:solidFill>
              </a:rPr>
              <a:t>and</a:t>
            </a:r>
            <a:r>
              <a:rPr lang="tr-TR" sz="4000" b="1" dirty="0">
                <a:solidFill>
                  <a:srgbClr val="FF0000"/>
                </a:solidFill>
              </a:rPr>
              <a:t> </a:t>
            </a:r>
            <a:r>
              <a:rPr lang="tr-TR" sz="4000" b="1" dirty="0" err="1">
                <a:solidFill>
                  <a:srgbClr val="FF0000"/>
                </a:solidFill>
              </a:rPr>
              <a:t>Prognosis</a:t>
            </a:r>
            <a:r>
              <a:rPr lang="tr-TR" sz="4000" b="1" dirty="0">
                <a:solidFill>
                  <a:srgbClr val="FF0000"/>
                </a:solidFill>
              </a:rPr>
              <a:t> </a:t>
            </a:r>
          </a:p>
        </p:txBody>
      </p:sp>
      <p:sp>
        <p:nvSpPr>
          <p:cNvPr id="3" name="İçerik Yer Tutucusu 2"/>
          <p:cNvSpPr>
            <a:spLocks noGrp="1"/>
          </p:cNvSpPr>
          <p:nvPr>
            <p:ph idx="1"/>
          </p:nvPr>
        </p:nvSpPr>
        <p:spPr>
          <a:xfrm>
            <a:off x="248608" y="1879002"/>
            <a:ext cx="7364518" cy="3751195"/>
          </a:xfrm>
          <a:ln>
            <a:solidFill>
              <a:srgbClr val="0070C0"/>
            </a:solidFill>
          </a:ln>
        </p:spPr>
        <p:txBody>
          <a:bodyPr>
            <a:normAutofit/>
          </a:bodyPr>
          <a:lstStyle/>
          <a:p>
            <a:pPr marL="0" indent="0">
              <a:buNone/>
            </a:pPr>
            <a:endParaRPr lang="tr-TR" sz="2000" dirty="0"/>
          </a:p>
          <a:p>
            <a:pPr>
              <a:buFont typeface="Wingdings" panose="05000000000000000000" pitchFamily="2" charset="2"/>
              <a:buChar char="q"/>
            </a:pPr>
            <a:r>
              <a:rPr lang="tr-TR" sz="2000" dirty="0" err="1"/>
              <a:t>Most</a:t>
            </a:r>
            <a:r>
              <a:rPr lang="tr-TR" sz="2000" dirty="0"/>
              <a:t> AKI is </a:t>
            </a:r>
            <a:r>
              <a:rPr lang="tr-TR" sz="2000" b="1" dirty="0" err="1"/>
              <a:t>intrinsic</a:t>
            </a:r>
            <a:r>
              <a:rPr lang="tr-TR" sz="2000" dirty="0"/>
              <a:t> in </a:t>
            </a:r>
            <a:r>
              <a:rPr lang="tr-TR" sz="2000" dirty="0" err="1"/>
              <a:t>nature</a:t>
            </a:r>
            <a:r>
              <a:rPr lang="tr-TR" sz="2000" dirty="0"/>
              <a:t>, </a:t>
            </a:r>
            <a:r>
              <a:rPr lang="tr-TR" sz="2000" dirty="0" err="1"/>
              <a:t>associated</a:t>
            </a:r>
            <a:r>
              <a:rPr lang="tr-TR" sz="2000" dirty="0"/>
              <a:t> </a:t>
            </a:r>
            <a:r>
              <a:rPr lang="tr-TR" sz="2000" dirty="0" err="1"/>
              <a:t>with</a:t>
            </a:r>
            <a:r>
              <a:rPr lang="tr-TR" sz="2000" dirty="0"/>
              <a:t> </a:t>
            </a:r>
            <a:r>
              <a:rPr lang="en-US" sz="2000" b="1" dirty="0"/>
              <a:t>ischemia, </a:t>
            </a:r>
            <a:r>
              <a:rPr lang="tr-TR" sz="2000" b="1" dirty="0" err="1"/>
              <a:t>sepsis</a:t>
            </a:r>
            <a:r>
              <a:rPr lang="en-US" sz="2000" b="1" dirty="0"/>
              <a:t> or </a:t>
            </a:r>
            <a:r>
              <a:rPr lang="en-US" sz="2000" b="1" dirty="0" err="1"/>
              <a:t>nephrotoxi</a:t>
            </a:r>
            <a:r>
              <a:rPr lang="tr-TR" sz="2000" b="1" dirty="0" err="1"/>
              <a:t>ns</a:t>
            </a:r>
            <a:r>
              <a:rPr lang="tr-TR" sz="2000" dirty="0"/>
              <a:t> </a:t>
            </a:r>
            <a:r>
              <a:rPr lang="tr-TR" sz="2000" dirty="0" err="1"/>
              <a:t>and</a:t>
            </a:r>
            <a:r>
              <a:rPr lang="tr-TR" sz="2000" dirty="0"/>
              <a:t> </a:t>
            </a:r>
            <a:r>
              <a:rPr lang="tr-TR" sz="2000" dirty="0" err="1"/>
              <a:t>complicated</a:t>
            </a:r>
            <a:r>
              <a:rPr lang="tr-TR" sz="2000" dirty="0"/>
              <a:t> </a:t>
            </a:r>
            <a:r>
              <a:rPr lang="tr-TR" sz="2000" dirty="0" err="1"/>
              <a:t>with</a:t>
            </a:r>
            <a:r>
              <a:rPr lang="tr-TR" sz="2000" dirty="0"/>
              <a:t> </a:t>
            </a:r>
            <a:r>
              <a:rPr lang="tr-TR" sz="2000" b="1" dirty="0" err="1"/>
              <a:t>high</a:t>
            </a:r>
            <a:r>
              <a:rPr lang="tr-TR" sz="2000" b="1" dirty="0"/>
              <a:t> </a:t>
            </a:r>
            <a:r>
              <a:rPr lang="tr-TR" sz="2000" b="1" dirty="0" err="1"/>
              <a:t>morbidity</a:t>
            </a:r>
            <a:r>
              <a:rPr lang="tr-TR" sz="2000" b="1" dirty="0"/>
              <a:t>/</a:t>
            </a:r>
            <a:r>
              <a:rPr lang="tr-TR" sz="2000" b="1" dirty="0" err="1"/>
              <a:t>mortality</a:t>
            </a:r>
            <a:r>
              <a:rPr lang="tr-TR" sz="2000" b="1" dirty="0"/>
              <a:t>.</a:t>
            </a:r>
          </a:p>
          <a:p>
            <a:pPr>
              <a:buFont typeface="Wingdings" panose="05000000000000000000" pitchFamily="2" charset="2"/>
              <a:buChar char="q"/>
            </a:pPr>
            <a:r>
              <a:rPr lang="tr-TR" sz="2000" b="1" dirty="0"/>
              <a:t> I</a:t>
            </a:r>
            <a:r>
              <a:rPr lang="en-US" sz="2000" b="1" dirty="0" err="1"/>
              <a:t>schemia</a:t>
            </a:r>
            <a:r>
              <a:rPr lang="en-US" sz="2000" b="1" dirty="0"/>
              <a:t>/reperfusion (I/R) is a common cause of AKI </a:t>
            </a:r>
            <a:r>
              <a:rPr lang="en-US" sz="2000" dirty="0"/>
              <a:t>after </a:t>
            </a:r>
            <a:r>
              <a:rPr lang="tr-TR" sz="2000" dirty="0" err="1"/>
              <a:t>kidney</a:t>
            </a:r>
            <a:r>
              <a:rPr lang="tr-TR" sz="2000" dirty="0"/>
              <a:t> </a:t>
            </a:r>
            <a:r>
              <a:rPr lang="en-US" sz="2000" dirty="0"/>
              <a:t>transplantation, cardiac surgery</a:t>
            </a:r>
            <a:r>
              <a:rPr lang="tr-TR" sz="2000" dirty="0"/>
              <a:t>.</a:t>
            </a:r>
            <a:r>
              <a:rPr lang="en-US" sz="2000" dirty="0"/>
              <a:t> </a:t>
            </a:r>
            <a:endParaRPr lang="tr-TR" sz="2000" dirty="0"/>
          </a:p>
          <a:p>
            <a:pPr>
              <a:buFont typeface="Wingdings" panose="05000000000000000000" pitchFamily="2" charset="2"/>
              <a:buChar char="q"/>
            </a:pPr>
            <a:r>
              <a:rPr lang="tr-TR" sz="2000" dirty="0"/>
              <a:t> </a:t>
            </a:r>
            <a:r>
              <a:rPr lang="en-US" sz="2000" dirty="0"/>
              <a:t>The pathogenesis of intrinsic AKI involves a </a:t>
            </a:r>
            <a:r>
              <a:rPr lang="en-US" sz="2000" b="1" dirty="0"/>
              <a:t>cross talk</a:t>
            </a:r>
            <a:r>
              <a:rPr lang="tr-TR" sz="2000" b="1" dirty="0" err="1"/>
              <a:t>ing</a:t>
            </a:r>
            <a:r>
              <a:rPr lang="tr-TR" sz="2000" b="1" dirty="0"/>
              <a:t> </a:t>
            </a:r>
            <a:r>
              <a:rPr lang="en-US" sz="2000" b="1" dirty="0"/>
              <a:t> between </a:t>
            </a:r>
            <a:r>
              <a:rPr lang="tr-TR" sz="2000" b="1" dirty="0" err="1"/>
              <a:t>renal</a:t>
            </a:r>
            <a:r>
              <a:rPr lang="tr-TR" sz="2000" b="1" dirty="0"/>
              <a:t> </a:t>
            </a:r>
            <a:r>
              <a:rPr lang="tr-TR" sz="2000" b="1" dirty="0" err="1"/>
              <a:t>system</a:t>
            </a:r>
            <a:r>
              <a:rPr lang="tr-TR" sz="2000" b="1" dirty="0"/>
              <a:t> </a:t>
            </a:r>
            <a:r>
              <a:rPr lang="en-US" sz="2000" b="1" dirty="0"/>
              <a:t>and the innate and adaptive</a:t>
            </a:r>
            <a:r>
              <a:rPr lang="tr-TR" sz="2000" b="1" dirty="0"/>
              <a:t> </a:t>
            </a:r>
            <a:r>
              <a:rPr lang="en-US" sz="2000" b="1" dirty="0" err="1"/>
              <a:t>immun</a:t>
            </a:r>
            <a:r>
              <a:rPr lang="tr-TR" sz="2000" b="1" dirty="0" err="1"/>
              <a:t>ity</a:t>
            </a:r>
            <a:r>
              <a:rPr lang="tr-TR" sz="2000" dirty="0"/>
              <a:t>. </a:t>
            </a:r>
          </a:p>
          <a:p>
            <a:pPr>
              <a:buFont typeface="Wingdings" panose="05000000000000000000" pitchFamily="2" charset="2"/>
              <a:buChar char="q"/>
            </a:pPr>
            <a:r>
              <a:rPr lang="tr-TR" sz="2000" dirty="0"/>
              <a:t> </a:t>
            </a:r>
            <a:r>
              <a:rPr lang="en-US" sz="2000" dirty="0"/>
              <a:t>If the </a:t>
            </a:r>
            <a:r>
              <a:rPr lang="en-US" sz="2000" dirty="0" err="1"/>
              <a:t>immunopathologic</a:t>
            </a:r>
            <a:r>
              <a:rPr lang="en-US" sz="2000" dirty="0"/>
              <a:t> processes in AKI continue, this can lead to </a:t>
            </a:r>
            <a:r>
              <a:rPr lang="en-US" sz="2000" b="1" dirty="0"/>
              <a:t>renal fibrosis</a:t>
            </a:r>
            <a:r>
              <a:rPr lang="tr-TR" sz="2000" b="1" dirty="0"/>
              <a:t>, CKD/ESRD, </a:t>
            </a:r>
            <a:r>
              <a:rPr lang="tr-TR" sz="2000" b="1" dirty="0" err="1"/>
              <a:t>cardiovascular</a:t>
            </a:r>
            <a:r>
              <a:rPr lang="tr-TR" sz="2000" b="1" dirty="0"/>
              <a:t> </a:t>
            </a:r>
            <a:r>
              <a:rPr lang="tr-TR" sz="2000" b="1" dirty="0" err="1"/>
              <a:t>disease</a:t>
            </a:r>
            <a:r>
              <a:rPr lang="tr-TR" sz="2000" b="1" dirty="0"/>
              <a:t> </a:t>
            </a:r>
            <a:r>
              <a:rPr lang="tr-TR" sz="2000" b="1" dirty="0" err="1"/>
              <a:t>and</a:t>
            </a:r>
            <a:r>
              <a:rPr lang="tr-TR" sz="2000" b="1" dirty="0"/>
              <a:t> </a:t>
            </a:r>
            <a:r>
              <a:rPr lang="tr-TR" sz="2000" b="1" dirty="0" err="1"/>
              <a:t>mortality</a:t>
            </a:r>
            <a:r>
              <a:rPr lang="tr-TR" sz="2000" dirty="0"/>
              <a:t>.</a:t>
            </a:r>
          </a:p>
          <a:p>
            <a:pPr>
              <a:buFont typeface="Wingdings" panose="05000000000000000000" pitchFamily="2" charset="2"/>
              <a:buChar char="q"/>
            </a:pPr>
            <a:endParaRPr lang="tr-TR" sz="2000" dirty="0"/>
          </a:p>
        </p:txBody>
      </p:sp>
      <p:sp>
        <p:nvSpPr>
          <p:cNvPr id="5" name="Slayt Numarası Yer Tutucusu 4"/>
          <p:cNvSpPr>
            <a:spLocks noGrp="1"/>
          </p:cNvSpPr>
          <p:nvPr>
            <p:ph type="sldNum" sz="quarter" idx="12"/>
          </p:nvPr>
        </p:nvSpPr>
        <p:spPr/>
        <p:txBody>
          <a:bodyPr/>
          <a:lstStyle/>
          <a:p>
            <a:fld id="{74745C36-2D23-4A8F-8D04-8C41EC7AB4A0}" type="slidenum">
              <a:rPr lang="tr-TR" smtClean="0"/>
              <a:t>3</a:t>
            </a:fld>
            <a:endParaRPr lang="tr-TR"/>
          </a:p>
        </p:txBody>
      </p:sp>
      <p:sp>
        <p:nvSpPr>
          <p:cNvPr id="7" name="Dikdörtgen 6"/>
          <p:cNvSpPr/>
          <p:nvPr/>
        </p:nvSpPr>
        <p:spPr>
          <a:xfrm>
            <a:off x="6373411" y="6033184"/>
            <a:ext cx="6375862" cy="307777"/>
          </a:xfrm>
          <a:prstGeom prst="rect">
            <a:avLst/>
          </a:prstGeom>
        </p:spPr>
        <p:txBody>
          <a:bodyPr wrap="square">
            <a:spAutoFit/>
          </a:bodyPr>
          <a:lstStyle/>
          <a:p>
            <a:r>
              <a:rPr lang="tr-TR" sz="1400" i="1" dirty="0" err="1"/>
              <a:t>Marlies</a:t>
            </a:r>
            <a:r>
              <a:rPr lang="tr-TR" sz="1400" i="1" dirty="0"/>
              <a:t> </a:t>
            </a:r>
            <a:r>
              <a:rPr lang="tr-TR" sz="1400" i="1" dirty="0" err="1"/>
              <a:t>Ostermann</a:t>
            </a:r>
            <a:r>
              <a:rPr lang="tr-TR" sz="1400" i="1" dirty="0"/>
              <a:t> M. </a:t>
            </a:r>
            <a:r>
              <a:rPr lang="en-US" sz="1400" i="1" dirty="0"/>
              <a:t>Best Practice &amp; Research Clinical </a:t>
            </a:r>
            <a:r>
              <a:rPr lang="en-US" sz="1400" i="1" dirty="0" err="1"/>
              <a:t>Anaesthesiology</a:t>
            </a:r>
            <a:r>
              <a:rPr lang="tr-TR" sz="1400" i="1" dirty="0"/>
              <a:t> 2017</a:t>
            </a:r>
            <a:endParaRPr lang="en-US" sz="1400" i="1" dirty="0"/>
          </a:p>
        </p:txBody>
      </p:sp>
      <p:pic>
        <p:nvPicPr>
          <p:cNvPr id="11" name="Resim 10"/>
          <p:cNvPicPr>
            <a:picLocks noChangeAspect="1"/>
          </p:cNvPicPr>
          <p:nvPr/>
        </p:nvPicPr>
        <p:blipFill>
          <a:blip r:embed="rId3"/>
          <a:stretch>
            <a:fillRect/>
          </a:stretch>
        </p:blipFill>
        <p:spPr>
          <a:xfrm>
            <a:off x="7826871" y="1855177"/>
            <a:ext cx="4310657" cy="3763108"/>
          </a:xfrm>
          <a:prstGeom prst="rect">
            <a:avLst/>
          </a:prstGeom>
          <a:ln w="28575">
            <a:solidFill>
              <a:srgbClr val="7030A0"/>
            </a:solidFill>
          </a:ln>
        </p:spPr>
      </p:pic>
    </p:spTree>
    <p:extLst>
      <p:ext uri="{BB962C8B-B14F-4D97-AF65-F5344CB8AC3E}">
        <p14:creationId xmlns:p14="http://schemas.microsoft.com/office/powerpoint/2010/main" val="9738063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5" name="Slayt Numarası Yer Tutucusu 4"/>
          <p:cNvSpPr>
            <a:spLocks noGrp="1"/>
          </p:cNvSpPr>
          <p:nvPr>
            <p:ph type="sldNum" sz="quarter" idx="12"/>
          </p:nvPr>
        </p:nvSpPr>
        <p:spPr/>
        <p:txBody>
          <a:bodyPr/>
          <a:lstStyle/>
          <a:p>
            <a:fld id="{74745C36-2D23-4A8F-8D04-8C41EC7AB4A0}" type="slidenum">
              <a:rPr lang="tr-TR" smtClean="0"/>
              <a:t>30</a:t>
            </a:fld>
            <a:endParaRPr lang="tr-TR"/>
          </a:p>
        </p:txBody>
      </p:sp>
      <p:pic>
        <p:nvPicPr>
          <p:cNvPr id="7" name="Resim 6"/>
          <p:cNvPicPr>
            <a:picLocks noChangeAspect="1"/>
          </p:cNvPicPr>
          <p:nvPr/>
        </p:nvPicPr>
        <p:blipFill>
          <a:blip r:embed="rId2"/>
          <a:stretch>
            <a:fillRect/>
          </a:stretch>
        </p:blipFill>
        <p:spPr>
          <a:xfrm>
            <a:off x="84093" y="175846"/>
            <a:ext cx="6400800" cy="6041178"/>
          </a:xfrm>
          <a:prstGeom prst="rect">
            <a:avLst/>
          </a:prstGeom>
          <a:ln>
            <a:solidFill>
              <a:schemeClr val="accent1"/>
            </a:solidFill>
          </a:ln>
        </p:spPr>
      </p:pic>
      <p:pic>
        <p:nvPicPr>
          <p:cNvPr id="10" name="İçerik Yer Tutucusu 9"/>
          <p:cNvPicPr>
            <a:picLocks noGrp="1" noChangeAspect="1"/>
          </p:cNvPicPr>
          <p:nvPr>
            <p:ph idx="1"/>
          </p:nvPr>
        </p:nvPicPr>
        <p:blipFill>
          <a:blip r:embed="rId3"/>
          <a:stretch>
            <a:fillRect/>
          </a:stretch>
        </p:blipFill>
        <p:spPr>
          <a:xfrm>
            <a:off x="360484" y="6292002"/>
            <a:ext cx="5073162" cy="493819"/>
          </a:xfrm>
          <a:prstGeom prst="rect">
            <a:avLst/>
          </a:prstGeom>
        </p:spPr>
      </p:pic>
      <p:sp>
        <p:nvSpPr>
          <p:cNvPr id="3" name="Metin kutusu 2"/>
          <p:cNvSpPr txBox="1"/>
          <p:nvPr/>
        </p:nvSpPr>
        <p:spPr>
          <a:xfrm>
            <a:off x="7148146" y="175846"/>
            <a:ext cx="4702758" cy="2308324"/>
          </a:xfrm>
          <a:prstGeom prst="rect">
            <a:avLst/>
          </a:prstGeom>
          <a:noFill/>
        </p:spPr>
        <p:txBody>
          <a:bodyPr wrap="square" rtlCol="0">
            <a:spAutoFit/>
          </a:bodyPr>
          <a:lstStyle/>
          <a:p>
            <a:r>
              <a:rPr lang="tr-TR" sz="3600" dirty="0" err="1">
                <a:solidFill>
                  <a:srgbClr val="7030A0"/>
                </a:solidFill>
              </a:rPr>
              <a:t>Complement</a:t>
            </a:r>
            <a:r>
              <a:rPr lang="tr-TR" sz="3600" dirty="0">
                <a:solidFill>
                  <a:srgbClr val="7030A0"/>
                </a:solidFill>
              </a:rPr>
              <a:t> </a:t>
            </a:r>
            <a:r>
              <a:rPr lang="tr-TR" sz="3600" dirty="0" err="1">
                <a:solidFill>
                  <a:srgbClr val="7030A0"/>
                </a:solidFill>
              </a:rPr>
              <a:t>targeted</a:t>
            </a:r>
            <a:r>
              <a:rPr lang="tr-TR" sz="3600" dirty="0">
                <a:solidFill>
                  <a:srgbClr val="7030A0"/>
                </a:solidFill>
              </a:rPr>
              <a:t> </a:t>
            </a:r>
            <a:r>
              <a:rPr lang="tr-TR" sz="3600" dirty="0" err="1">
                <a:solidFill>
                  <a:srgbClr val="7030A0"/>
                </a:solidFill>
              </a:rPr>
              <a:t>agents</a:t>
            </a:r>
            <a:r>
              <a:rPr lang="tr-TR" sz="3600" dirty="0">
                <a:solidFill>
                  <a:srgbClr val="7030A0"/>
                </a:solidFill>
              </a:rPr>
              <a:t> </a:t>
            </a:r>
            <a:r>
              <a:rPr lang="tr-TR" sz="3600" dirty="0" err="1">
                <a:solidFill>
                  <a:srgbClr val="7030A0"/>
                </a:solidFill>
              </a:rPr>
              <a:t>for</a:t>
            </a:r>
            <a:r>
              <a:rPr lang="tr-TR" sz="3600" dirty="0">
                <a:solidFill>
                  <a:srgbClr val="7030A0"/>
                </a:solidFill>
              </a:rPr>
              <a:t> </a:t>
            </a:r>
            <a:r>
              <a:rPr lang="tr-TR" sz="3600" dirty="0" err="1">
                <a:solidFill>
                  <a:srgbClr val="7030A0"/>
                </a:solidFill>
              </a:rPr>
              <a:t>prevention</a:t>
            </a:r>
            <a:r>
              <a:rPr lang="tr-TR" sz="3600" dirty="0">
                <a:solidFill>
                  <a:srgbClr val="7030A0"/>
                </a:solidFill>
              </a:rPr>
              <a:t> of </a:t>
            </a:r>
            <a:r>
              <a:rPr lang="tr-TR" sz="3600" dirty="0" err="1">
                <a:solidFill>
                  <a:srgbClr val="7030A0"/>
                </a:solidFill>
              </a:rPr>
              <a:t>rejection</a:t>
            </a:r>
            <a:r>
              <a:rPr lang="tr-TR" sz="3600" dirty="0">
                <a:solidFill>
                  <a:srgbClr val="7030A0"/>
                </a:solidFill>
              </a:rPr>
              <a:t> in </a:t>
            </a:r>
            <a:r>
              <a:rPr lang="tr-TR" sz="3600" dirty="0" err="1">
                <a:solidFill>
                  <a:srgbClr val="7030A0"/>
                </a:solidFill>
              </a:rPr>
              <a:t>kidney</a:t>
            </a:r>
            <a:r>
              <a:rPr lang="tr-TR" sz="3600" dirty="0">
                <a:solidFill>
                  <a:srgbClr val="7030A0"/>
                </a:solidFill>
              </a:rPr>
              <a:t> </a:t>
            </a:r>
            <a:r>
              <a:rPr lang="tr-TR" sz="3600" dirty="0" err="1">
                <a:solidFill>
                  <a:srgbClr val="7030A0"/>
                </a:solidFill>
              </a:rPr>
              <a:t>transplantation</a:t>
            </a:r>
            <a:r>
              <a:rPr lang="tr-TR" sz="3600" dirty="0">
                <a:solidFill>
                  <a:srgbClr val="7030A0"/>
                </a:solidFill>
              </a:rPr>
              <a:t> </a:t>
            </a:r>
          </a:p>
        </p:txBody>
      </p:sp>
      <p:sp>
        <p:nvSpPr>
          <p:cNvPr id="6" name="Oval 5"/>
          <p:cNvSpPr/>
          <p:nvPr/>
        </p:nvSpPr>
        <p:spPr>
          <a:xfrm>
            <a:off x="232660" y="1261805"/>
            <a:ext cx="852854" cy="5275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p:cNvPicPr>
            <a:picLocks noChangeAspect="1"/>
          </p:cNvPicPr>
          <p:nvPr/>
        </p:nvPicPr>
        <p:blipFill>
          <a:blip r:embed="rId4"/>
          <a:stretch>
            <a:fillRect/>
          </a:stretch>
        </p:blipFill>
        <p:spPr>
          <a:xfrm>
            <a:off x="232660" y="1928669"/>
            <a:ext cx="865707" cy="542591"/>
          </a:xfrm>
          <a:prstGeom prst="rect">
            <a:avLst/>
          </a:prstGeom>
        </p:spPr>
      </p:pic>
      <p:sp>
        <p:nvSpPr>
          <p:cNvPr id="11" name="Metin kutusu 10"/>
          <p:cNvSpPr txBox="1"/>
          <p:nvPr/>
        </p:nvSpPr>
        <p:spPr>
          <a:xfrm>
            <a:off x="6787663" y="3103685"/>
            <a:ext cx="5240214" cy="1477328"/>
          </a:xfrm>
          <a:prstGeom prst="rect">
            <a:avLst/>
          </a:prstGeom>
          <a:solidFill>
            <a:srgbClr val="92D050"/>
          </a:solidFill>
        </p:spPr>
        <p:txBody>
          <a:bodyPr wrap="square" rtlCol="0">
            <a:spAutoFit/>
          </a:bodyPr>
          <a:lstStyle/>
          <a:p>
            <a:pPr marL="285750" indent="-285750">
              <a:buFont typeface="Wingdings" panose="05000000000000000000" pitchFamily="2" charset="2"/>
              <a:buChar char="q"/>
            </a:pPr>
            <a:r>
              <a:rPr lang="tr-TR" dirty="0"/>
              <a:t>C1INH (</a:t>
            </a:r>
            <a:r>
              <a:rPr lang="tr-TR" dirty="0" err="1"/>
              <a:t>recombinant</a:t>
            </a:r>
            <a:r>
              <a:rPr lang="tr-TR" dirty="0"/>
              <a:t> C1 </a:t>
            </a:r>
            <a:r>
              <a:rPr lang="tr-TR" dirty="0" err="1"/>
              <a:t>fraction</a:t>
            </a:r>
            <a:r>
              <a:rPr lang="tr-TR" dirty="0"/>
              <a:t> </a:t>
            </a:r>
            <a:r>
              <a:rPr lang="tr-TR" dirty="0" err="1"/>
              <a:t>inhibitor</a:t>
            </a:r>
            <a:r>
              <a:rPr lang="tr-TR" dirty="0"/>
              <a:t>, </a:t>
            </a:r>
            <a:r>
              <a:rPr lang="tr-TR" dirty="0" err="1"/>
              <a:t>classic</a:t>
            </a:r>
            <a:r>
              <a:rPr lang="tr-TR" dirty="0"/>
              <a:t> </a:t>
            </a:r>
            <a:r>
              <a:rPr lang="tr-TR" dirty="0" err="1"/>
              <a:t>and</a:t>
            </a:r>
            <a:r>
              <a:rPr lang="tr-TR" dirty="0"/>
              <a:t> </a:t>
            </a:r>
            <a:r>
              <a:rPr lang="tr-TR" dirty="0" err="1"/>
              <a:t>lectin</a:t>
            </a:r>
            <a:r>
              <a:rPr lang="tr-TR" dirty="0"/>
              <a:t> </a:t>
            </a:r>
            <a:r>
              <a:rPr lang="tr-TR" dirty="0" err="1"/>
              <a:t>pathways</a:t>
            </a:r>
            <a:r>
              <a:rPr lang="tr-TR" dirty="0"/>
              <a:t> </a:t>
            </a:r>
            <a:r>
              <a:rPr lang="tr-TR" dirty="0" err="1"/>
              <a:t>inhibitor</a:t>
            </a:r>
            <a:r>
              <a:rPr lang="tr-TR" dirty="0"/>
              <a:t>) </a:t>
            </a:r>
            <a:r>
              <a:rPr lang="tr-TR" dirty="0" err="1"/>
              <a:t>was</a:t>
            </a:r>
            <a:r>
              <a:rPr lang="tr-TR" dirty="0"/>
              <a:t> </a:t>
            </a:r>
            <a:r>
              <a:rPr lang="tr-TR" dirty="0" err="1"/>
              <a:t>shown</a:t>
            </a:r>
            <a:r>
              <a:rPr lang="tr-TR" dirty="0"/>
              <a:t> </a:t>
            </a:r>
            <a:r>
              <a:rPr lang="tr-TR" dirty="0" err="1"/>
              <a:t>to</a:t>
            </a:r>
            <a:r>
              <a:rPr lang="tr-TR" dirty="0"/>
              <a:t> be </a:t>
            </a:r>
            <a:r>
              <a:rPr lang="tr-TR" dirty="0" err="1"/>
              <a:t>protective</a:t>
            </a:r>
            <a:r>
              <a:rPr lang="tr-TR" dirty="0"/>
              <a:t> </a:t>
            </a:r>
            <a:r>
              <a:rPr lang="tr-TR" dirty="0" err="1"/>
              <a:t>against</a:t>
            </a:r>
            <a:r>
              <a:rPr lang="tr-TR" dirty="0"/>
              <a:t> IR </a:t>
            </a:r>
            <a:r>
              <a:rPr lang="tr-TR" dirty="0" err="1"/>
              <a:t>injury</a:t>
            </a:r>
            <a:r>
              <a:rPr lang="tr-TR" dirty="0"/>
              <a:t> </a:t>
            </a:r>
            <a:r>
              <a:rPr lang="tr-TR" dirty="0" err="1"/>
              <a:t>and</a:t>
            </a:r>
            <a:r>
              <a:rPr lang="tr-TR" dirty="0"/>
              <a:t> </a:t>
            </a:r>
            <a:r>
              <a:rPr lang="tr-TR" dirty="0" err="1"/>
              <a:t>chronic</a:t>
            </a:r>
            <a:r>
              <a:rPr lang="tr-TR" dirty="0"/>
              <a:t> </a:t>
            </a:r>
            <a:r>
              <a:rPr lang="tr-TR" dirty="0" err="1"/>
              <a:t>allograft</a:t>
            </a:r>
            <a:r>
              <a:rPr lang="tr-TR" dirty="0"/>
              <a:t> </a:t>
            </a:r>
            <a:r>
              <a:rPr lang="tr-TR" dirty="0" err="1"/>
              <a:t>fibrosis</a:t>
            </a:r>
            <a:r>
              <a:rPr lang="tr-TR" dirty="0"/>
              <a:t> in </a:t>
            </a:r>
            <a:r>
              <a:rPr lang="tr-TR" dirty="0" err="1"/>
              <a:t>animal</a:t>
            </a:r>
            <a:r>
              <a:rPr lang="tr-TR" dirty="0"/>
              <a:t> </a:t>
            </a:r>
            <a:r>
              <a:rPr lang="tr-TR" dirty="0" err="1"/>
              <a:t>and</a:t>
            </a:r>
            <a:r>
              <a:rPr lang="tr-TR" dirty="0"/>
              <a:t> </a:t>
            </a:r>
            <a:r>
              <a:rPr lang="tr-TR" dirty="0" err="1"/>
              <a:t>ex</a:t>
            </a:r>
            <a:r>
              <a:rPr lang="tr-TR" dirty="0"/>
              <a:t> </a:t>
            </a:r>
            <a:r>
              <a:rPr lang="tr-TR" dirty="0" err="1"/>
              <a:t>vivo</a:t>
            </a:r>
            <a:r>
              <a:rPr lang="tr-TR" dirty="0"/>
              <a:t> </a:t>
            </a:r>
            <a:r>
              <a:rPr lang="tr-TR" dirty="0" err="1"/>
              <a:t>studies</a:t>
            </a:r>
            <a:r>
              <a:rPr lang="tr-TR" dirty="0"/>
              <a:t>.</a:t>
            </a:r>
          </a:p>
          <a:p>
            <a:r>
              <a:rPr lang="tr-TR" dirty="0"/>
              <a:t>                                                       </a:t>
            </a:r>
            <a:r>
              <a:rPr lang="tr-TR" sz="1400" i="1" dirty="0" err="1"/>
              <a:t>Delpech</a:t>
            </a:r>
            <a:r>
              <a:rPr lang="tr-TR" sz="1400" i="1" dirty="0"/>
              <a:t> PO  </a:t>
            </a:r>
            <a:r>
              <a:rPr lang="tr-TR" sz="1400" i="1" dirty="0" err="1"/>
              <a:t>Transl</a:t>
            </a:r>
            <a:r>
              <a:rPr lang="tr-TR" sz="1400" i="1" dirty="0"/>
              <a:t> </a:t>
            </a:r>
            <a:r>
              <a:rPr lang="tr-TR" sz="1400" i="1" dirty="0" err="1"/>
              <a:t>Med</a:t>
            </a:r>
            <a:r>
              <a:rPr lang="tr-TR" sz="1400" i="1" dirty="0"/>
              <a:t> 2016</a:t>
            </a:r>
          </a:p>
        </p:txBody>
      </p:sp>
    </p:spTree>
    <p:extLst>
      <p:ext uri="{BB962C8B-B14F-4D97-AF65-F5344CB8AC3E}">
        <p14:creationId xmlns:p14="http://schemas.microsoft.com/office/powerpoint/2010/main" val="28552997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4"/>
          <p:cNvSpPr>
            <a:spLocks noGrp="1"/>
          </p:cNvSpPr>
          <p:nvPr>
            <p:ph type="sldNum" sz="quarter" idx="12"/>
          </p:nvPr>
        </p:nvSpPr>
        <p:spPr/>
        <p:txBody>
          <a:bodyPr/>
          <a:lstStyle/>
          <a:p>
            <a:fld id="{74745C36-2D23-4A8F-8D04-8C41EC7AB4A0}" type="slidenum">
              <a:rPr lang="tr-TR" smtClean="0"/>
              <a:t>31</a:t>
            </a:fld>
            <a:endParaRPr lang="tr-TR"/>
          </a:p>
        </p:txBody>
      </p:sp>
      <p:pic>
        <p:nvPicPr>
          <p:cNvPr id="8" name="İçerik Yer Tutucusu 7"/>
          <p:cNvPicPr>
            <a:picLocks noGrp="1" noChangeAspect="1"/>
          </p:cNvPicPr>
          <p:nvPr>
            <p:ph idx="1"/>
          </p:nvPr>
        </p:nvPicPr>
        <p:blipFill>
          <a:blip r:embed="rId2"/>
          <a:stretch>
            <a:fillRect/>
          </a:stretch>
        </p:blipFill>
        <p:spPr>
          <a:xfrm>
            <a:off x="325316" y="483577"/>
            <a:ext cx="5890846" cy="5943600"/>
          </a:xfrm>
          <a:prstGeom prst="rect">
            <a:avLst/>
          </a:prstGeom>
          <a:ln>
            <a:solidFill>
              <a:schemeClr val="accent1"/>
            </a:solidFill>
          </a:ln>
        </p:spPr>
      </p:pic>
      <p:sp>
        <p:nvSpPr>
          <p:cNvPr id="9" name="Metin kutusu 8"/>
          <p:cNvSpPr txBox="1"/>
          <p:nvPr/>
        </p:nvSpPr>
        <p:spPr>
          <a:xfrm>
            <a:off x="6348046" y="1119477"/>
            <a:ext cx="5679831" cy="1754326"/>
          </a:xfrm>
          <a:prstGeom prst="rect">
            <a:avLst/>
          </a:prstGeom>
          <a:solidFill>
            <a:schemeClr val="accent1">
              <a:lumMod val="40000"/>
              <a:lumOff val="60000"/>
            </a:schemeClr>
          </a:solidFill>
        </p:spPr>
        <p:txBody>
          <a:bodyPr wrap="square" rtlCol="0">
            <a:spAutoFit/>
          </a:bodyPr>
          <a:lstStyle/>
          <a:p>
            <a:pPr marL="285750" indent="-285750">
              <a:buFont typeface="Wingdings" panose="05000000000000000000" pitchFamily="2" charset="2"/>
              <a:buChar char="q"/>
            </a:pPr>
            <a:r>
              <a:rPr lang="tr-TR" dirty="0"/>
              <a:t>57 </a:t>
            </a:r>
            <a:r>
              <a:rPr lang="tr-TR" dirty="0" err="1"/>
              <a:t>pediatric</a:t>
            </a:r>
            <a:r>
              <a:rPr lang="tr-TR" dirty="0"/>
              <a:t> </a:t>
            </a:r>
            <a:r>
              <a:rPr lang="tr-TR" dirty="0" err="1"/>
              <a:t>kidney</a:t>
            </a:r>
            <a:r>
              <a:rPr lang="tr-TR" dirty="0"/>
              <a:t> </a:t>
            </a:r>
            <a:r>
              <a:rPr lang="tr-TR" dirty="0" err="1"/>
              <a:t>transplantation</a:t>
            </a:r>
            <a:r>
              <a:rPr lang="tr-TR" dirty="0"/>
              <a:t> </a:t>
            </a:r>
            <a:r>
              <a:rPr lang="tr-TR" dirty="0" err="1"/>
              <a:t>recipients</a:t>
            </a:r>
            <a:r>
              <a:rPr lang="tr-TR" dirty="0"/>
              <a:t> </a:t>
            </a:r>
            <a:r>
              <a:rPr lang="tr-TR" dirty="0" err="1"/>
              <a:t>randomized</a:t>
            </a:r>
            <a:r>
              <a:rPr lang="tr-TR" dirty="0"/>
              <a:t> </a:t>
            </a:r>
            <a:r>
              <a:rPr lang="tr-TR" dirty="0" err="1"/>
              <a:t>to</a:t>
            </a:r>
            <a:r>
              <a:rPr lang="tr-TR" dirty="0"/>
              <a:t> a </a:t>
            </a:r>
            <a:r>
              <a:rPr lang="tr-TR" b="1" dirty="0" err="1"/>
              <a:t>single</a:t>
            </a:r>
            <a:r>
              <a:rPr lang="tr-TR" b="1" dirty="0"/>
              <a:t> </a:t>
            </a:r>
            <a:r>
              <a:rPr lang="tr-TR" b="1" dirty="0" err="1"/>
              <a:t>dose</a:t>
            </a:r>
            <a:r>
              <a:rPr lang="tr-TR" b="1" dirty="0"/>
              <a:t> of </a:t>
            </a:r>
            <a:r>
              <a:rPr lang="tr-TR" b="1" dirty="0" err="1"/>
              <a:t>eculizumab</a:t>
            </a:r>
            <a:r>
              <a:rPr lang="tr-TR" b="1" dirty="0"/>
              <a:t> </a:t>
            </a:r>
            <a:r>
              <a:rPr lang="tr-TR" b="1" dirty="0" err="1"/>
              <a:t>prior</a:t>
            </a:r>
            <a:r>
              <a:rPr lang="tr-TR" b="1" dirty="0"/>
              <a:t> </a:t>
            </a:r>
            <a:r>
              <a:rPr lang="tr-TR" b="1" dirty="0" err="1"/>
              <a:t>to</a:t>
            </a:r>
            <a:r>
              <a:rPr lang="tr-TR" b="1" dirty="0"/>
              <a:t> </a:t>
            </a:r>
            <a:r>
              <a:rPr lang="tr-TR" b="1" dirty="0" err="1"/>
              <a:t>KTx</a:t>
            </a:r>
            <a:r>
              <a:rPr lang="tr-TR" dirty="0"/>
              <a:t>: </a:t>
            </a:r>
          </a:p>
          <a:p>
            <a:pPr marL="742950" lvl="1" indent="-285750">
              <a:buFont typeface="Wingdings" panose="05000000000000000000" pitchFamily="2" charset="2"/>
              <a:buChar char="q"/>
            </a:pPr>
            <a:r>
              <a:rPr lang="tr-TR" b="1" dirty="0" err="1"/>
              <a:t>Better</a:t>
            </a:r>
            <a:r>
              <a:rPr lang="tr-TR" b="1" dirty="0"/>
              <a:t> </a:t>
            </a:r>
            <a:r>
              <a:rPr lang="tr-TR" b="1" dirty="0" err="1"/>
              <a:t>early</a:t>
            </a:r>
            <a:r>
              <a:rPr lang="tr-TR" b="1" dirty="0"/>
              <a:t> </a:t>
            </a:r>
            <a:r>
              <a:rPr lang="tr-TR" b="1" dirty="0" err="1"/>
              <a:t>graft</a:t>
            </a:r>
            <a:r>
              <a:rPr lang="tr-TR" b="1" dirty="0"/>
              <a:t> </a:t>
            </a:r>
            <a:r>
              <a:rPr lang="tr-TR" b="1" dirty="0" err="1"/>
              <a:t>function</a:t>
            </a:r>
            <a:endParaRPr lang="tr-TR" b="1" dirty="0"/>
          </a:p>
          <a:p>
            <a:pPr marL="742950" lvl="1" indent="-285750">
              <a:buFont typeface="Wingdings" panose="05000000000000000000" pitchFamily="2" charset="2"/>
              <a:buChar char="q"/>
            </a:pPr>
            <a:r>
              <a:rPr lang="tr-TR" b="1" dirty="0" err="1"/>
              <a:t>Lower</a:t>
            </a:r>
            <a:r>
              <a:rPr lang="tr-TR" b="1" dirty="0"/>
              <a:t> </a:t>
            </a:r>
            <a:r>
              <a:rPr lang="tr-TR" b="1" dirty="0" err="1"/>
              <a:t>arteriolar</a:t>
            </a:r>
            <a:r>
              <a:rPr lang="tr-TR" b="1" dirty="0"/>
              <a:t> </a:t>
            </a:r>
            <a:r>
              <a:rPr lang="tr-TR" b="1" dirty="0" err="1"/>
              <a:t>hyalinosis</a:t>
            </a:r>
            <a:r>
              <a:rPr lang="tr-TR" b="1" dirty="0"/>
              <a:t> at </a:t>
            </a:r>
            <a:r>
              <a:rPr lang="tr-TR" b="1" dirty="0" err="1"/>
              <a:t>subsequent</a:t>
            </a:r>
            <a:r>
              <a:rPr lang="tr-TR" b="1" dirty="0"/>
              <a:t> </a:t>
            </a:r>
            <a:r>
              <a:rPr lang="tr-TR" b="1" dirty="0" err="1"/>
              <a:t>biopsies</a:t>
            </a:r>
            <a:endParaRPr lang="tr-TR" b="1" dirty="0"/>
          </a:p>
          <a:p>
            <a:pPr marL="742950" lvl="1" indent="-285750">
              <a:buFont typeface="Wingdings" panose="05000000000000000000" pitchFamily="2" charset="2"/>
              <a:buChar char="q"/>
            </a:pPr>
            <a:r>
              <a:rPr lang="tr-TR" b="1" dirty="0"/>
              <a:t>4 </a:t>
            </a:r>
            <a:r>
              <a:rPr lang="tr-TR" b="1" dirty="0" err="1"/>
              <a:t>patients</a:t>
            </a:r>
            <a:r>
              <a:rPr lang="tr-TR" b="1" dirty="0"/>
              <a:t> </a:t>
            </a:r>
            <a:r>
              <a:rPr lang="tr-TR" b="1" dirty="0" err="1"/>
              <a:t>developed</a:t>
            </a:r>
            <a:r>
              <a:rPr lang="tr-TR" b="1" dirty="0"/>
              <a:t> </a:t>
            </a:r>
            <a:r>
              <a:rPr lang="tr-TR" b="1" dirty="0" err="1"/>
              <a:t>flu-like</a:t>
            </a:r>
            <a:r>
              <a:rPr lang="tr-TR" b="1" dirty="0"/>
              <a:t> </a:t>
            </a:r>
            <a:r>
              <a:rPr lang="tr-TR" b="1" dirty="0" err="1"/>
              <a:t>illness</a:t>
            </a:r>
            <a:r>
              <a:rPr lang="tr-TR" b="1" dirty="0"/>
              <a:t> </a:t>
            </a:r>
            <a:r>
              <a:rPr lang="tr-TR" dirty="0" err="1"/>
              <a:t>within</a:t>
            </a:r>
            <a:r>
              <a:rPr lang="tr-TR" dirty="0"/>
              <a:t> 60 </a:t>
            </a:r>
            <a:r>
              <a:rPr lang="tr-TR" dirty="0" err="1"/>
              <a:t>days</a:t>
            </a:r>
            <a:r>
              <a:rPr lang="tr-TR" dirty="0"/>
              <a:t> </a:t>
            </a:r>
            <a:r>
              <a:rPr lang="tr-TR" dirty="0" err="1"/>
              <a:t>and</a:t>
            </a:r>
            <a:r>
              <a:rPr lang="tr-TR" dirty="0"/>
              <a:t> </a:t>
            </a:r>
            <a:r>
              <a:rPr lang="tr-TR" b="1" dirty="0" err="1"/>
              <a:t>lost</a:t>
            </a:r>
            <a:r>
              <a:rPr lang="tr-TR" b="1" dirty="0"/>
              <a:t> </a:t>
            </a:r>
            <a:r>
              <a:rPr lang="tr-TR" b="1" dirty="0" err="1"/>
              <a:t>allografts</a:t>
            </a:r>
            <a:r>
              <a:rPr lang="tr-TR" b="1" dirty="0"/>
              <a:t> .</a:t>
            </a:r>
          </a:p>
        </p:txBody>
      </p:sp>
      <p:sp>
        <p:nvSpPr>
          <p:cNvPr id="10" name="Sağ Ok 9"/>
          <p:cNvSpPr/>
          <p:nvPr/>
        </p:nvSpPr>
        <p:spPr>
          <a:xfrm>
            <a:off x="5336931" y="1446976"/>
            <a:ext cx="1327638" cy="12158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Metin kutusu 10"/>
          <p:cNvSpPr txBox="1"/>
          <p:nvPr/>
        </p:nvSpPr>
        <p:spPr>
          <a:xfrm>
            <a:off x="6409593" y="3626187"/>
            <a:ext cx="5679831" cy="1477328"/>
          </a:xfrm>
          <a:prstGeom prst="rect">
            <a:avLst/>
          </a:prstGeom>
          <a:solidFill>
            <a:srgbClr val="FBD7EA"/>
          </a:solidFill>
        </p:spPr>
        <p:txBody>
          <a:bodyPr wrap="square" rtlCol="0">
            <a:spAutoFit/>
          </a:bodyPr>
          <a:lstStyle/>
          <a:p>
            <a:pPr marL="285750" indent="-285750">
              <a:buFont typeface="Wingdings" panose="05000000000000000000" pitchFamily="2" charset="2"/>
              <a:buChar char="q"/>
            </a:pPr>
            <a:r>
              <a:rPr lang="tr-TR" b="1" dirty="0" err="1"/>
              <a:t>Peritransplant</a:t>
            </a:r>
            <a:r>
              <a:rPr lang="tr-TR" b="1" dirty="0"/>
              <a:t> </a:t>
            </a:r>
            <a:r>
              <a:rPr lang="tr-TR" b="1" dirty="0" err="1"/>
              <a:t>eculizumab</a:t>
            </a:r>
            <a:r>
              <a:rPr lang="tr-TR" b="1" dirty="0"/>
              <a:t> </a:t>
            </a:r>
            <a:r>
              <a:rPr lang="tr-TR" b="1" dirty="0" err="1"/>
              <a:t>was</a:t>
            </a:r>
            <a:r>
              <a:rPr lang="tr-TR" b="1" dirty="0"/>
              <a:t> </a:t>
            </a:r>
            <a:r>
              <a:rPr lang="tr-TR" b="1" dirty="0" err="1"/>
              <a:t>well</a:t>
            </a:r>
            <a:r>
              <a:rPr lang="tr-TR" b="1" dirty="0"/>
              <a:t> </a:t>
            </a:r>
            <a:r>
              <a:rPr lang="tr-TR" b="1" dirty="0" err="1"/>
              <a:t>tolerated</a:t>
            </a:r>
            <a:r>
              <a:rPr lang="tr-TR" b="1" dirty="0"/>
              <a:t> </a:t>
            </a:r>
            <a:r>
              <a:rPr lang="tr-TR" dirty="0"/>
              <a:t>but </a:t>
            </a:r>
            <a:r>
              <a:rPr lang="tr-TR" b="1" dirty="0" err="1"/>
              <a:t>did</a:t>
            </a:r>
            <a:r>
              <a:rPr lang="tr-TR" b="1" dirty="0"/>
              <a:t> not </a:t>
            </a:r>
            <a:r>
              <a:rPr lang="tr-TR" b="1" dirty="0" err="1"/>
              <a:t>reduce</a:t>
            </a:r>
            <a:r>
              <a:rPr lang="tr-TR" b="1" dirty="0"/>
              <a:t> </a:t>
            </a:r>
            <a:r>
              <a:rPr lang="tr-TR" b="1" dirty="0" err="1"/>
              <a:t>the</a:t>
            </a:r>
            <a:r>
              <a:rPr lang="tr-TR" b="1" dirty="0"/>
              <a:t> </a:t>
            </a:r>
            <a:r>
              <a:rPr lang="tr-TR" b="1" dirty="0" err="1"/>
              <a:t>incidence</a:t>
            </a:r>
            <a:r>
              <a:rPr lang="tr-TR" b="1" dirty="0"/>
              <a:t> of </a:t>
            </a:r>
            <a:r>
              <a:rPr lang="tr-TR" b="1" dirty="0" err="1"/>
              <a:t>delayed</a:t>
            </a:r>
            <a:r>
              <a:rPr lang="tr-TR" b="1" dirty="0"/>
              <a:t> </a:t>
            </a:r>
            <a:r>
              <a:rPr lang="tr-TR" b="1" dirty="0" err="1"/>
              <a:t>graft</a:t>
            </a:r>
            <a:r>
              <a:rPr lang="tr-TR" b="1" dirty="0"/>
              <a:t> </a:t>
            </a:r>
            <a:r>
              <a:rPr lang="tr-TR" b="1" dirty="0" err="1"/>
              <a:t>function</a:t>
            </a:r>
            <a:r>
              <a:rPr lang="tr-TR" b="1" dirty="0"/>
              <a:t> </a:t>
            </a:r>
            <a:r>
              <a:rPr lang="tr-TR" dirty="0"/>
              <a:t>(DGF) in </a:t>
            </a:r>
            <a:r>
              <a:rPr lang="tr-TR" dirty="0" err="1"/>
              <a:t>adult</a:t>
            </a:r>
            <a:r>
              <a:rPr lang="tr-TR" dirty="0"/>
              <a:t> </a:t>
            </a:r>
            <a:r>
              <a:rPr lang="tr-TR" dirty="0" err="1"/>
              <a:t>deceased</a:t>
            </a:r>
            <a:r>
              <a:rPr lang="tr-TR" dirty="0"/>
              <a:t> </a:t>
            </a:r>
            <a:r>
              <a:rPr lang="tr-TR" dirty="0" err="1"/>
              <a:t>donor</a:t>
            </a:r>
            <a:r>
              <a:rPr lang="tr-TR" dirty="0"/>
              <a:t> </a:t>
            </a:r>
            <a:r>
              <a:rPr lang="tr-TR" dirty="0" err="1"/>
              <a:t>KTx</a:t>
            </a:r>
            <a:r>
              <a:rPr lang="tr-TR" dirty="0"/>
              <a:t> </a:t>
            </a:r>
            <a:r>
              <a:rPr lang="tr-TR" dirty="0" err="1"/>
              <a:t>recipients</a:t>
            </a:r>
            <a:r>
              <a:rPr lang="tr-TR" dirty="0"/>
              <a:t>.</a:t>
            </a:r>
          </a:p>
          <a:p>
            <a:pPr marL="285750" indent="-285750">
              <a:buFont typeface="Wingdings" panose="05000000000000000000" pitchFamily="2" charset="2"/>
              <a:buChar char="q"/>
            </a:pPr>
            <a:endParaRPr lang="tr-TR" dirty="0"/>
          </a:p>
          <a:p>
            <a:r>
              <a:rPr lang="tr-TR" dirty="0"/>
              <a:t>                                 </a:t>
            </a:r>
            <a:r>
              <a:rPr lang="tr-TR" i="1" dirty="0" err="1"/>
              <a:t>Schroppel</a:t>
            </a:r>
            <a:r>
              <a:rPr lang="tr-TR" i="1" dirty="0"/>
              <a:t> B. </a:t>
            </a:r>
            <a:r>
              <a:rPr lang="tr-TR" i="1" dirty="0" err="1"/>
              <a:t>Am</a:t>
            </a:r>
            <a:r>
              <a:rPr lang="tr-TR" i="1" dirty="0"/>
              <a:t> J </a:t>
            </a:r>
            <a:r>
              <a:rPr lang="tr-TR" i="1" dirty="0" err="1"/>
              <a:t>Transplant</a:t>
            </a:r>
            <a:r>
              <a:rPr lang="tr-TR" i="1" dirty="0"/>
              <a:t> 2020</a:t>
            </a:r>
          </a:p>
        </p:txBody>
      </p:sp>
    </p:spTree>
    <p:extLst>
      <p:ext uri="{BB962C8B-B14F-4D97-AF65-F5344CB8AC3E}">
        <p14:creationId xmlns:p14="http://schemas.microsoft.com/office/powerpoint/2010/main" val="18655364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960402" y="-156872"/>
            <a:ext cx="6665352" cy="1325563"/>
          </a:xfrm>
        </p:spPr>
        <p:txBody>
          <a:bodyPr>
            <a:normAutofit/>
          </a:bodyPr>
          <a:lstStyle/>
          <a:p>
            <a:r>
              <a:rPr lang="en-US" sz="3200" b="1" dirty="0">
                <a:solidFill>
                  <a:srgbClr val="7030A0"/>
                </a:solidFill>
                <a:effectLst>
                  <a:outerShdw blurRad="38100" dist="38100" dir="2700000" algn="tl">
                    <a:srgbClr val="000000">
                      <a:alpha val="43137"/>
                    </a:srgbClr>
                  </a:outerShdw>
                </a:effectLst>
              </a:rPr>
              <a:t>New drugs for acute kidney injury</a:t>
            </a:r>
            <a:r>
              <a:rPr lang="tr-TR" sz="3200" b="1" dirty="0">
                <a:solidFill>
                  <a:srgbClr val="7030A0"/>
                </a:solidFill>
                <a:effectLst>
                  <a:outerShdw blurRad="38100" dist="38100" dir="2700000" algn="tl">
                    <a:srgbClr val="000000">
                      <a:alpha val="43137"/>
                    </a:srgbClr>
                  </a:outerShdw>
                </a:effectLst>
              </a:rPr>
              <a:t>? </a:t>
            </a:r>
          </a:p>
        </p:txBody>
      </p:sp>
      <p:pic>
        <p:nvPicPr>
          <p:cNvPr id="6" name="İçerik Yer Tutucusu 5"/>
          <p:cNvPicPr>
            <a:picLocks noGrp="1" noChangeAspect="1"/>
          </p:cNvPicPr>
          <p:nvPr>
            <p:ph idx="1"/>
          </p:nvPr>
        </p:nvPicPr>
        <p:blipFill>
          <a:blip r:embed="rId2"/>
          <a:stretch>
            <a:fillRect/>
          </a:stretch>
        </p:blipFill>
        <p:spPr>
          <a:xfrm>
            <a:off x="76200" y="149470"/>
            <a:ext cx="5344941" cy="5216866"/>
          </a:xfrm>
          <a:prstGeom prst="rect">
            <a:avLst/>
          </a:prstGeom>
          <a:ln>
            <a:solidFill>
              <a:schemeClr val="accent1"/>
            </a:solidFill>
          </a:ln>
        </p:spPr>
      </p:pic>
      <p:sp>
        <p:nvSpPr>
          <p:cNvPr id="5" name="Slayt Numarası Yer Tutucusu 4"/>
          <p:cNvSpPr>
            <a:spLocks noGrp="1"/>
          </p:cNvSpPr>
          <p:nvPr>
            <p:ph type="sldNum" sz="quarter" idx="12"/>
          </p:nvPr>
        </p:nvSpPr>
        <p:spPr/>
        <p:txBody>
          <a:bodyPr/>
          <a:lstStyle/>
          <a:p>
            <a:fld id="{74745C36-2D23-4A8F-8D04-8C41EC7AB4A0}" type="slidenum">
              <a:rPr lang="tr-TR" smtClean="0"/>
              <a:t>32</a:t>
            </a:fld>
            <a:endParaRPr lang="tr-TR"/>
          </a:p>
        </p:txBody>
      </p:sp>
      <p:sp>
        <p:nvSpPr>
          <p:cNvPr id="7" name="Dikdörtgen 6"/>
          <p:cNvSpPr/>
          <p:nvPr/>
        </p:nvSpPr>
        <p:spPr>
          <a:xfrm>
            <a:off x="76200" y="5498654"/>
            <a:ext cx="5310554" cy="707886"/>
          </a:xfrm>
          <a:prstGeom prst="rect">
            <a:avLst/>
          </a:prstGeom>
          <a:solidFill>
            <a:schemeClr val="bg1">
              <a:lumMod val="95000"/>
            </a:schemeClr>
          </a:solidFill>
          <a:ln>
            <a:solidFill>
              <a:schemeClr val="tx1">
                <a:lumMod val="50000"/>
                <a:lumOff val="50000"/>
              </a:schemeClr>
            </a:solidFill>
          </a:ln>
        </p:spPr>
        <p:txBody>
          <a:bodyPr wrap="square">
            <a:spAutoFit/>
          </a:bodyPr>
          <a:lstStyle/>
          <a:p>
            <a:pPr>
              <a:spcBef>
                <a:spcPts val="1000"/>
              </a:spcBef>
            </a:pPr>
            <a:r>
              <a:rPr lang="tr-TR" sz="1000" dirty="0" err="1">
                <a:solidFill>
                  <a:srgbClr val="333333"/>
                </a:solidFill>
              </a:rPr>
              <a:t>Selected</a:t>
            </a:r>
            <a:r>
              <a:rPr lang="tr-TR" sz="1000" dirty="0">
                <a:solidFill>
                  <a:srgbClr val="333333"/>
                </a:solidFill>
              </a:rPr>
              <a:t> </a:t>
            </a:r>
            <a:r>
              <a:rPr lang="tr-TR" sz="1000" dirty="0" err="1">
                <a:solidFill>
                  <a:srgbClr val="333333"/>
                </a:solidFill>
              </a:rPr>
              <a:t>compounds</a:t>
            </a:r>
            <a:r>
              <a:rPr lang="tr-TR" sz="1000" dirty="0">
                <a:solidFill>
                  <a:srgbClr val="333333"/>
                </a:solidFill>
              </a:rPr>
              <a:t> </a:t>
            </a:r>
            <a:r>
              <a:rPr lang="tr-TR" sz="1000" dirty="0" err="1">
                <a:solidFill>
                  <a:srgbClr val="333333"/>
                </a:solidFill>
              </a:rPr>
              <a:t>that</a:t>
            </a:r>
            <a:r>
              <a:rPr lang="tr-TR" sz="1000" dirty="0">
                <a:solidFill>
                  <a:srgbClr val="333333"/>
                </a:solidFill>
              </a:rPr>
              <a:t> </a:t>
            </a:r>
            <a:r>
              <a:rPr lang="tr-TR" sz="1000" dirty="0" err="1">
                <a:solidFill>
                  <a:srgbClr val="333333"/>
                </a:solidFill>
              </a:rPr>
              <a:t>impact</a:t>
            </a:r>
            <a:r>
              <a:rPr lang="tr-TR" sz="1000" dirty="0">
                <a:solidFill>
                  <a:srgbClr val="333333"/>
                </a:solidFill>
              </a:rPr>
              <a:t> </a:t>
            </a:r>
            <a:r>
              <a:rPr lang="tr-TR" sz="1000" dirty="0" err="1">
                <a:solidFill>
                  <a:srgbClr val="333333"/>
                </a:solidFill>
              </a:rPr>
              <a:t>known</a:t>
            </a:r>
            <a:r>
              <a:rPr lang="tr-TR" sz="1000" dirty="0">
                <a:solidFill>
                  <a:srgbClr val="333333"/>
                </a:solidFill>
              </a:rPr>
              <a:t> </a:t>
            </a:r>
            <a:r>
              <a:rPr lang="tr-TR" sz="1000" dirty="0" err="1">
                <a:solidFill>
                  <a:srgbClr val="333333"/>
                </a:solidFill>
              </a:rPr>
              <a:t>pathophysiological</a:t>
            </a:r>
            <a:r>
              <a:rPr lang="tr-TR" sz="1000" dirty="0">
                <a:solidFill>
                  <a:srgbClr val="333333"/>
                </a:solidFill>
              </a:rPr>
              <a:t> </a:t>
            </a:r>
            <a:r>
              <a:rPr lang="tr-TR" sz="1000" dirty="0" err="1">
                <a:solidFill>
                  <a:srgbClr val="333333"/>
                </a:solidFill>
              </a:rPr>
              <a:t>processes</a:t>
            </a:r>
            <a:r>
              <a:rPr lang="tr-TR" sz="1000" dirty="0">
                <a:solidFill>
                  <a:srgbClr val="333333"/>
                </a:solidFill>
              </a:rPr>
              <a:t> </a:t>
            </a:r>
            <a:r>
              <a:rPr lang="tr-TR" sz="1000" dirty="0" err="1">
                <a:solidFill>
                  <a:srgbClr val="333333"/>
                </a:solidFill>
              </a:rPr>
              <a:t>and</a:t>
            </a:r>
            <a:r>
              <a:rPr lang="tr-TR" sz="1000" dirty="0">
                <a:solidFill>
                  <a:srgbClr val="333333"/>
                </a:solidFill>
              </a:rPr>
              <a:t> </a:t>
            </a:r>
            <a:r>
              <a:rPr lang="tr-TR" sz="1000" dirty="0" err="1">
                <a:solidFill>
                  <a:srgbClr val="333333"/>
                </a:solidFill>
              </a:rPr>
              <a:t>have</a:t>
            </a:r>
            <a:r>
              <a:rPr lang="tr-TR" sz="1000" dirty="0">
                <a:solidFill>
                  <a:srgbClr val="333333"/>
                </a:solidFill>
              </a:rPr>
              <a:t> </a:t>
            </a:r>
            <a:r>
              <a:rPr lang="tr-TR" sz="1000" dirty="0" err="1">
                <a:solidFill>
                  <a:srgbClr val="333333"/>
                </a:solidFill>
              </a:rPr>
              <a:t>been</a:t>
            </a:r>
            <a:r>
              <a:rPr lang="tr-TR" sz="1000" dirty="0">
                <a:solidFill>
                  <a:srgbClr val="333333"/>
                </a:solidFill>
              </a:rPr>
              <a:t> </a:t>
            </a:r>
            <a:r>
              <a:rPr lang="tr-TR" sz="1000" dirty="0" err="1">
                <a:solidFill>
                  <a:srgbClr val="333333"/>
                </a:solidFill>
              </a:rPr>
              <a:t>studied</a:t>
            </a:r>
            <a:r>
              <a:rPr lang="tr-TR" sz="1000" dirty="0">
                <a:solidFill>
                  <a:srgbClr val="333333"/>
                </a:solidFill>
              </a:rPr>
              <a:t> in </a:t>
            </a:r>
            <a:r>
              <a:rPr lang="tr-TR" sz="1000" dirty="0" err="1">
                <a:solidFill>
                  <a:srgbClr val="333333"/>
                </a:solidFill>
              </a:rPr>
              <a:t>humans</a:t>
            </a:r>
            <a:r>
              <a:rPr lang="tr-TR" sz="1000" dirty="0">
                <a:solidFill>
                  <a:srgbClr val="333333"/>
                </a:solidFill>
              </a:rPr>
              <a:t>. </a:t>
            </a:r>
            <a:r>
              <a:rPr lang="tr-TR" sz="1000" i="1" dirty="0" err="1">
                <a:solidFill>
                  <a:srgbClr val="333333"/>
                </a:solidFill>
              </a:rPr>
              <a:t>Alk</a:t>
            </a:r>
            <a:r>
              <a:rPr lang="tr-TR" sz="1000" i="1" dirty="0">
                <a:solidFill>
                  <a:srgbClr val="333333"/>
                </a:solidFill>
              </a:rPr>
              <a:t> </a:t>
            </a:r>
            <a:r>
              <a:rPr lang="tr-TR" sz="1000" i="1" dirty="0" err="1">
                <a:solidFill>
                  <a:srgbClr val="333333"/>
                </a:solidFill>
              </a:rPr>
              <a:t>Phos</a:t>
            </a:r>
            <a:r>
              <a:rPr lang="tr-TR" sz="1000" dirty="0">
                <a:solidFill>
                  <a:srgbClr val="333333"/>
                </a:solidFill>
              </a:rPr>
              <a:t> alkaline </a:t>
            </a:r>
            <a:r>
              <a:rPr lang="tr-TR" sz="1000" dirty="0" err="1">
                <a:solidFill>
                  <a:srgbClr val="333333"/>
                </a:solidFill>
              </a:rPr>
              <a:t>phosphatase</a:t>
            </a:r>
            <a:r>
              <a:rPr lang="tr-TR" sz="1000" dirty="0">
                <a:solidFill>
                  <a:srgbClr val="333333"/>
                </a:solidFill>
              </a:rPr>
              <a:t>;</a:t>
            </a:r>
            <a:r>
              <a:rPr lang="tr-TR" sz="1000" i="1" dirty="0">
                <a:solidFill>
                  <a:srgbClr val="333333"/>
                </a:solidFill>
              </a:rPr>
              <a:t> DAMP</a:t>
            </a:r>
            <a:r>
              <a:rPr lang="tr-TR" sz="1000" dirty="0">
                <a:solidFill>
                  <a:srgbClr val="333333"/>
                </a:solidFill>
              </a:rPr>
              <a:t> </a:t>
            </a:r>
            <a:r>
              <a:rPr lang="tr-TR" sz="1000" dirty="0" err="1">
                <a:solidFill>
                  <a:srgbClr val="333333"/>
                </a:solidFill>
              </a:rPr>
              <a:t>danger</a:t>
            </a:r>
            <a:r>
              <a:rPr lang="tr-TR" sz="1000" dirty="0">
                <a:solidFill>
                  <a:srgbClr val="333333"/>
                </a:solidFill>
              </a:rPr>
              <a:t> </a:t>
            </a:r>
            <a:r>
              <a:rPr lang="tr-TR" sz="1000" dirty="0" err="1">
                <a:solidFill>
                  <a:srgbClr val="333333"/>
                </a:solidFill>
              </a:rPr>
              <a:t>associated</a:t>
            </a:r>
            <a:r>
              <a:rPr lang="tr-TR" sz="1000" dirty="0">
                <a:solidFill>
                  <a:srgbClr val="333333"/>
                </a:solidFill>
              </a:rPr>
              <a:t> </a:t>
            </a:r>
            <a:r>
              <a:rPr lang="tr-TR" sz="1000" dirty="0" err="1">
                <a:solidFill>
                  <a:srgbClr val="333333"/>
                </a:solidFill>
              </a:rPr>
              <a:t>molecular</a:t>
            </a:r>
            <a:r>
              <a:rPr lang="tr-TR" sz="1000" dirty="0">
                <a:solidFill>
                  <a:srgbClr val="333333"/>
                </a:solidFill>
              </a:rPr>
              <a:t> </a:t>
            </a:r>
            <a:r>
              <a:rPr lang="tr-TR" sz="1000" dirty="0" err="1">
                <a:solidFill>
                  <a:srgbClr val="333333"/>
                </a:solidFill>
              </a:rPr>
              <a:t>pattern</a:t>
            </a:r>
            <a:r>
              <a:rPr lang="tr-TR" sz="1000" dirty="0">
                <a:solidFill>
                  <a:srgbClr val="333333"/>
                </a:solidFill>
              </a:rPr>
              <a:t>;</a:t>
            </a:r>
            <a:r>
              <a:rPr lang="tr-TR" sz="1000" i="1" dirty="0">
                <a:solidFill>
                  <a:srgbClr val="333333"/>
                </a:solidFill>
              </a:rPr>
              <a:t> IL</a:t>
            </a:r>
            <a:r>
              <a:rPr lang="tr-TR" sz="1000" dirty="0">
                <a:solidFill>
                  <a:srgbClr val="333333"/>
                </a:solidFill>
              </a:rPr>
              <a:t> </a:t>
            </a:r>
            <a:r>
              <a:rPr lang="tr-TR" sz="1000" dirty="0" err="1">
                <a:solidFill>
                  <a:srgbClr val="333333"/>
                </a:solidFill>
              </a:rPr>
              <a:t>interleukin</a:t>
            </a:r>
            <a:r>
              <a:rPr lang="tr-TR" sz="1000" dirty="0">
                <a:solidFill>
                  <a:srgbClr val="333333"/>
                </a:solidFill>
              </a:rPr>
              <a:t>;</a:t>
            </a:r>
            <a:r>
              <a:rPr lang="tr-TR" sz="1000" i="1" dirty="0">
                <a:solidFill>
                  <a:srgbClr val="333333"/>
                </a:solidFill>
              </a:rPr>
              <a:t> IFN-</a:t>
            </a:r>
            <a:r>
              <a:rPr lang="el-GR" sz="1000" i="1" dirty="0">
                <a:solidFill>
                  <a:srgbClr val="333333"/>
                </a:solidFill>
              </a:rPr>
              <a:t>α</a:t>
            </a:r>
            <a:r>
              <a:rPr lang="el-GR" sz="1000" dirty="0">
                <a:solidFill>
                  <a:srgbClr val="333333"/>
                </a:solidFill>
              </a:rPr>
              <a:t> </a:t>
            </a:r>
            <a:r>
              <a:rPr lang="tr-TR" sz="1000" dirty="0">
                <a:solidFill>
                  <a:srgbClr val="333333"/>
                </a:solidFill>
              </a:rPr>
              <a:t>interferon </a:t>
            </a:r>
            <a:r>
              <a:rPr lang="tr-TR" sz="1000" dirty="0" err="1">
                <a:solidFill>
                  <a:srgbClr val="333333"/>
                </a:solidFill>
              </a:rPr>
              <a:t>alpha</a:t>
            </a:r>
            <a:r>
              <a:rPr lang="tr-TR" sz="1000" dirty="0">
                <a:solidFill>
                  <a:srgbClr val="333333"/>
                </a:solidFill>
              </a:rPr>
              <a:t>;</a:t>
            </a:r>
            <a:r>
              <a:rPr lang="tr-TR" sz="1000" i="1" dirty="0">
                <a:solidFill>
                  <a:srgbClr val="333333"/>
                </a:solidFill>
              </a:rPr>
              <a:t> LPS</a:t>
            </a:r>
            <a:r>
              <a:rPr lang="tr-TR" sz="1000" dirty="0">
                <a:solidFill>
                  <a:srgbClr val="333333"/>
                </a:solidFill>
              </a:rPr>
              <a:t> </a:t>
            </a:r>
            <a:r>
              <a:rPr lang="tr-TR" sz="1000" dirty="0" err="1">
                <a:solidFill>
                  <a:srgbClr val="333333"/>
                </a:solidFill>
              </a:rPr>
              <a:t>lipopolysaccharide</a:t>
            </a:r>
            <a:r>
              <a:rPr lang="tr-TR" sz="1000" dirty="0">
                <a:solidFill>
                  <a:srgbClr val="333333"/>
                </a:solidFill>
              </a:rPr>
              <a:t>;</a:t>
            </a:r>
            <a:r>
              <a:rPr lang="tr-TR" sz="1000" i="1" dirty="0">
                <a:solidFill>
                  <a:srgbClr val="333333"/>
                </a:solidFill>
              </a:rPr>
              <a:t> NAD</a:t>
            </a:r>
            <a:r>
              <a:rPr lang="tr-TR" sz="1000" dirty="0">
                <a:solidFill>
                  <a:srgbClr val="333333"/>
                </a:solidFill>
              </a:rPr>
              <a:t> </a:t>
            </a:r>
            <a:r>
              <a:rPr lang="tr-TR" sz="1000" dirty="0" err="1">
                <a:solidFill>
                  <a:srgbClr val="333333"/>
                </a:solidFill>
              </a:rPr>
              <a:t>Nicotinamide</a:t>
            </a:r>
            <a:r>
              <a:rPr lang="tr-TR" sz="1000" dirty="0">
                <a:solidFill>
                  <a:srgbClr val="333333"/>
                </a:solidFill>
              </a:rPr>
              <a:t> </a:t>
            </a:r>
            <a:r>
              <a:rPr lang="tr-TR" sz="1000" dirty="0" err="1">
                <a:solidFill>
                  <a:srgbClr val="333333"/>
                </a:solidFill>
              </a:rPr>
              <a:t>adenine</a:t>
            </a:r>
            <a:r>
              <a:rPr lang="tr-TR" sz="1000" dirty="0">
                <a:solidFill>
                  <a:srgbClr val="333333"/>
                </a:solidFill>
              </a:rPr>
              <a:t> </a:t>
            </a:r>
            <a:r>
              <a:rPr lang="tr-TR" sz="1000" dirty="0" err="1">
                <a:solidFill>
                  <a:srgbClr val="333333"/>
                </a:solidFill>
              </a:rPr>
              <a:t>dinucleotide</a:t>
            </a:r>
            <a:r>
              <a:rPr lang="tr-TR" sz="1000" dirty="0">
                <a:solidFill>
                  <a:srgbClr val="333333"/>
                </a:solidFill>
              </a:rPr>
              <a:t>;</a:t>
            </a:r>
            <a:r>
              <a:rPr lang="tr-TR" sz="1000" i="1" dirty="0">
                <a:solidFill>
                  <a:srgbClr val="333333"/>
                </a:solidFill>
              </a:rPr>
              <a:t> T-</a:t>
            </a:r>
            <a:r>
              <a:rPr lang="tr-TR" sz="1000" i="1" dirty="0" err="1">
                <a:solidFill>
                  <a:srgbClr val="333333"/>
                </a:solidFill>
              </a:rPr>
              <a:t>regs</a:t>
            </a:r>
            <a:r>
              <a:rPr lang="tr-TR" sz="1000" dirty="0">
                <a:solidFill>
                  <a:srgbClr val="333333"/>
                </a:solidFill>
              </a:rPr>
              <a:t> </a:t>
            </a:r>
            <a:r>
              <a:rPr lang="tr-TR" sz="1000" dirty="0" err="1">
                <a:solidFill>
                  <a:srgbClr val="333333"/>
                </a:solidFill>
              </a:rPr>
              <a:t>regulatory</a:t>
            </a:r>
            <a:r>
              <a:rPr lang="tr-TR" sz="1000" dirty="0">
                <a:solidFill>
                  <a:srgbClr val="333333"/>
                </a:solidFill>
              </a:rPr>
              <a:t> T-</a:t>
            </a:r>
            <a:r>
              <a:rPr lang="tr-TR" sz="1000" dirty="0" err="1">
                <a:solidFill>
                  <a:srgbClr val="333333"/>
                </a:solidFill>
              </a:rPr>
              <a:t>cells</a:t>
            </a:r>
            <a:r>
              <a:rPr lang="tr-TR" sz="1000" dirty="0">
                <a:solidFill>
                  <a:srgbClr val="333333"/>
                </a:solidFill>
              </a:rPr>
              <a:t>;</a:t>
            </a:r>
            <a:r>
              <a:rPr lang="tr-TR" sz="1000" i="1" dirty="0">
                <a:solidFill>
                  <a:srgbClr val="333333"/>
                </a:solidFill>
              </a:rPr>
              <a:t> PAMP</a:t>
            </a:r>
            <a:r>
              <a:rPr lang="tr-TR" sz="1000" dirty="0">
                <a:solidFill>
                  <a:srgbClr val="333333"/>
                </a:solidFill>
              </a:rPr>
              <a:t> </a:t>
            </a:r>
            <a:r>
              <a:rPr lang="tr-TR" sz="1000" dirty="0" err="1">
                <a:solidFill>
                  <a:srgbClr val="333333"/>
                </a:solidFill>
              </a:rPr>
              <a:t>pathogen</a:t>
            </a:r>
            <a:r>
              <a:rPr lang="tr-TR" sz="1000" dirty="0">
                <a:solidFill>
                  <a:srgbClr val="333333"/>
                </a:solidFill>
              </a:rPr>
              <a:t> </a:t>
            </a:r>
            <a:r>
              <a:rPr lang="tr-TR" sz="1000" dirty="0" err="1">
                <a:solidFill>
                  <a:srgbClr val="333333"/>
                </a:solidFill>
              </a:rPr>
              <a:t>associated</a:t>
            </a:r>
            <a:r>
              <a:rPr lang="tr-TR" sz="1000" dirty="0">
                <a:solidFill>
                  <a:srgbClr val="333333"/>
                </a:solidFill>
              </a:rPr>
              <a:t> </a:t>
            </a:r>
            <a:r>
              <a:rPr lang="tr-TR" sz="1000" dirty="0" err="1">
                <a:solidFill>
                  <a:srgbClr val="333333"/>
                </a:solidFill>
              </a:rPr>
              <a:t>molecular</a:t>
            </a:r>
            <a:r>
              <a:rPr lang="tr-TR" sz="1000" dirty="0">
                <a:solidFill>
                  <a:srgbClr val="333333"/>
                </a:solidFill>
              </a:rPr>
              <a:t> </a:t>
            </a:r>
            <a:r>
              <a:rPr lang="tr-TR" sz="1000" dirty="0" err="1">
                <a:solidFill>
                  <a:srgbClr val="333333"/>
                </a:solidFill>
              </a:rPr>
              <a:t>pattern</a:t>
            </a:r>
            <a:endParaRPr lang="tr-TR" sz="1000" b="0" i="0" dirty="0">
              <a:solidFill>
                <a:srgbClr val="333333"/>
              </a:solidFill>
              <a:effectLst/>
            </a:endParaRPr>
          </a:p>
        </p:txBody>
      </p:sp>
      <p:sp>
        <p:nvSpPr>
          <p:cNvPr id="8" name="Metin kutusu 7"/>
          <p:cNvSpPr txBox="1"/>
          <p:nvPr/>
        </p:nvSpPr>
        <p:spPr>
          <a:xfrm>
            <a:off x="194897" y="6352143"/>
            <a:ext cx="4879730" cy="369332"/>
          </a:xfrm>
          <a:prstGeom prst="rect">
            <a:avLst/>
          </a:prstGeom>
          <a:noFill/>
        </p:spPr>
        <p:txBody>
          <a:bodyPr wrap="square" rtlCol="0">
            <a:spAutoFit/>
          </a:bodyPr>
          <a:lstStyle/>
          <a:p>
            <a:r>
              <a:rPr lang="tr-TR" dirty="0" err="1"/>
              <a:t>Pickkers</a:t>
            </a:r>
            <a:r>
              <a:rPr lang="tr-TR" dirty="0"/>
              <a:t> P et al </a:t>
            </a:r>
            <a:r>
              <a:rPr lang="tr-TR" u="sng" dirty="0" err="1">
                <a:hlinkClick r:id="rId3"/>
              </a:rPr>
              <a:t>Intensive</a:t>
            </a:r>
            <a:r>
              <a:rPr lang="tr-TR" u="sng" dirty="0">
                <a:hlinkClick r:id="rId3"/>
              </a:rPr>
              <a:t> </a:t>
            </a:r>
            <a:r>
              <a:rPr lang="tr-TR" u="sng" dirty="0" err="1">
                <a:hlinkClick r:id="rId3"/>
              </a:rPr>
              <a:t>Care</a:t>
            </a:r>
            <a:r>
              <a:rPr lang="tr-TR" u="sng" dirty="0">
                <a:hlinkClick r:id="rId3"/>
              </a:rPr>
              <a:t> </a:t>
            </a:r>
            <a:r>
              <a:rPr lang="tr-TR" u="sng" dirty="0" err="1">
                <a:hlinkClick r:id="rId3"/>
              </a:rPr>
              <a:t>Med</a:t>
            </a:r>
            <a:r>
              <a:rPr lang="tr-TR" u="sng" dirty="0">
                <a:hlinkClick r:id="rId3"/>
              </a:rPr>
              <a:t>.</a:t>
            </a:r>
            <a:r>
              <a:rPr lang="tr-TR" dirty="0"/>
              <a:t> 2022</a:t>
            </a:r>
          </a:p>
        </p:txBody>
      </p:sp>
      <p:sp>
        <p:nvSpPr>
          <p:cNvPr id="3" name="Metin kutusu 2"/>
          <p:cNvSpPr txBox="1"/>
          <p:nvPr/>
        </p:nvSpPr>
        <p:spPr>
          <a:xfrm>
            <a:off x="5495191" y="792477"/>
            <a:ext cx="6591302" cy="5940088"/>
          </a:xfrm>
          <a:prstGeom prst="rect">
            <a:avLst/>
          </a:prstGeom>
          <a:noFill/>
          <a:ln>
            <a:solidFill>
              <a:srgbClr val="7030A0"/>
            </a:solidFill>
          </a:ln>
        </p:spPr>
        <p:txBody>
          <a:bodyPr wrap="square" rtlCol="0">
            <a:spAutoFit/>
          </a:bodyPr>
          <a:lstStyle/>
          <a:p>
            <a:pPr marL="285750" indent="-285750">
              <a:buFont typeface="Wingdings" panose="05000000000000000000" pitchFamily="2" charset="2"/>
              <a:buChar char="q"/>
            </a:pPr>
            <a:r>
              <a:rPr lang="tr-TR" sz="1600" b="1" dirty="0" err="1">
                <a:solidFill>
                  <a:srgbClr val="FF0000"/>
                </a:solidFill>
              </a:rPr>
              <a:t>Levosimendan</a:t>
            </a:r>
            <a:r>
              <a:rPr lang="tr-TR" sz="1600" b="1" dirty="0">
                <a:solidFill>
                  <a:srgbClr val="FF0000"/>
                </a:solidFill>
              </a:rPr>
              <a:t> (</a:t>
            </a:r>
            <a:r>
              <a:rPr lang="tr-TR" sz="1600" b="1" dirty="0" err="1">
                <a:solidFill>
                  <a:srgbClr val="FF0000"/>
                </a:solidFill>
              </a:rPr>
              <a:t>inodilator</a:t>
            </a:r>
            <a:r>
              <a:rPr lang="tr-TR" sz="1600" b="1" dirty="0">
                <a:solidFill>
                  <a:srgbClr val="FF0000"/>
                </a:solidFill>
              </a:rPr>
              <a:t>): </a:t>
            </a:r>
            <a:r>
              <a:rPr lang="tr-TR" sz="1600" dirty="0" err="1"/>
              <a:t>may</a:t>
            </a:r>
            <a:r>
              <a:rPr lang="tr-TR" sz="1600" dirty="0"/>
              <a:t> be </a:t>
            </a:r>
            <a:r>
              <a:rPr lang="tr-TR" sz="1600" dirty="0" err="1"/>
              <a:t>protective</a:t>
            </a:r>
            <a:r>
              <a:rPr lang="tr-TR" sz="1600" dirty="0"/>
              <a:t> </a:t>
            </a:r>
            <a:r>
              <a:rPr lang="tr-TR" sz="1600" dirty="0" err="1"/>
              <a:t>by</a:t>
            </a:r>
            <a:r>
              <a:rPr lang="tr-TR" sz="1600" dirty="0"/>
              <a:t> </a:t>
            </a:r>
            <a:r>
              <a:rPr lang="tr-TR" sz="1600" dirty="0" err="1"/>
              <a:t>improving</a:t>
            </a:r>
            <a:r>
              <a:rPr lang="tr-TR" sz="1600" dirty="0"/>
              <a:t> </a:t>
            </a:r>
            <a:r>
              <a:rPr lang="tr-TR" sz="1600" dirty="0" err="1"/>
              <a:t>cardiac</a:t>
            </a:r>
            <a:r>
              <a:rPr lang="tr-TR" sz="1600" dirty="0"/>
              <a:t> </a:t>
            </a:r>
            <a:r>
              <a:rPr lang="tr-TR" sz="1600" dirty="0" err="1"/>
              <a:t>function</a:t>
            </a:r>
            <a:r>
              <a:rPr lang="tr-TR" sz="1600" dirty="0"/>
              <a:t> </a:t>
            </a:r>
            <a:r>
              <a:rPr lang="tr-TR" sz="1600" dirty="0" err="1"/>
              <a:t>or</a:t>
            </a:r>
            <a:r>
              <a:rPr lang="tr-TR" sz="1600" dirty="0"/>
              <a:t> </a:t>
            </a:r>
            <a:r>
              <a:rPr lang="tr-TR" sz="1600" dirty="0" err="1"/>
              <a:t>glomerular</a:t>
            </a:r>
            <a:r>
              <a:rPr lang="tr-TR" sz="1600" dirty="0"/>
              <a:t> </a:t>
            </a:r>
            <a:r>
              <a:rPr lang="tr-TR" sz="1600" dirty="0" err="1"/>
              <a:t>afferent</a:t>
            </a:r>
            <a:r>
              <a:rPr lang="tr-TR" sz="1600" dirty="0"/>
              <a:t> </a:t>
            </a:r>
            <a:r>
              <a:rPr lang="tr-TR" sz="1600" dirty="0" err="1"/>
              <a:t>arteriolar</a:t>
            </a:r>
            <a:r>
              <a:rPr lang="tr-TR" sz="1600" dirty="0"/>
              <a:t> </a:t>
            </a:r>
            <a:r>
              <a:rPr lang="tr-TR" sz="1600" dirty="0" err="1"/>
              <a:t>dilatation</a:t>
            </a:r>
            <a:r>
              <a:rPr lang="tr-TR" sz="1600" dirty="0"/>
              <a:t>. </a:t>
            </a:r>
          </a:p>
          <a:p>
            <a:pPr marL="742950" lvl="1" indent="-285750">
              <a:buFont typeface="Wingdings" panose="05000000000000000000" pitchFamily="2" charset="2"/>
              <a:buChar char="q"/>
            </a:pPr>
            <a:r>
              <a:rPr lang="tr-TR" sz="1600" dirty="0"/>
              <a:t>A meta-</a:t>
            </a:r>
            <a:r>
              <a:rPr lang="tr-TR" sz="1600" dirty="0" err="1"/>
              <a:t>analysis</a:t>
            </a:r>
            <a:r>
              <a:rPr lang="tr-TR" sz="1600" dirty="0"/>
              <a:t> of  CPB </a:t>
            </a:r>
            <a:r>
              <a:rPr lang="tr-TR" sz="1600" dirty="0" err="1"/>
              <a:t>surgery</a:t>
            </a:r>
            <a:r>
              <a:rPr lang="tr-TR" sz="1600" dirty="0"/>
              <a:t> </a:t>
            </a:r>
            <a:r>
              <a:rPr lang="tr-TR" sz="1600" dirty="0" err="1"/>
              <a:t>patients</a:t>
            </a:r>
            <a:r>
              <a:rPr lang="tr-TR" sz="1600" dirty="0"/>
              <a:t> </a:t>
            </a:r>
            <a:r>
              <a:rPr lang="tr-TR" sz="1600" dirty="0" err="1"/>
              <a:t>indicated</a:t>
            </a:r>
            <a:r>
              <a:rPr lang="tr-TR" sz="1600" dirty="0"/>
              <a:t> </a:t>
            </a:r>
            <a:r>
              <a:rPr lang="tr-TR" sz="1600" dirty="0" err="1"/>
              <a:t>less</a:t>
            </a:r>
            <a:r>
              <a:rPr lang="tr-TR" sz="1600" dirty="0"/>
              <a:t> AKI </a:t>
            </a:r>
            <a:r>
              <a:rPr lang="tr-TR" sz="1600" dirty="0" err="1"/>
              <a:t>and</a:t>
            </a:r>
            <a:r>
              <a:rPr lang="tr-TR" sz="1600" dirty="0"/>
              <a:t> </a:t>
            </a:r>
            <a:r>
              <a:rPr lang="tr-TR" sz="1600" dirty="0" err="1"/>
              <a:t>less</a:t>
            </a:r>
            <a:r>
              <a:rPr lang="tr-TR" sz="1600" dirty="0"/>
              <a:t> </a:t>
            </a:r>
            <a:r>
              <a:rPr lang="tr-TR" sz="1600" dirty="0" err="1"/>
              <a:t>use</a:t>
            </a:r>
            <a:r>
              <a:rPr lang="tr-TR" sz="1600" dirty="0"/>
              <a:t> of RRT.                                                              </a:t>
            </a:r>
            <a:r>
              <a:rPr lang="tr-TR" sz="1400" i="1" dirty="0" err="1"/>
              <a:t>Zhou</a:t>
            </a:r>
            <a:r>
              <a:rPr lang="tr-TR" sz="1400" i="1" dirty="0"/>
              <a:t> C. AJKD 2016</a:t>
            </a:r>
          </a:p>
          <a:p>
            <a:pPr marL="742950" lvl="1" indent="-285750">
              <a:buFont typeface="Wingdings" panose="05000000000000000000" pitchFamily="2" charset="2"/>
              <a:buChar char="q"/>
            </a:pPr>
            <a:r>
              <a:rPr lang="tr-TR" sz="1600" dirty="0"/>
              <a:t>LEVOAKI Trial : </a:t>
            </a:r>
            <a:r>
              <a:rPr lang="tr-TR" sz="1600" dirty="0" err="1"/>
              <a:t>results</a:t>
            </a:r>
            <a:r>
              <a:rPr lang="tr-TR" sz="1600" dirty="0"/>
              <a:t> </a:t>
            </a:r>
            <a:r>
              <a:rPr lang="tr-TR" sz="1600" dirty="0" err="1"/>
              <a:t>awaited</a:t>
            </a:r>
            <a:endParaRPr lang="tr-TR" sz="1600" dirty="0"/>
          </a:p>
          <a:p>
            <a:pPr lvl="1"/>
            <a:endParaRPr lang="tr-TR" sz="1400" i="1" dirty="0"/>
          </a:p>
          <a:p>
            <a:pPr marL="285750" indent="-285750">
              <a:buFont typeface="Wingdings" panose="05000000000000000000" pitchFamily="2" charset="2"/>
              <a:buChar char="q"/>
            </a:pPr>
            <a:r>
              <a:rPr lang="tr-TR" sz="1600" b="1" dirty="0" err="1">
                <a:solidFill>
                  <a:srgbClr val="FF0000"/>
                </a:solidFill>
              </a:rPr>
              <a:t>recAlkaline</a:t>
            </a:r>
            <a:r>
              <a:rPr lang="tr-TR" sz="1600" b="1" dirty="0">
                <a:solidFill>
                  <a:srgbClr val="FF0000"/>
                </a:solidFill>
              </a:rPr>
              <a:t> </a:t>
            </a:r>
            <a:r>
              <a:rPr lang="tr-TR" sz="1600" b="1" dirty="0" err="1">
                <a:solidFill>
                  <a:srgbClr val="FF0000"/>
                </a:solidFill>
              </a:rPr>
              <a:t>phosphatese</a:t>
            </a:r>
            <a:r>
              <a:rPr lang="tr-TR" sz="1600" dirty="0"/>
              <a:t>: </a:t>
            </a:r>
            <a:r>
              <a:rPr lang="tr-TR" sz="1600" dirty="0" err="1"/>
              <a:t>dephosphorylates</a:t>
            </a:r>
            <a:r>
              <a:rPr lang="tr-TR" sz="1600" dirty="0"/>
              <a:t> </a:t>
            </a:r>
            <a:r>
              <a:rPr lang="tr-TR" sz="1600" dirty="0" err="1"/>
              <a:t>PAMPs</a:t>
            </a:r>
            <a:r>
              <a:rPr lang="tr-TR" sz="1600" dirty="0"/>
              <a:t> </a:t>
            </a:r>
            <a:r>
              <a:rPr lang="tr-TR" sz="1600" dirty="0" err="1"/>
              <a:t>and</a:t>
            </a:r>
            <a:r>
              <a:rPr lang="tr-TR" sz="1600" dirty="0"/>
              <a:t> </a:t>
            </a:r>
            <a:r>
              <a:rPr lang="tr-TR" sz="1600" dirty="0" err="1"/>
              <a:t>DAMPs</a:t>
            </a:r>
            <a:r>
              <a:rPr lang="tr-TR" sz="1600" dirty="0"/>
              <a:t>. </a:t>
            </a:r>
          </a:p>
          <a:p>
            <a:pPr marL="742950" lvl="1" indent="-285750">
              <a:buFont typeface="Wingdings" panose="05000000000000000000" pitchFamily="2" charset="2"/>
              <a:buChar char="q"/>
            </a:pPr>
            <a:r>
              <a:rPr lang="tr-TR" sz="1600" dirty="0" err="1"/>
              <a:t>Phase</a:t>
            </a:r>
            <a:r>
              <a:rPr lang="tr-TR" sz="1600" dirty="0"/>
              <a:t> 2 </a:t>
            </a:r>
            <a:r>
              <a:rPr lang="tr-TR" sz="1600" dirty="0" err="1"/>
              <a:t>trial</a:t>
            </a:r>
            <a:r>
              <a:rPr lang="tr-TR" sz="1600" dirty="0"/>
              <a:t> </a:t>
            </a:r>
            <a:r>
              <a:rPr lang="tr-TR" sz="1600" dirty="0" err="1"/>
              <a:t>sepsis</a:t>
            </a:r>
            <a:r>
              <a:rPr lang="tr-TR" sz="1600" dirty="0"/>
              <a:t>-AKI: </a:t>
            </a:r>
            <a:r>
              <a:rPr lang="tr-TR" sz="1600" dirty="0" err="1"/>
              <a:t>short</a:t>
            </a:r>
            <a:r>
              <a:rPr lang="tr-TR" sz="1600" dirty="0"/>
              <a:t> </a:t>
            </a:r>
            <a:r>
              <a:rPr lang="tr-TR" sz="1600" dirty="0" err="1"/>
              <a:t>term</a:t>
            </a:r>
            <a:r>
              <a:rPr lang="tr-TR" sz="1600" dirty="0"/>
              <a:t> </a:t>
            </a:r>
            <a:r>
              <a:rPr lang="tr-TR" sz="1600" dirty="0" err="1"/>
              <a:t>effects</a:t>
            </a:r>
            <a:r>
              <a:rPr lang="tr-TR" sz="1600" dirty="0"/>
              <a:t> </a:t>
            </a:r>
            <a:r>
              <a:rPr lang="tr-TR" sz="1600" dirty="0" err="1"/>
              <a:t>negative</a:t>
            </a:r>
            <a:r>
              <a:rPr lang="tr-TR" sz="1600" dirty="0"/>
              <a:t>, </a:t>
            </a:r>
            <a:r>
              <a:rPr lang="tr-TR" sz="1600" dirty="0" err="1"/>
              <a:t>longer</a:t>
            </a:r>
            <a:r>
              <a:rPr lang="tr-TR" sz="1600" dirty="0"/>
              <a:t> </a:t>
            </a:r>
            <a:r>
              <a:rPr lang="tr-TR" sz="1600" dirty="0" err="1"/>
              <a:t>term</a:t>
            </a:r>
            <a:r>
              <a:rPr lang="tr-TR" sz="1600" dirty="0"/>
              <a:t> </a:t>
            </a:r>
            <a:r>
              <a:rPr lang="tr-TR" sz="1600" dirty="0" err="1"/>
              <a:t>renal</a:t>
            </a:r>
            <a:r>
              <a:rPr lang="tr-TR" sz="1600" dirty="0"/>
              <a:t> </a:t>
            </a:r>
            <a:r>
              <a:rPr lang="tr-TR" sz="1600" dirty="0" err="1"/>
              <a:t>function</a:t>
            </a:r>
            <a:r>
              <a:rPr lang="tr-TR" sz="1600" dirty="0"/>
              <a:t> </a:t>
            </a:r>
            <a:r>
              <a:rPr lang="tr-TR" sz="1600" dirty="0" err="1"/>
              <a:t>and</a:t>
            </a:r>
            <a:r>
              <a:rPr lang="tr-TR" sz="1600" dirty="0"/>
              <a:t> </a:t>
            </a:r>
            <a:r>
              <a:rPr lang="tr-TR" sz="1600" dirty="0" err="1"/>
              <a:t>mortality</a:t>
            </a:r>
            <a:r>
              <a:rPr lang="tr-TR" sz="1600" dirty="0"/>
              <a:t> </a:t>
            </a:r>
            <a:r>
              <a:rPr lang="tr-TR" sz="1600" dirty="0" err="1"/>
              <a:t>significantly</a:t>
            </a:r>
            <a:r>
              <a:rPr lang="tr-TR" sz="1600" dirty="0"/>
              <a:t> </a:t>
            </a:r>
            <a:r>
              <a:rPr lang="tr-TR" sz="1600" dirty="0" err="1"/>
              <a:t>improved</a:t>
            </a:r>
            <a:r>
              <a:rPr lang="tr-TR" sz="1600" dirty="0"/>
              <a:t>.</a:t>
            </a:r>
          </a:p>
          <a:p>
            <a:pPr marL="742950" lvl="1" indent="-285750">
              <a:buFont typeface="Wingdings" panose="05000000000000000000" pitchFamily="2" charset="2"/>
              <a:buChar char="q"/>
            </a:pPr>
            <a:r>
              <a:rPr lang="tr-TR" sz="1600" dirty="0" err="1"/>
              <a:t>Phase</a:t>
            </a:r>
            <a:r>
              <a:rPr lang="tr-TR" sz="1600" dirty="0"/>
              <a:t> </a:t>
            </a:r>
            <a:r>
              <a:rPr lang="tr-TR" sz="1600" dirty="0" err="1"/>
              <a:t>trial</a:t>
            </a:r>
            <a:r>
              <a:rPr lang="tr-TR" sz="1600" dirty="0"/>
              <a:t> REVİVAL: </a:t>
            </a:r>
            <a:r>
              <a:rPr lang="tr-TR" sz="1600" dirty="0" err="1"/>
              <a:t>results</a:t>
            </a:r>
            <a:r>
              <a:rPr lang="tr-TR" sz="1600" dirty="0"/>
              <a:t> </a:t>
            </a:r>
            <a:r>
              <a:rPr lang="tr-TR" sz="1600" dirty="0" err="1"/>
              <a:t>awaited</a:t>
            </a:r>
            <a:r>
              <a:rPr lang="tr-TR" sz="1600" dirty="0"/>
              <a:t>.</a:t>
            </a:r>
          </a:p>
          <a:p>
            <a:pPr lvl="1"/>
            <a:endParaRPr lang="tr-TR" sz="1600" dirty="0"/>
          </a:p>
          <a:p>
            <a:pPr marL="285750" indent="-285750">
              <a:buFont typeface="Wingdings" panose="05000000000000000000" pitchFamily="2" charset="2"/>
              <a:buChar char="q"/>
            </a:pPr>
            <a:r>
              <a:rPr lang="tr-TR" sz="1600" b="1" dirty="0" err="1">
                <a:solidFill>
                  <a:srgbClr val="FF0000"/>
                </a:solidFill>
              </a:rPr>
              <a:t>Sirtuins</a:t>
            </a:r>
            <a:r>
              <a:rPr lang="tr-TR" sz="1600" dirty="0"/>
              <a:t> :NAD-</a:t>
            </a:r>
            <a:r>
              <a:rPr lang="tr-TR" sz="1600" dirty="0" err="1"/>
              <a:t>dependent</a:t>
            </a:r>
            <a:r>
              <a:rPr lang="tr-TR" sz="1600" dirty="0"/>
              <a:t> </a:t>
            </a:r>
            <a:r>
              <a:rPr lang="tr-TR" sz="1600" dirty="0" err="1"/>
              <a:t>enzymes</a:t>
            </a:r>
            <a:r>
              <a:rPr lang="tr-TR" sz="1600" dirty="0"/>
              <a:t> in </a:t>
            </a:r>
            <a:r>
              <a:rPr lang="tr-TR" sz="1600" dirty="0" err="1"/>
              <a:t>cellular</a:t>
            </a:r>
            <a:r>
              <a:rPr lang="tr-TR" sz="1600" dirty="0"/>
              <a:t> </a:t>
            </a:r>
            <a:r>
              <a:rPr lang="tr-TR" sz="1600" dirty="0" err="1"/>
              <a:t>energy</a:t>
            </a:r>
            <a:r>
              <a:rPr lang="tr-TR" sz="1600" dirty="0"/>
              <a:t> </a:t>
            </a:r>
            <a:r>
              <a:rPr lang="tr-TR" sz="1600" dirty="0" err="1"/>
              <a:t>metabolism</a:t>
            </a:r>
            <a:r>
              <a:rPr lang="tr-TR" sz="1600" dirty="0"/>
              <a:t> </a:t>
            </a:r>
            <a:r>
              <a:rPr lang="tr-TR" sz="1600" dirty="0" err="1"/>
              <a:t>and</a:t>
            </a:r>
            <a:r>
              <a:rPr lang="tr-TR" sz="1600" dirty="0"/>
              <a:t> </a:t>
            </a:r>
            <a:r>
              <a:rPr lang="tr-TR" sz="1600" dirty="0" err="1"/>
              <a:t>maintains</a:t>
            </a:r>
            <a:r>
              <a:rPr lang="tr-TR" sz="1600" dirty="0"/>
              <a:t> </a:t>
            </a:r>
            <a:r>
              <a:rPr lang="tr-TR" sz="1600" dirty="0" err="1"/>
              <a:t>undamaged</a:t>
            </a:r>
            <a:r>
              <a:rPr lang="tr-TR" sz="1600" dirty="0"/>
              <a:t> DNA. </a:t>
            </a:r>
            <a:r>
              <a:rPr lang="tr-TR" sz="1600" dirty="0" err="1"/>
              <a:t>Phase</a:t>
            </a:r>
            <a:r>
              <a:rPr lang="tr-TR" sz="1600" dirty="0"/>
              <a:t> 2 RCT </a:t>
            </a:r>
            <a:r>
              <a:rPr lang="tr-TR" sz="1600" dirty="0" err="1"/>
              <a:t>ongoing</a:t>
            </a:r>
            <a:r>
              <a:rPr lang="tr-TR" sz="1600" dirty="0"/>
              <a:t>.</a:t>
            </a:r>
          </a:p>
          <a:p>
            <a:pPr marL="285750" indent="-285750">
              <a:buFont typeface="Wingdings" panose="05000000000000000000" pitchFamily="2" charset="2"/>
              <a:buChar char="q"/>
            </a:pPr>
            <a:endParaRPr lang="tr-TR" sz="1600" dirty="0"/>
          </a:p>
          <a:p>
            <a:pPr marL="285750" lvl="1" indent="-285750">
              <a:buFont typeface="Wingdings" panose="05000000000000000000" pitchFamily="2" charset="2"/>
              <a:buChar char="q"/>
            </a:pPr>
            <a:r>
              <a:rPr lang="tr-TR" sz="1600" b="1" dirty="0" err="1">
                <a:solidFill>
                  <a:srgbClr val="FF0000"/>
                </a:solidFill>
              </a:rPr>
              <a:t>siRNA</a:t>
            </a:r>
            <a:r>
              <a:rPr lang="tr-TR" sz="1600" b="1" dirty="0">
                <a:solidFill>
                  <a:srgbClr val="FF0000"/>
                </a:solidFill>
              </a:rPr>
              <a:t> </a:t>
            </a:r>
            <a:r>
              <a:rPr lang="tr-TR" sz="1600" b="1" dirty="0" err="1">
                <a:solidFill>
                  <a:srgbClr val="FF0000"/>
                </a:solidFill>
              </a:rPr>
              <a:t>teprasiran</a:t>
            </a:r>
            <a:r>
              <a:rPr lang="tr-TR" sz="1600" b="1" dirty="0">
                <a:solidFill>
                  <a:srgbClr val="FF0000"/>
                </a:solidFill>
              </a:rPr>
              <a:t> </a:t>
            </a:r>
            <a:r>
              <a:rPr lang="tr-TR" sz="1600" dirty="0">
                <a:solidFill>
                  <a:srgbClr val="FF0000"/>
                </a:solidFill>
              </a:rPr>
              <a:t>:</a:t>
            </a:r>
            <a:r>
              <a:rPr lang="tr-TR" sz="1600" dirty="0" err="1"/>
              <a:t>Inhibits</a:t>
            </a:r>
            <a:r>
              <a:rPr lang="tr-TR" sz="1600" dirty="0"/>
              <a:t> protein P53, </a:t>
            </a:r>
            <a:r>
              <a:rPr lang="tr-TR" sz="1600" dirty="0" err="1"/>
              <a:t>tumor</a:t>
            </a:r>
            <a:r>
              <a:rPr lang="tr-TR" sz="1600" dirty="0"/>
              <a:t> </a:t>
            </a:r>
            <a:r>
              <a:rPr lang="tr-TR" sz="1600" dirty="0" err="1"/>
              <a:t>suppressor</a:t>
            </a:r>
            <a:r>
              <a:rPr lang="tr-TR" sz="1600" dirty="0"/>
              <a:t> protein </a:t>
            </a:r>
            <a:r>
              <a:rPr lang="tr-TR" sz="1600" dirty="0" err="1"/>
              <a:t>involved</a:t>
            </a:r>
            <a:r>
              <a:rPr lang="tr-TR" sz="1600" dirty="0"/>
              <a:t> in </a:t>
            </a:r>
            <a:r>
              <a:rPr lang="tr-TR" sz="1600" dirty="0" err="1"/>
              <a:t>apoptosis</a:t>
            </a:r>
            <a:r>
              <a:rPr lang="tr-TR" sz="1600" dirty="0"/>
              <a:t>. Post-</a:t>
            </a:r>
            <a:r>
              <a:rPr lang="tr-TR" sz="1600" dirty="0" err="1"/>
              <a:t>cardiac</a:t>
            </a:r>
            <a:r>
              <a:rPr lang="tr-TR" sz="1600" dirty="0"/>
              <a:t> </a:t>
            </a:r>
            <a:r>
              <a:rPr lang="tr-TR" sz="1600" dirty="0" err="1"/>
              <a:t>surgey</a:t>
            </a:r>
            <a:r>
              <a:rPr lang="tr-TR" sz="1600" dirty="0"/>
              <a:t> </a:t>
            </a:r>
            <a:r>
              <a:rPr lang="tr-TR" sz="1600" dirty="0" err="1"/>
              <a:t>and</a:t>
            </a:r>
            <a:r>
              <a:rPr lang="tr-TR" sz="1600" dirty="0"/>
              <a:t> post-</a:t>
            </a:r>
            <a:r>
              <a:rPr lang="tr-TR" sz="1600" dirty="0" err="1"/>
              <a:t>Tx</a:t>
            </a:r>
            <a:r>
              <a:rPr lang="tr-TR" sz="1600" dirty="0"/>
              <a:t>: </a:t>
            </a:r>
            <a:r>
              <a:rPr lang="tr-TR" sz="1600" dirty="0" err="1"/>
              <a:t>negative</a:t>
            </a:r>
            <a:endParaRPr lang="tr-TR" sz="1600" dirty="0"/>
          </a:p>
          <a:p>
            <a:pPr marL="0" lvl="1"/>
            <a:endParaRPr lang="tr-TR" sz="1600" dirty="0"/>
          </a:p>
          <a:p>
            <a:pPr marL="285750" indent="-285750">
              <a:buFont typeface="Wingdings" panose="05000000000000000000" pitchFamily="2" charset="2"/>
              <a:buChar char="q"/>
            </a:pPr>
            <a:r>
              <a:rPr lang="tr-TR" sz="1600" b="1" dirty="0" err="1">
                <a:solidFill>
                  <a:srgbClr val="FF0000"/>
                </a:solidFill>
              </a:rPr>
              <a:t>Repair</a:t>
            </a:r>
            <a:r>
              <a:rPr lang="tr-TR" sz="1600" b="1" dirty="0">
                <a:solidFill>
                  <a:srgbClr val="FF0000"/>
                </a:solidFill>
              </a:rPr>
              <a:t> </a:t>
            </a:r>
            <a:r>
              <a:rPr lang="tr-TR" sz="1600" b="1" dirty="0" err="1">
                <a:solidFill>
                  <a:srgbClr val="FF0000"/>
                </a:solidFill>
              </a:rPr>
              <a:t>agents</a:t>
            </a:r>
            <a:r>
              <a:rPr lang="tr-TR" sz="1600" dirty="0">
                <a:solidFill>
                  <a:srgbClr val="FF0000"/>
                </a:solidFill>
              </a:rPr>
              <a:t>: MSC </a:t>
            </a:r>
            <a:r>
              <a:rPr lang="tr-TR" sz="1600" dirty="0" err="1">
                <a:solidFill>
                  <a:srgbClr val="FF0000"/>
                </a:solidFill>
              </a:rPr>
              <a:t>therapy</a:t>
            </a:r>
            <a:r>
              <a:rPr lang="tr-TR" sz="1600" dirty="0">
                <a:solidFill>
                  <a:srgbClr val="FF0000"/>
                </a:solidFill>
              </a:rPr>
              <a:t>, Bone-</a:t>
            </a:r>
            <a:r>
              <a:rPr lang="tr-TR" sz="1600" dirty="0" err="1">
                <a:solidFill>
                  <a:srgbClr val="FF0000"/>
                </a:solidFill>
              </a:rPr>
              <a:t>morphogenic</a:t>
            </a:r>
            <a:r>
              <a:rPr lang="tr-TR" sz="1600" dirty="0">
                <a:solidFill>
                  <a:srgbClr val="FF0000"/>
                </a:solidFill>
              </a:rPr>
              <a:t> protein (BMP-7), </a:t>
            </a:r>
            <a:r>
              <a:rPr lang="tr-TR" sz="1600" dirty="0" err="1">
                <a:solidFill>
                  <a:srgbClr val="FF0000"/>
                </a:solidFill>
              </a:rPr>
              <a:t>Hepatocyte</a:t>
            </a:r>
            <a:r>
              <a:rPr lang="tr-TR" sz="1600" dirty="0">
                <a:solidFill>
                  <a:srgbClr val="FF0000"/>
                </a:solidFill>
              </a:rPr>
              <a:t> </a:t>
            </a:r>
            <a:r>
              <a:rPr lang="tr-TR" sz="1600" dirty="0" err="1">
                <a:solidFill>
                  <a:srgbClr val="FF0000"/>
                </a:solidFill>
              </a:rPr>
              <a:t>growth</a:t>
            </a:r>
            <a:r>
              <a:rPr lang="tr-TR" sz="1600" dirty="0">
                <a:solidFill>
                  <a:srgbClr val="FF0000"/>
                </a:solidFill>
              </a:rPr>
              <a:t> </a:t>
            </a:r>
            <a:r>
              <a:rPr lang="tr-TR" sz="1600" dirty="0" err="1">
                <a:solidFill>
                  <a:srgbClr val="FF0000"/>
                </a:solidFill>
              </a:rPr>
              <a:t>factor</a:t>
            </a:r>
            <a:r>
              <a:rPr lang="tr-TR" sz="1600" dirty="0">
                <a:solidFill>
                  <a:srgbClr val="FF0000"/>
                </a:solidFill>
              </a:rPr>
              <a:t> (HGF): </a:t>
            </a:r>
          </a:p>
          <a:p>
            <a:pPr marL="742950" lvl="1" indent="-285750">
              <a:buFont typeface="Wingdings" panose="05000000000000000000" pitchFamily="2" charset="2"/>
              <a:buChar char="q"/>
            </a:pPr>
            <a:r>
              <a:rPr lang="tr-TR" sz="1600" dirty="0"/>
              <a:t>Anti-</a:t>
            </a:r>
            <a:r>
              <a:rPr lang="tr-TR" sz="1600" dirty="0" err="1"/>
              <a:t>inflammatory</a:t>
            </a:r>
            <a:r>
              <a:rPr lang="tr-TR" sz="1600" dirty="0"/>
              <a:t>, anti-</a:t>
            </a:r>
            <a:r>
              <a:rPr lang="tr-TR" sz="1600" dirty="0" err="1"/>
              <a:t>apoptotic</a:t>
            </a:r>
            <a:r>
              <a:rPr lang="tr-TR" sz="1600" dirty="0"/>
              <a:t>, anti-</a:t>
            </a:r>
            <a:r>
              <a:rPr lang="tr-TR" sz="1600" dirty="0" err="1"/>
              <a:t>fibrotic</a:t>
            </a:r>
            <a:r>
              <a:rPr lang="tr-TR" sz="1600" dirty="0"/>
              <a:t>, </a:t>
            </a:r>
            <a:r>
              <a:rPr lang="tr-TR" sz="1600" dirty="0" err="1"/>
              <a:t>immunomodulatory</a:t>
            </a:r>
            <a:r>
              <a:rPr lang="tr-TR" sz="1600" dirty="0"/>
              <a:t>, </a:t>
            </a:r>
            <a:r>
              <a:rPr lang="tr-TR" sz="1600" dirty="0" err="1"/>
              <a:t>pro-angiogenic</a:t>
            </a:r>
            <a:r>
              <a:rPr lang="tr-TR" sz="1600" dirty="0"/>
              <a:t> </a:t>
            </a:r>
            <a:r>
              <a:rPr lang="tr-TR" sz="1600" dirty="0" err="1"/>
              <a:t>regenerative</a:t>
            </a:r>
            <a:r>
              <a:rPr lang="tr-TR" sz="1600" dirty="0"/>
              <a:t> </a:t>
            </a:r>
            <a:r>
              <a:rPr lang="tr-TR" sz="1600" dirty="0" err="1"/>
              <a:t>effects</a:t>
            </a:r>
            <a:r>
              <a:rPr lang="tr-TR" sz="1600" dirty="0"/>
              <a:t> .</a:t>
            </a:r>
          </a:p>
          <a:p>
            <a:pPr marL="742950" lvl="1" indent="-285750">
              <a:buFont typeface="Wingdings" panose="05000000000000000000" pitchFamily="2" charset="2"/>
              <a:buChar char="q"/>
            </a:pPr>
            <a:r>
              <a:rPr lang="tr-TR" sz="1600" dirty="0" err="1"/>
              <a:t>Favorable</a:t>
            </a:r>
            <a:r>
              <a:rPr lang="tr-TR" sz="1600" dirty="0"/>
              <a:t> </a:t>
            </a:r>
            <a:r>
              <a:rPr lang="tr-TR" sz="1600" dirty="0" err="1"/>
              <a:t>results</a:t>
            </a:r>
            <a:r>
              <a:rPr lang="tr-TR" sz="1600" dirty="0"/>
              <a:t> </a:t>
            </a:r>
            <a:r>
              <a:rPr lang="tr-TR" sz="1600" dirty="0" err="1"/>
              <a:t>with</a:t>
            </a:r>
            <a:r>
              <a:rPr lang="tr-TR" sz="1600" dirty="0"/>
              <a:t> HGF-</a:t>
            </a:r>
            <a:r>
              <a:rPr lang="tr-TR" sz="1600" dirty="0" err="1"/>
              <a:t>mimetic</a:t>
            </a:r>
            <a:r>
              <a:rPr lang="tr-TR" sz="1600" dirty="0"/>
              <a:t>, </a:t>
            </a:r>
            <a:r>
              <a:rPr lang="tr-TR" sz="1600" dirty="0" err="1"/>
              <a:t>ongoing</a:t>
            </a:r>
            <a:r>
              <a:rPr lang="tr-TR" sz="1600" dirty="0"/>
              <a:t> </a:t>
            </a:r>
            <a:r>
              <a:rPr lang="tr-TR" sz="1600" dirty="0" err="1"/>
              <a:t>trial</a:t>
            </a:r>
            <a:r>
              <a:rPr lang="tr-TR" sz="1600" dirty="0"/>
              <a:t> in </a:t>
            </a:r>
            <a:r>
              <a:rPr lang="tr-TR" sz="1600" dirty="0" err="1"/>
              <a:t>cardiac</a:t>
            </a:r>
            <a:r>
              <a:rPr lang="tr-TR" sz="1600" dirty="0"/>
              <a:t> </a:t>
            </a:r>
            <a:r>
              <a:rPr lang="tr-TR" sz="1600" dirty="0" err="1"/>
              <a:t>surgery</a:t>
            </a:r>
            <a:r>
              <a:rPr lang="tr-TR" sz="1600" dirty="0"/>
              <a:t> </a:t>
            </a:r>
            <a:r>
              <a:rPr lang="tr-TR" sz="1600" dirty="0" err="1"/>
              <a:t>and</a:t>
            </a:r>
            <a:r>
              <a:rPr lang="tr-TR" sz="1600" dirty="0"/>
              <a:t> </a:t>
            </a:r>
            <a:r>
              <a:rPr lang="tr-TR" sz="1600" dirty="0" err="1"/>
              <a:t>kidney</a:t>
            </a:r>
            <a:r>
              <a:rPr lang="tr-TR" sz="1600" dirty="0"/>
              <a:t> </a:t>
            </a:r>
            <a:r>
              <a:rPr lang="tr-TR" sz="1600" dirty="0" err="1"/>
              <a:t>transplantation</a:t>
            </a:r>
            <a:endParaRPr lang="tr-TR" sz="1600" dirty="0"/>
          </a:p>
          <a:p>
            <a:pPr marL="742950" lvl="1" indent="-285750">
              <a:buFont typeface="Wingdings" panose="05000000000000000000" pitchFamily="2" charset="2"/>
              <a:buChar char="q"/>
            </a:pPr>
            <a:r>
              <a:rPr lang="tr-TR" sz="1600" dirty="0" err="1"/>
              <a:t>Inconsistent</a:t>
            </a:r>
            <a:r>
              <a:rPr lang="tr-TR" sz="1600" dirty="0"/>
              <a:t> </a:t>
            </a:r>
            <a:r>
              <a:rPr lang="tr-TR" sz="1600" dirty="0" err="1"/>
              <a:t>results</a:t>
            </a:r>
            <a:r>
              <a:rPr lang="tr-TR" sz="1600" dirty="0"/>
              <a:t> </a:t>
            </a:r>
            <a:r>
              <a:rPr lang="tr-TR" sz="1600" dirty="0" err="1"/>
              <a:t>with</a:t>
            </a:r>
            <a:r>
              <a:rPr lang="tr-TR" sz="1600" dirty="0"/>
              <a:t> BMP-7 </a:t>
            </a:r>
            <a:r>
              <a:rPr lang="tr-TR" sz="1600" dirty="0" err="1"/>
              <a:t>and</a:t>
            </a:r>
            <a:r>
              <a:rPr lang="tr-TR" sz="1600" dirty="0"/>
              <a:t> MSC </a:t>
            </a:r>
            <a:r>
              <a:rPr lang="tr-TR" sz="1600" dirty="0" err="1"/>
              <a:t>therapy</a:t>
            </a:r>
            <a:endParaRPr lang="tr-TR" dirty="0"/>
          </a:p>
        </p:txBody>
      </p:sp>
    </p:spTree>
    <p:extLst>
      <p:ext uri="{BB962C8B-B14F-4D97-AF65-F5344CB8AC3E}">
        <p14:creationId xmlns:p14="http://schemas.microsoft.com/office/powerpoint/2010/main" val="1463959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684959" y="71474"/>
            <a:ext cx="5994889" cy="1325563"/>
          </a:xfrm>
        </p:spPr>
        <p:txBody>
          <a:bodyPr>
            <a:normAutofit/>
          </a:bodyPr>
          <a:lstStyle/>
          <a:p>
            <a:r>
              <a:rPr lang="tr-TR" b="1" dirty="0" err="1">
                <a:solidFill>
                  <a:srgbClr val="FF0000"/>
                </a:solidFill>
              </a:rPr>
              <a:t>Targeted</a:t>
            </a:r>
            <a:r>
              <a:rPr lang="tr-TR" b="1" dirty="0">
                <a:solidFill>
                  <a:srgbClr val="FF0000"/>
                </a:solidFill>
              </a:rPr>
              <a:t> </a:t>
            </a:r>
            <a:r>
              <a:rPr lang="tr-TR" b="1" dirty="0" err="1">
                <a:solidFill>
                  <a:srgbClr val="FF0000"/>
                </a:solidFill>
              </a:rPr>
              <a:t>Therapies</a:t>
            </a:r>
            <a:r>
              <a:rPr lang="tr-TR" b="1" dirty="0">
                <a:solidFill>
                  <a:srgbClr val="FF0000"/>
                </a:solidFill>
              </a:rPr>
              <a:t> in AKI</a:t>
            </a:r>
          </a:p>
        </p:txBody>
      </p:sp>
      <p:pic>
        <p:nvPicPr>
          <p:cNvPr id="6" name="İçerik Yer Tutucusu 5"/>
          <p:cNvPicPr>
            <a:picLocks noGrp="1" noChangeAspect="1"/>
          </p:cNvPicPr>
          <p:nvPr>
            <p:ph idx="1"/>
          </p:nvPr>
        </p:nvPicPr>
        <p:blipFill>
          <a:blip r:embed="rId2"/>
          <a:stretch>
            <a:fillRect/>
          </a:stretch>
        </p:blipFill>
        <p:spPr>
          <a:xfrm>
            <a:off x="537714" y="530682"/>
            <a:ext cx="4909201" cy="4351338"/>
          </a:xfrm>
          <a:prstGeom prst="rect">
            <a:avLst/>
          </a:prstGeom>
          <a:ln>
            <a:solidFill>
              <a:schemeClr val="accent1"/>
            </a:solidFill>
          </a:ln>
        </p:spPr>
      </p:pic>
      <p:sp>
        <p:nvSpPr>
          <p:cNvPr id="5" name="Slayt Numarası Yer Tutucusu 4"/>
          <p:cNvSpPr>
            <a:spLocks noGrp="1"/>
          </p:cNvSpPr>
          <p:nvPr>
            <p:ph type="sldNum" sz="quarter" idx="12"/>
          </p:nvPr>
        </p:nvSpPr>
        <p:spPr/>
        <p:txBody>
          <a:bodyPr/>
          <a:lstStyle/>
          <a:p>
            <a:fld id="{74745C36-2D23-4A8F-8D04-8C41EC7AB4A0}" type="slidenum">
              <a:rPr lang="tr-TR" smtClean="0"/>
              <a:t>33</a:t>
            </a:fld>
            <a:endParaRPr lang="tr-TR"/>
          </a:p>
        </p:txBody>
      </p:sp>
      <p:sp>
        <p:nvSpPr>
          <p:cNvPr id="7" name="Dikdörtgen 6"/>
          <p:cNvSpPr/>
          <p:nvPr/>
        </p:nvSpPr>
        <p:spPr>
          <a:xfrm>
            <a:off x="102576" y="5132694"/>
            <a:ext cx="5260732" cy="1169551"/>
          </a:xfrm>
          <a:prstGeom prst="rect">
            <a:avLst/>
          </a:prstGeom>
          <a:solidFill>
            <a:schemeClr val="bg2"/>
          </a:solidFill>
        </p:spPr>
        <p:txBody>
          <a:bodyPr wrap="square">
            <a:spAutoFit/>
          </a:bodyPr>
          <a:lstStyle/>
          <a:p>
            <a:pPr>
              <a:spcBef>
                <a:spcPts val="1000"/>
              </a:spcBef>
            </a:pPr>
            <a:r>
              <a:rPr lang="tr-TR" sz="1000" b="1" dirty="0" err="1">
                <a:solidFill>
                  <a:srgbClr val="333333"/>
                </a:solidFill>
                <a:latin typeface="Cambria" panose="02040503050406030204" pitchFamily="18" charset="0"/>
              </a:rPr>
              <a:t>Growth</a:t>
            </a:r>
            <a:r>
              <a:rPr lang="tr-TR" sz="1000" b="1" dirty="0">
                <a:solidFill>
                  <a:srgbClr val="333333"/>
                </a:solidFill>
                <a:latin typeface="Cambria" panose="02040503050406030204" pitchFamily="18" charset="0"/>
              </a:rPr>
              <a:t> </a:t>
            </a:r>
            <a:r>
              <a:rPr lang="tr-TR" sz="1000" b="1" dirty="0" err="1">
                <a:solidFill>
                  <a:srgbClr val="333333"/>
                </a:solidFill>
                <a:latin typeface="Cambria" panose="02040503050406030204" pitchFamily="18" charset="0"/>
              </a:rPr>
              <a:t>factors</a:t>
            </a:r>
            <a:r>
              <a:rPr lang="tr-TR" sz="1000" b="1" dirty="0">
                <a:solidFill>
                  <a:srgbClr val="333333"/>
                </a:solidFill>
                <a:latin typeface="Cambria" panose="02040503050406030204" pitchFamily="18" charset="0"/>
              </a:rPr>
              <a:t> </a:t>
            </a:r>
            <a:r>
              <a:rPr lang="tr-TR" sz="1000" b="1" dirty="0" err="1">
                <a:solidFill>
                  <a:srgbClr val="333333"/>
                </a:solidFill>
                <a:latin typeface="Cambria" panose="02040503050406030204" pitchFamily="18" charset="0"/>
              </a:rPr>
              <a:t>and</a:t>
            </a:r>
            <a:r>
              <a:rPr lang="tr-TR" sz="1000" b="1" dirty="0">
                <a:solidFill>
                  <a:srgbClr val="333333"/>
                </a:solidFill>
                <a:latin typeface="Cambria" panose="02040503050406030204" pitchFamily="18" charset="0"/>
              </a:rPr>
              <a:t> </a:t>
            </a:r>
            <a:r>
              <a:rPr lang="tr-TR" sz="1000" b="1" dirty="0" err="1">
                <a:solidFill>
                  <a:srgbClr val="333333"/>
                </a:solidFill>
                <a:latin typeface="Cambria" panose="02040503050406030204" pitchFamily="18" charset="0"/>
              </a:rPr>
              <a:t>stem</a:t>
            </a:r>
            <a:r>
              <a:rPr lang="tr-TR" sz="1000" b="1" dirty="0">
                <a:solidFill>
                  <a:srgbClr val="333333"/>
                </a:solidFill>
                <a:latin typeface="Cambria" panose="02040503050406030204" pitchFamily="18" charset="0"/>
              </a:rPr>
              <a:t> </a:t>
            </a:r>
            <a:r>
              <a:rPr lang="tr-TR" sz="1000" b="1" dirty="0" err="1">
                <a:solidFill>
                  <a:srgbClr val="333333"/>
                </a:solidFill>
                <a:latin typeface="Cambria" panose="02040503050406030204" pitchFamily="18" charset="0"/>
              </a:rPr>
              <a:t>cell-based</a:t>
            </a:r>
            <a:r>
              <a:rPr lang="tr-TR" sz="1000" b="1" dirty="0">
                <a:solidFill>
                  <a:srgbClr val="333333"/>
                </a:solidFill>
                <a:latin typeface="Cambria" panose="02040503050406030204" pitchFamily="18" charset="0"/>
              </a:rPr>
              <a:t> AKI </a:t>
            </a:r>
            <a:r>
              <a:rPr lang="tr-TR" sz="1000" b="1" dirty="0" err="1">
                <a:solidFill>
                  <a:srgbClr val="333333"/>
                </a:solidFill>
                <a:latin typeface="Cambria" panose="02040503050406030204" pitchFamily="18" charset="0"/>
              </a:rPr>
              <a:t>therapy</a:t>
            </a:r>
            <a:r>
              <a:rPr lang="tr-TR" sz="1000" b="1"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Extracellular</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vesicle</a:t>
            </a:r>
            <a:r>
              <a:rPr lang="tr-TR" sz="1000" dirty="0">
                <a:solidFill>
                  <a:srgbClr val="333333"/>
                </a:solidFill>
                <a:latin typeface="Cambria" panose="02040503050406030204" pitchFamily="18" charset="0"/>
              </a:rPr>
              <a:t> (EV)-</a:t>
            </a:r>
            <a:r>
              <a:rPr lang="tr-TR" sz="1000" dirty="0" err="1">
                <a:solidFill>
                  <a:srgbClr val="333333"/>
                </a:solidFill>
                <a:latin typeface="Cambria" panose="02040503050406030204" pitchFamily="18" charset="0"/>
              </a:rPr>
              <a:t>delivered</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and</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paracrine</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factors</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such</a:t>
            </a:r>
            <a:r>
              <a:rPr lang="tr-TR" sz="1000" dirty="0">
                <a:solidFill>
                  <a:srgbClr val="333333"/>
                </a:solidFill>
                <a:latin typeface="Cambria" panose="02040503050406030204" pitchFamily="18" charset="0"/>
              </a:rPr>
              <a:t> as HGF, IGF-1, VEGF, </a:t>
            </a:r>
            <a:r>
              <a:rPr lang="tr-TR" sz="1000" dirty="0" err="1">
                <a:solidFill>
                  <a:srgbClr val="333333"/>
                </a:solidFill>
                <a:latin typeface="Cambria" panose="02040503050406030204" pitchFamily="18" charset="0"/>
              </a:rPr>
              <a:t>and</a:t>
            </a:r>
            <a:r>
              <a:rPr lang="tr-TR" sz="1000" dirty="0">
                <a:solidFill>
                  <a:srgbClr val="333333"/>
                </a:solidFill>
                <a:latin typeface="Cambria" panose="02040503050406030204" pitchFamily="18" charset="0"/>
              </a:rPr>
              <a:t> FGF-2 </a:t>
            </a:r>
            <a:r>
              <a:rPr lang="tr-TR" sz="1000" dirty="0" err="1">
                <a:solidFill>
                  <a:srgbClr val="333333"/>
                </a:solidFill>
                <a:latin typeface="Cambria" panose="02040503050406030204" pitchFamily="18" charset="0"/>
              </a:rPr>
              <a:t>from</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mesenchymal</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stem</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cells</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contribute</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to</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repair</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after</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renal</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injury</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More</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importantly</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stem</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cells</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modified</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by</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growth</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factors</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including</a:t>
            </a:r>
            <a:r>
              <a:rPr lang="tr-TR" sz="1000" dirty="0">
                <a:solidFill>
                  <a:srgbClr val="333333"/>
                </a:solidFill>
                <a:latin typeface="Cambria" panose="02040503050406030204" pitchFamily="18" charset="0"/>
              </a:rPr>
              <a:t> VEGF, TGF-</a:t>
            </a:r>
            <a:r>
              <a:rPr lang="el-GR" sz="1000" dirty="0">
                <a:solidFill>
                  <a:srgbClr val="333333"/>
                </a:solidFill>
                <a:latin typeface="Cambria" panose="02040503050406030204" pitchFamily="18" charset="0"/>
              </a:rPr>
              <a:t>β1, </a:t>
            </a:r>
            <a:r>
              <a:rPr lang="tr-TR" sz="1000" dirty="0" err="1">
                <a:solidFill>
                  <a:srgbClr val="333333"/>
                </a:solidFill>
                <a:latin typeface="Cambria" panose="02040503050406030204" pitchFamily="18" charset="0"/>
              </a:rPr>
              <a:t>and</a:t>
            </a:r>
            <a:r>
              <a:rPr lang="tr-TR" sz="1000" dirty="0">
                <a:solidFill>
                  <a:srgbClr val="333333"/>
                </a:solidFill>
                <a:latin typeface="Cambria" panose="02040503050406030204" pitchFamily="18" charset="0"/>
              </a:rPr>
              <a:t> IGF-1, </a:t>
            </a:r>
            <a:r>
              <a:rPr lang="tr-TR" sz="1000" dirty="0" err="1">
                <a:solidFill>
                  <a:srgbClr val="333333"/>
                </a:solidFill>
                <a:latin typeface="Cambria" panose="02040503050406030204" pitchFamily="18" charset="0"/>
              </a:rPr>
              <a:t>efficiently</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protect</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against</a:t>
            </a:r>
            <a:r>
              <a:rPr lang="tr-TR" sz="1000" dirty="0">
                <a:solidFill>
                  <a:srgbClr val="333333"/>
                </a:solidFill>
                <a:latin typeface="Cambria" panose="02040503050406030204" pitchFamily="18" charset="0"/>
              </a:rPr>
              <a:t> AKI </a:t>
            </a:r>
            <a:r>
              <a:rPr lang="tr-TR" sz="1000" dirty="0" err="1">
                <a:solidFill>
                  <a:srgbClr val="333333"/>
                </a:solidFill>
                <a:latin typeface="Cambria" panose="02040503050406030204" pitchFamily="18" charset="0"/>
              </a:rPr>
              <a:t>by</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decreasing</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apoptosis</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and</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the</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inflammatory</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response</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and</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promoting</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tubular</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epithelial</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and</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endothelial</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cell</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proliferation</a:t>
            </a:r>
            <a:r>
              <a:rPr lang="tr-TR" sz="1000" dirty="0">
                <a:solidFill>
                  <a:srgbClr val="333333"/>
                </a:solidFill>
                <a:latin typeface="Cambria" panose="02040503050406030204" pitchFamily="18" charset="0"/>
              </a:rPr>
              <a:t>. VEGF-</a:t>
            </a:r>
            <a:r>
              <a:rPr lang="tr-TR" sz="1000" dirty="0" err="1">
                <a:solidFill>
                  <a:srgbClr val="333333"/>
                </a:solidFill>
                <a:latin typeface="Cambria" panose="02040503050406030204" pitchFamily="18" charset="0"/>
              </a:rPr>
              <a:t>modified</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stem</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cells</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change</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capillary</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density</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via</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angiogenic</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mechanisms</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to</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attenuate</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renal</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ischemia-reperfusion</a:t>
            </a:r>
            <a:r>
              <a:rPr lang="tr-TR" sz="1000" dirty="0">
                <a:solidFill>
                  <a:srgbClr val="333333"/>
                </a:solidFill>
                <a:latin typeface="Cambria" panose="02040503050406030204" pitchFamily="18" charset="0"/>
              </a:rPr>
              <a:t> </a:t>
            </a:r>
            <a:r>
              <a:rPr lang="tr-TR" sz="1000" dirty="0" err="1">
                <a:solidFill>
                  <a:srgbClr val="333333"/>
                </a:solidFill>
                <a:latin typeface="Cambria" panose="02040503050406030204" pitchFamily="18" charset="0"/>
              </a:rPr>
              <a:t>injury</a:t>
            </a:r>
            <a:r>
              <a:rPr lang="tr-TR" sz="1000" dirty="0">
                <a:solidFill>
                  <a:srgbClr val="333333"/>
                </a:solidFill>
                <a:latin typeface="Cambria" panose="02040503050406030204" pitchFamily="18" charset="0"/>
              </a:rPr>
              <a:t>.</a:t>
            </a:r>
            <a:endParaRPr lang="tr-TR" sz="1000" b="0" i="0" dirty="0">
              <a:solidFill>
                <a:srgbClr val="333333"/>
              </a:solidFill>
              <a:effectLst/>
              <a:latin typeface="Cambria" panose="02040503050406030204" pitchFamily="18" charset="0"/>
            </a:endParaRPr>
          </a:p>
        </p:txBody>
      </p:sp>
      <p:sp>
        <p:nvSpPr>
          <p:cNvPr id="9" name="Metin kutusu 8"/>
          <p:cNvSpPr txBox="1"/>
          <p:nvPr/>
        </p:nvSpPr>
        <p:spPr>
          <a:xfrm>
            <a:off x="7913077" y="2409092"/>
            <a:ext cx="1538654" cy="808893"/>
          </a:xfrm>
          <a:prstGeom prst="rect">
            <a:avLst/>
          </a:prstGeom>
          <a:noFill/>
        </p:spPr>
        <p:txBody>
          <a:bodyPr wrap="square" rtlCol="0">
            <a:spAutoFit/>
          </a:bodyPr>
          <a:lstStyle/>
          <a:p>
            <a:endParaRPr lang="tr-TR" dirty="0"/>
          </a:p>
        </p:txBody>
      </p:sp>
      <p:sp>
        <p:nvSpPr>
          <p:cNvPr id="10" name="Dikdörtgen 9"/>
          <p:cNvSpPr/>
          <p:nvPr/>
        </p:nvSpPr>
        <p:spPr>
          <a:xfrm>
            <a:off x="368779" y="6356350"/>
            <a:ext cx="3895490" cy="369332"/>
          </a:xfrm>
          <a:prstGeom prst="rect">
            <a:avLst/>
          </a:prstGeom>
        </p:spPr>
        <p:txBody>
          <a:bodyPr wrap="none">
            <a:spAutoFit/>
          </a:bodyPr>
          <a:lstStyle/>
          <a:p>
            <a:r>
              <a:rPr lang="en-US" u="sng" dirty="0">
                <a:solidFill>
                  <a:srgbClr val="205493"/>
                </a:solidFill>
                <a:latin typeface="Helvetica Neue"/>
                <a:hlinkClick r:id="rId3"/>
              </a:rPr>
              <a:t>Signal </a:t>
            </a:r>
            <a:r>
              <a:rPr lang="en-US" u="sng" dirty="0" err="1">
                <a:solidFill>
                  <a:srgbClr val="205493"/>
                </a:solidFill>
                <a:latin typeface="Helvetica Neue"/>
                <a:hlinkClick r:id="rId3"/>
              </a:rPr>
              <a:t>Transduct</a:t>
            </a:r>
            <a:r>
              <a:rPr lang="en-US" u="sng" dirty="0">
                <a:solidFill>
                  <a:srgbClr val="205493"/>
                </a:solidFill>
                <a:latin typeface="Helvetica Neue"/>
                <a:hlinkClick r:id="rId3"/>
              </a:rPr>
              <a:t> Target </a:t>
            </a:r>
            <a:r>
              <a:rPr lang="en-US" u="sng" dirty="0" err="1">
                <a:solidFill>
                  <a:srgbClr val="205493"/>
                </a:solidFill>
                <a:latin typeface="Helvetica Neue"/>
                <a:hlinkClick r:id="rId3"/>
              </a:rPr>
              <a:t>Ther</a:t>
            </a:r>
            <a:r>
              <a:rPr lang="en-US" u="sng" dirty="0">
                <a:solidFill>
                  <a:srgbClr val="205493"/>
                </a:solidFill>
                <a:latin typeface="Helvetica Neue"/>
                <a:hlinkClick r:id="rId3"/>
              </a:rPr>
              <a:t>.</a:t>
            </a:r>
            <a:r>
              <a:rPr lang="en-US" dirty="0">
                <a:solidFill>
                  <a:srgbClr val="212121"/>
                </a:solidFill>
                <a:latin typeface="Helvetica Neue"/>
              </a:rPr>
              <a:t> 2020</a:t>
            </a:r>
            <a:endParaRPr lang="tr-TR" dirty="0"/>
          </a:p>
        </p:txBody>
      </p:sp>
      <p:sp>
        <p:nvSpPr>
          <p:cNvPr id="11" name="Metin kutusu 10"/>
          <p:cNvSpPr txBox="1"/>
          <p:nvPr/>
        </p:nvSpPr>
        <p:spPr>
          <a:xfrm>
            <a:off x="5616820" y="1441279"/>
            <a:ext cx="6513634" cy="3693319"/>
          </a:xfrm>
          <a:prstGeom prst="rect">
            <a:avLst/>
          </a:prstGeom>
          <a:solidFill>
            <a:schemeClr val="accent1">
              <a:lumMod val="40000"/>
              <a:lumOff val="60000"/>
            </a:schemeClr>
          </a:solidFill>
        </p:spPr>
        <p:txBody>
          <a:bodyPr wrap="square" rtlCol="0">
            <a:spAutoFit/>
          </a:bodyPr>
          <a:lstStyle/>
          <a:p>
            <a:pPr marL="285750" indent="-285750">
              <a:buFont typeface="Wingdings" panose="05000000000000000000" pitchFamily="2" charset="2"/>
              <a:buChar char="q"/>
            </a:pPr>
            <a:r>
              <a:rPr lang="tr-TR" b="1" dirty="0"/>
              <a:t>MSC can </a:t>
            </a:r>
            <a:r>
              <a:rPr lang="tr-TR" b="1" dirty="0" err="1"/>
              <a:t>migrate</a:t>
            </a:r>
            <a:r>
              <a:rPr lang="tr-TR" b="1" dirty="0"/>
              <a:t> </a:t>
            </a:r>
            <a:r>
              <a:rPr lang="tr-TR" b="1" dirty="0" err="1"/>
              <a:t>to</a:t>
            </a:r>
            <a:r>
              <a:rPr lang="tr-TR" b="1" dirty="0"/>
              <a:t> </a:t>
            </a:r>
            <a:r>
              <a:rPr lang="tr-TR" b="1" dirty="0" err="1"/>
              <a:t>areas</a:t>
            </a:r>
            <a:r>
              <a:rPr lang="tr-TR" b="1" dirty="0"/>
              <a:t> of </a:t>
            </a:r>
            <a:r>
              <a:rPr lang="tr-TR" b="1" dirty="0" err="1"/>
              <a:t>injury</a:t>
            </a:r>
            <a:r>
              <a:rPr lang="tr-TR" b="1" dirty="0"/>
              <a:t> </a:t>
            </a:r>
            <a:r>
              <a:rPr lang="tr-TR" dirty="0" err="1"/>
              <a:t>and</a:t>
            </a:r>
            <a:r>
              <a:rPr lang="tr-TR" dirty="0"/>
              <a:t> </a:t>
            </a:r>
            <a:r>
              <a:rPr lang="tr-TR" dirty="0" err="1"/>
              <a:t>modulate</a:t>
            </a:r>
            <a:r>
              <a:rPr lang="tr-TR" dirty="0"/>
              <a:t> </a:t>
            </a:r>
            <a:r>
              <a:rPr lang="tr-TR" dirty="0" err="1"/>
              <a:t>local</a:t>
            </a:r>
            <a:r>
              <a:rPr lang="tr-TR" dirty="0"/>
              <a:t> </a:t>
            </a:r>
            <a:r>
              <a:rPr lang="tr-TR" dirty="0" err="1"/>
              <a:t>injury</a:t>
            </a:r>
            <a:r>
              <a:rPr lang="tr-TR" dirty="0"/>
              <a:t> </a:t>
            </a:r>
            <a:r>
              <a:rPr lang="tr-TR" dirty="0" err="1"/>
              <a:t>response</a:t>
            </a:r>
            <a:r>
              <a:rPr lang="tr-TR" dirty="0"/>
              <a:t> </a:t>
            </a:r>
            <a:r>
              <a:rPr lang="tr-TR" dirty="0" err="1"/>
              <a:t>by</a:t>
            </a:r>
            <a:r>
              <a:rPr lang="tr-TR" dirty="0"/>
              <a:t> </a:t>
            </a:r>
            <a:r>
              <a:rPr lang="tr-TR" b="1" dirty="0" err="1"/>
              <a:t>paracrine</a:t>
            </a:r>
            <a:r>
              <a:rPr lang="tr-TR" b="1" dirty="0"/>
              <a:t> </a:t>
            </a:r>
            <a:r>
              <a:rPr lang="tr-TR" b="1" dirty="0" err="1"/>
              <a:t>and</a:t>
            </a:r>
            <a:r>
              <a:rPr lang="tr-TR" b="1" dirty="0"/>
              <a:t> </a:t>
            </a:r>
            <a:r>
              <a:rPr lang="tr-TR" b="1" dirty="0" err="1"/>
              <a:t>and</a:t>
            </a:r>
            <a:r>
              <a:rPr lang="tr-TR" b="1" dirty="0"/>
              <a:t> ESV </a:t>
            </a:r>
            <a:r>
              <a:rPr lang="tr-TR" b="1" dirty="0" err="1"/>
              <a:t>delivered</a:t>
            </a:r>
            <a:r>
              <a:rPr lang="tr-TR" b="1" dirty="0"/>
              <a:t> </a:t>
            </a:r>
            <a:r>
              <a:rPr lang="tr-TR" b="1" dirty="0" err="1"/>
              <a:t>release</a:t>
            </a:r>
            <a:r>
              <a:rPr lang="tr-TR" b="1" dirty="0"/>
              <a:t> of </a:t>
            </a:r>
            <a:r>
              <a:rPr lang="tr-TR" b="1" dirty="0" err="1"/>
              <a:t>soluble</a:t>
            </a:r>
            <a:r>
              <a:rPr lang="tr-TR" b="1" dirty="0"/>
              <a:t> </a:t>
            </a:r>
            <a:r>
              <a:rPr lang="tr-TR" b="1" dirty="0" err="1"/>
              <a:t>factos</a:t>
            </a:r>
            <a:r>
              <a:rPr lang="tr-TR" b="1" dirty="0"/>
              <a:t> (HGF, IGF, VEGF, FGF </a:t>
            </a:r>
            <a:r>
              <a:rPr lang="tr-TR" b="1" dirty="0" err="1"/>
              <a:t>etc</a:t>
            </a:r>
            <a:r>
              <a:rPr lang="tr-TR" b="1" dirty="0"/>
              <a:t>).</a:t>
            </a:r>
          </a:p>
          <a:p>
            <a:pPr marL="742950" lvl="1" indent="-285750">
              <a:buFont typeface="Wingdings" panose="05000000000000000000" pitchFamily="2" charset="2"/>
              <a:buChar char="q"/>
            </a:pPr>
            <a:r>
              <a:rPr lang="tr-TR" i="1" dirty="0"/>
              <a:t>MSC </a:t>
            </a:r>
            <a:r>
              <a:rPr lang="tr-TR" i="1" dirty="0" err="1"/>
              <a:t>modified</a:t>
            </a:r>
            <a:r>
              <a:rPr lang="tr-TR" i="1" dirty="0"/>
              <a:t> </a:t>
            </a:r>
            <a:r>
              <a:rPr lang="tr-TR" i="1" dirty="0" err="1"/>
              <a:t>by</a:t>
            </a:r>
            <a:r>
              <a:rPr lang="tr-TR" i="1" dirty="0"/>
              <a:t> HGF </a:t>
            </a:r>
            <a:r>
              <a:rPr lang="tr-TR" i="1" dirty="0" err="1"/>
              <a:t>was</a:t>
            </a:r>
            <a:r>
              <a:rPr lang="tr-TR" i="1" dirty="0"/>
              <a:t> </a:t>
            </a:r>
            <a:r>
              <a:rPr lang="tr-TR" i="1" dirty="0" err="1"/>
              <a:t>shown</a:t>
            </a:r>
            <a:r>
              <a:rPr lang="tr-TR" i="1" dirty="0"/>
              <a:t> </a:t>
            </a:r>
            <a:r>
              <a:rPr lang="tr-TR" i="1" dirty="0" err="1"/>
              <a:t>to</a:t>
            </a:r>
            <a:r>
              <a:rPr lang="tr-TR" i="1" dirty="0"/>
              <a:t> </a:t>
            </a:r>
            <a:r>
              <a:rPr lang="tr-TR" i="1" dirty="0" err="1"/>
              <a:t>attenuate</a:t>
            </a:r>
            <a:r>
              <a:rPr lang="tr-TR" i="1" dirty="0"/>
              <a:t> IR </a:t>
            </a:r>
            <a:r>
              <a:rPr lang="tr-TR" i="1" dirty="0" err="1"/>
              <a:t>injury</a:t>
            </a:r>
            <a:r>
              <a:rPr lang="tr-TR" i="1" dirty="0"/>
              <a:t>. </a:t>
            </a:r>
          </a:p>
          <a:p>
            <a:pPr marL="742950" lvl="1" indent="-285750">
              <a:buFont typeface="Wingdings" panose="05000000000000000000" pitchFamily="2" charset="2"/>
              <a:buChar char="q"/>
            </a:pPr>
            <a:endParaRPr lang="tr-TR" b="1" i="1" dirty="0"/>
          </a:p>
          <a:p>
            <a:pPr marL="285750" indent="-285750">
              <a:buFont typeface="Wingdings" panose="05000000000000000000" pitchFamily="2" charset="2"/>
              <a:buChar char="q"/>
            </a:pPr>
            <a:endParaRPr lang="tr-TR" dirty="0"/>
          </a:p>
          <a:p>
            <a:pPr marL="285750" indent="-285750">
              <a:buFont typeface="Wingdings" panose="05000000000000000000" pitchFamily="2" charset="2"/>
              <a:buChar char="q"/>
            </a:pPr>
            <a:r>
              <a:rPr lang="tr-TR" b="1" dirty="0" err="1"/>
              <a:t>MicroRNA&amp;Ektracellular</a:t>
            </a:r>
            <a:r>
              <a:rPr lang="tr-TR" b="1" dirty="0"/>
              <a:t> </a:t>
            </a:r>
            <a:r>
              <a:rPr lang="tr-TR" b="1" dirty="0" err="1"/>
              <a:t>Vesicles</a:t>
            </a:r>
            <a:r>
              <a:rPr lang="tr-TR" b="1" dirty="0"/>
              <a:t> </a:t>
            </a:r>
            <a:r>
              <a:rPr lang="tr-TR" dirty="0" err="1"/>
              <a:t>produced</a:t>
            </a:r>
            <a:r>
              <a:rPr lang="tr-TR" dirty="0"/>
              <a:t> </a:t>
            </a:r>
            <a:r>
              <a:rPr lang="tr-TR" dirty="0" err="1"/>
              <a:t>and</a:t>
            </a:r>
            <a:r>
              <a:rPr lang="tr-TR" dirty="0"/>
              <a:t> </a:t>
            </a:r>
            <a:r>
              <a:rPr lang="tr-TR" dirty="0" err="1"/>
              <a:t>releasd</a:t>
            </a:r>
            <a:r>
              <a:rPr lang="tr-TR" dirty="0"/>
              <a:t> </a:t>
            </a:r>
            <a:r>
              <a:rPr lang="tr-TR" dirty="0" err="1"/>
              <a:t>by</a:t>
            </a:r>
            <a:r>
              <a:rPr lang="tr-TR" dirty="0"/>
              <a:t> </a:t>
            </a:r>
            <a:r>
              <a:rPr lang="tr-TR" dirty="0" err="1"/>
              <a:t>cells</a:t>
            </a:r>
            <a:r>
              <a:rPr lang="tr-TR" dirty="0"/>
              <a:t>:</a:t>
            </a:r>
          </a:p>
          <a:p>
            <a:pPr marL="742950" lvl="1" indent="-285750">
              <a:buFont typeface="Wingdings" panose="05000000000000000000" pitchFamily="2" charset="2"/>
              <a:buChar char="q"/>
            </a:pPr>
            <a:r>
              <a:rPr lang="tr-TR" dirty="0" err="1"/>
              <a:t>Membrane-bound</a:t>
            </a:r>
            <a:r>
              <a:rPr lang="tr-TR" dirty="0"/>
              <a:t> </a:t>
            </a:r>
            <a:r>
              <a:rPr lang="tr-TR" dirty="0" err="1"/>
              <a:t>vesicles</a:t>
            </a:r>
            <a:r>
              <a:rPr lang="tr-TR" dirty="0"/>
              <a:t> </a:t>
            </a:r>
            <a:r>
              <a:rPr lang="tr-TR" b="1" dirty="0"/>
              <a:t>(</a:t>
            </a:r>
            <a:r>
              <a:rPr lang="tr-TR" b="1" dirty="0" err="1"/>
              <a:t>exosomes</a:t>
            </a:r>
            <a:r>
              <a:rPr lang="tr-TR" b="1" dirty="0"/>
              <a:t> </a:t>
            </a:r>
            <a:r>
              <a:rPr lang="tr-TR" b="1" dirty="0" err="1"/>
              <a:t>and</a:t>
            </a:r>
            <a:r>
              <a:rPr lang="tr-TR" b="1" dirty="0"/>
              <a:t> </a:t>
            </a:r>
            <a:r>
              <a:rPr lang="tr-TR" b="1" dirty="0" err="1"/>
              <a:t>microvesicles</a:t>
            </a:r>
            <a:r>
              <a:rPr lang="tr-TR" b="1" dirty="0"/>
              <a:t>)</a:t>
            </a:r>
          </a:p>
          <a:p>
            <a:pPr marL="742950" lvl="1" indent="-285750">
              <a:buFont typeface="Wingdings" panose="05000000000000000000" pitchFamily="2" charset="2"/>
              <a:buChar char="q"/>
            </a:pPr>
            <a:r>
              <a:rPr lang="tr-TR" b="1" dirty="0" err="1"/>
              <a:t>contain</a:t>
            </a:r>
            <a:r>
              <a:rPr lang="tr-TR" b="1" dirty="0"/>
              <a:t> </a:t>
            </a:r>
            <a:r>
              <a:rPr lang="tr-TR" b="1" dirty="0" err="1"/>
              <a:t>mRNA</a:t>
            </a:r>
            <a:r>
              <a:rPr lang="tr-TR" b="1" dirty="0"/>
              <a:t>, </a:t>
            </a:r>
            <a:r>
              <a:rPr lang="tr-TR" b="1" dirty="0" err="1"/>
              <a:t>miRNA</a:t>
            </a:r>
            <a:r>
              <a:rPr lang="tr-TR" b="1" dirty="0"/>
              <a:t>, </a:t>
            </a:r>
            <a:r>
              <a:rPr lang="tr-TR" dirty="0" err="1"/>
              <a:t>surface</a:t>
            </a:r>
            <a:r>
              <a:rPr lang="tr-TR" dirty="0"/>
              <a:t> </a:t>
            </a:r>
            <a:r>
              <a:rPr lang="tr-TR" dirty="0" err="1"/>
              <a:t>receptors</a:t>
            </a:r>
            <a:r>
              <a:rPr lang="tr-TR" dirty="0"/>
              <a:t> </a:t>
            </a:r>
            <a:r>
              <a:rPr lang="tr-TR" dirty="0" err="1"/>
              <a:t>and</a:t>
            </a:r>
            <a:r>
              <a:rPr lang="tr-TR" dirty="0"/>
              <a:t> protein </a:t>
            </a:r>
            <a:r>
              <a:rPr lang="tr-TR" dirty="0" err="1"/>
              <a:t>that</a:t>
            </a:r>
            <a:r>
              <a:rPr lang="tr-TR" dirty="0"/>
              <a:t> can program </a:t>
            </a:r>
            <a:r>
              <a:rPr lang="tr-TR" dirty="0" err="1"/>
              <a:t>the</a:t>
            </a:r>
            <a:r>
              <a:rPr lang="tr-TR" dirty="0"/>
              <a:t> </a:t>
            </a:r>
            <a:r>
              <a:rPr lang="tr-TR" dirty="0" err="1"/>
              <a:t>activites</a:t>
            </a:r>
            <a:r>
              <a:rPr lang="tr-TR" dirty="0"/>
              <a:t> of </a:t>
            </a:r>
            <a:r>
              <a:rPr lang="tr-TR" dirty="0" err="1"/>
              <a:t>other</a:t>
            </a:r>
            <a:r>
              <a:rPr lang="tr-TR" dirty="0"/>
              <a:t> </a:t>
            </a:r>
            <a:r>
              <a:rPr lang="tr-TR" dirty="0" err="1"/>
              <a:t>cells</a:t>
            </a:r>
            <a:r>
              <a:rPr lang="tr-TR" dirty="0"/>
              <a:t> (</a:t>
            </a:r>
            <a:r>
              <a:rPr lang="tr-TR" b="1" dirty="0"/>
              <a:t>gene </a:t>
            </a:r>
            <a:r>
              <a:rPr lang="tr-TR" b="1" dirty="0" err="1"/>
              <a:t>expression</a:t>
            </a:r>
            <a:r>
              <a:rPr lang="tr-TR" dirty="0"/>
              <a:t>).</a:t>
            </a:r>
          </a:p>
          <a:p>
            <a:pPr marL="742950" lvl="1" indent="-285750">
              <a:buFont typeface="Wingdings" panose="05000000000000000000" pitchFamily="2" charset="2"/>
              <a:buChar char="q"/>
            </a:pPr>
            <a:r>
              <a:rPr lang="tr-TR" i="1" dirty="0" err="1"/>
              <a:t>Endothelial-progenitor</a:t>
            </a:r>
            <a:r>
              <a:rPr lang="tr-TR" i="1" dirty="0"/>
              <a:t> </a:t>
            </a:r>
            <a:r>
              <a:rPr lang="tr-TR" i="1" dirty="0" err="1"/>
              <a:t>derived</a:t>
            </a:r>
            <a:r>
              <a:rPr lang="tr-TR" i="1" dirty="0"/>
              <a:t> miR-1792 </a:t>
            </a:r>
            <a:r>
              <a:rPr lang="tr-TR" i="1" dirty="0" err="1"/>
              <a:t>protective</a:t>
            </a:r>
            <a:r>
              <a:rPr lang="tr-TR" i="1" dirty="0"/>
              <a:t> in IRI</a:t>
            </a:r>
          </a:p>
          <a:p>
            <a:pPr lvl="1"/>
            <a:r>
              <a:rPr lang="tr-TR" dirty="0"/>
              <a:t>                                                                                 </a:t>
            </a:r>
            <a:r>
              <a:rPr lang="tr-TR" sz="1400" i="1" dirty="0" err="1"/>
              <a:t>Chiba</a:t>
            </a:r>
            <a:r>
              <a:rPr lang="tr-TR" sz="1400" i="1" dirty="0"/>
              <a:t> T. JASN 2021</a:t>
            </a:r>
          </a:p>
          <a:p>
            <a:pPr marL="285750" indent="-285750">
              <a:buFont typeface="Wingdings" panose="05000000000000000000" pitchFamily="2" charset="2"/>
              <a:buChar char="q"/>
            </a:pPr>
            <a:endParaRPr lang="tr-TR" dirty="0"/>
          </a:p>
        </p:txBody>
      </p:sp>
    </p:spTree>
    <p:extLst>
      <p:ext uri="{BB962C8B-B14F-4D97-AF65-F5344CB8AC3E}">
        <p14:creationId xmlns:p14="http://schemas.microsoft.com/office/powerpoint/2010/main" val="24130884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12887" y="321163"/>
            <a:ext cx="6336322" cy="1325563"/>
          </a:xfrm>
        </p:spPr>
        <p:txBody>
          <a:bodyPr/>
          <a:lstStyle/>
          <a:p>
            <a:r>
              <a:rPr lang="tr-TR" b="1" dirty="0" err="1">
                <a:solidFill>
                  <a:srgbClr val="FF0000"/>
                </a:solidFill>
              </a:rPr>
              <a:t>Nanotechnology</a:t>
            </a:r>
            <a:r>
              <a:rPr lang="tr-TR" b="1" dirty="0">
                <a:solidFill>
                  <a:srgbClr val="FF0000"/>
                </a:solidFill>
              </a:rPr>
              <a:t> </a:t>
            </a:r>
            <a:r>
              <a:rPr lang="tr-TR" b="1" dirty="0" err="1">
                <a:solidFill>
                  <a:srgbClr val="FF0000"/>
                </a:solidFill>
              </a:rPr>
              <a:t>for</a:t>
            </a:r>
            <a:r>
              <a:rPr lang="tr-TR" b="1" dirty="0">
                <a:solidFill>
                  <a:srgbClr val="FF0000"/>
                </a:solidFill>
              </a:rPr>
              <a:t> </a:t>
            </a:r>
            <a:r>
              <a:rPr lang="tr-TR" b="1" dirty="0" err="1">
                <a:solidFill>
                  <a:srgbClr val="FF0000"/>
                </a:solidFill>
              </a:rPr>
              <a:t>specific</a:t>
            </a:r>
            <a:r>
              <a:rPr lang="tr-TR" b="1" dirty="0">
                <a:solidFill>
                  <a:srgbClr val="FF0000"/>
                </a:solidFill>
              </a:rPr>
              <a:t> </a:t>
            </a:r>
            <a:r>
              <a:rPr lang="tr-TR" b="1" dirty="0" err="1">
                <a:solidFill>
                  <a:srgbClr val="FF0000"/>
                </a:solidFill>
              </a:rPr>
              <a:t>drug</a:t>
            </a:r>
            <a:r>
              <a:rPr lang="tr-TR" b="1" dirty="0">
                <a:solidFill>
                  <a:srgbClr val="FF0000"/>
                </a:solidFill>
              </a:rPr>
              <a:t> </a:t>
            </a:r>
            <a:r>
              <a:rPr lang="tr-TR" b="1" dirty="0" err="1">
                <a:solidFill>
                  <a:srgbClr val="FF0000"/>
                </a:solidFill>
              </a:rPr>
              <a:t>delivery</a:t>
            </a:r>
            <a:r>
              <a:rPr lang="tr-TR" b="1" dirty="0">
                <a:solidFill>
                  <a:srgbClr val="FF0000"/>
                </a:solidFill>
              </a:rPr>
              <a:t> in AKI</a:t>
            </a:r>
          </a:p>
        </p:txBody>
      </p:sp>
      <p:sp>
        <p:nvSpPr>
          <p:cNvPr id="3" name="İçerik Yer Tutucusu 2"/>
          <p:cNvSpPr>
            <a:spLocks noGrp="1"/>
          </p:cNvSpPr>
          <p:nvPr>
            <p:ph idx="1"/>
          </p:nvPr>
        </p:nvSpPr>
        <p:spPr>
          <a:xfrm>
            <a:off x="203691" y="2155582"/>
            <a:ext cx="6645518" cy="3242895"/>
          </a:xfrm>
          <a:solidFill>
            <a:srgbClr val="FBD7EA"/>
          </a:solidFill>
          <a:ln>
            <a:solidFill>
              <a:srgbClr val="FBD7EA"/>
            </a:solidFill>
          </a:ln>
        </p:spPr>
        <p:txBody>
          <a:bodyPr>
            <a:normAutofit/>
          </a:bodyPr>
          <a:lstStyle/>
          <a:p>
            <a:pPr>
              <a:buFont typeface="Wingdings" panose="05000000000000000000" pitchFamily="2" charset="2"/>
              <a:buChar char="q"/>
            </a:pPr>
            <a:r>
              <a:rPr lang="tr-TR" sz="2000" dirty="0"/>
              <a:t> </a:t>
            </a:r>
            <a:r>
              <a:rPr lang="tr-TR" sz="2000" b="1" dirty="0"/>
              <a:t>E</a:t>
            </a:r>
            <a:r>
              <a:rPr lang="en-US" sz="2000" b="1" dirty="0" err="1"/>
              <a:t>xosome</a:t>
            </a:r>
            <a:r>
              <a:rPr lang="en-US" sz="2000" b="1" dirty="0"/>
              <a:t> is a promising therapeutic vector</a:t>
            </a:r>
            <a:r>
              <a:rPr lang="tr-TR" sz="2000" b="1" dirty="0"/>
              <a:t> </a:t>
            </a:r>
            <a:r>
              <a:rPr lang="tr-TR" sz="2000" b="1" dirty="0" err="1"/>
              <a:t>to</a:t>
            </a:r>
            <a:r>
              <a:rPr lang="tr-TR" sz="2000" b="1" dirty="0"/>
              <a:t> </a:t>
            </a:r>
            <a:r>
              <a:rPr lang="tr-TR" sz="2000" b="1" dirty="0" err="1"/>
              <a:t>target</a:t>
            </a:r>
            <a:r>
              <a:rPr lang="tr-TR" sz="2000" b="1" dirty="0"/>
              <a:t> </a:t>
            </a:r>
            <a:r>
              <a:rPr lang="en-US" sz="2000" b="1" dirty="0"/>
              <a:t>specific</a:t>
            </a:r>
            <a:r>
              <a:rPr lang="tr-TR" sz="2000" b="1" dirty="0"/>
              <a:t> </a:t>
            </a:r>
            <a:r>
              <a:rPr lang="tr-TR" sz="2000" b="1" dirty="0" err="1"/>
              <a:t>drug</a:t>
            </a:r>
            <a:r>
              <a:rPr lang="tr-TR" sz="2000" b="1" dirty="0"/>
              <a:t> </a:t>
            </a:r>
            <a:r>
              <a:rPr lang="tr-TR" sz="2000" b="1" dirty="0" err="1"/>
              <a:t>delivery</a:t>
            </a:r>
            <a:r>
              <a:rPr lang="tr-TR" sz="2000" b="1" dirty="0"/>
              <a:t> </a:t>
            </a:r>
            <a:r>
              <a:rPr lang="tr-TR" sz="2000" b="1" dirty="0" err="1"/>
              <a:t>to</a:t>
            </a:r>
            <a:r>
              <a:rPr lang="tr-TR" sz="2000" b="1" dirty="0"/>
              <a:t> </a:t>
            </a:r>
            <a:r>
              <a:rPr lang="tr-TR" sz="2000" b="1" dirty="0" err="1"/>
              <a:t>the</a:t>
            </a:r>
            <a:r>
              <a:rPr lang="tr-TR" sz="2000" b="1" dirty="0"/>
              <a:t> site of </a:t>
            </a:r>
            <a:r>
              <a:rPr lang="tr-TR" sz="2000" b="1" dirty="0" err="1"/>
              <a:t>injury</a:t>
            </a:r>
            <a:r>
              <a:rPr lang="en-US" sz="2000" dirty="0"/>
              <a:t>. </a:t>
            </a:r>
            <a:endParaRPr lang="tr-TR" sz="2000" dirty="0"/>
          </a:p>
          <a:p>
            <a:pPr>
              <a:buFont typeface="Wingdings" panose="05000000000000000000" pitchFamily="2" charset="2"/>
              <a:buChar char="q"/>
            </a:pPr>
            <a:endParaRPr lang="tr-TR" sz="2000" dirty="0"/>
          </a:p>
          <a:p>
            <a:pPr lvl="1">
              <a:buFont typeface="Wingdings" panose="05000000000000000000" pitchFamily="2" charset="2"/>
              <a:buChar char="q"/>
            </a:pPr>
            <a:r>
              <a:rPr lang="tr-TR" sz="2000" dirty="0"/>
              <a:t> M</a:t>
            </a:r>
            <a:r>
              <a:rPr lang="en-US" sz="2000" dirty="0" err="1"/>
              <a:t>acrophage</a:t>
            </a:r>
            <a:r>
              <a:rPr lang="en-US" sz="2000" dirty="0"/>
              <a:t>-derived micro-vesicles packed with dexamethasone </a:t>
            </a:r>
            <a:r>
              <a:rPr lang="tr-TR" sz="2000" dirty="0" err="1"/>
              <a:t>effective</a:t>
            </a:r>
            <a:r>
              <a:rPr lang="en-US" sz="2000" dirty="0"/>
              <a:t> against renal inflammation and fibrosis</a:t>
            </a:r>
            <a:r>
              <a:rPr lang="tr-TR" sz="2000" dirty="0"/>
              <a:t>. </a:t>
            </a:r>
            <a:r>
              <a:rPr lang="en-US" sz="2000" dirty="0"/>
              <a:t> </a:t>
            </a:r>
            <a:r>
              <a:rPr lang="tr-TR" sz="2000" dirty="0"/>
              <a:t>                                 </a:t>
            </a:r>
            <a:r>
              <a:rPr lang="en-US" sz="1400" i="1" dirty="0"/>
              <a:t>Tang</a:t>
            </a:r>
            <a:r>
              <a:rPr lang="tr-TR" sz="1400" i="1" dirty="0"/>
              <a:t> T. </a:t>
            </a:r>
            <a:r>
              <a:rPr lang="en-US" sz="1400" i="1" dirty="0"/>
              <a:t> et al. </a:t>
            </a:r>
            <a:r>
              <a:rPr lang="tr-TR" sz="1400" i="1" dirty="0" err="1"/>
              <a:t>Theranostics</a:t>
            </a:r>
            <a:r>
              <a:rPr lang="tr-TR" sz="1400" i="1" dirty="0"/>
              <a:t> </a:t>
            </a:r>
            <a:r>
              <a:rPr lang="en-US" sz="1400" i="1" dirty="0"/>
              <a:t>2019</a:t>
            </a:r>
            <a:endParaRPr lang="tr-TR" sz="1400" i="1" dirty="0"/>
          </a:p>
          <a:p>
            <a:pPr lvl="1">
              <a:buFont typeface="Wingdings" panose="05000000000000000000" pitchFamily="2" charset="2"/>
              <a:buChar char="q"/>
            </a:pPr>
            <a:r>
              <a:rPr lang="tr-TR" sz="2000" dirty="0"/>
              <a:t> E</a:t>
            </a:r>
            <a:r>
              <a:rPr lang="en-US" sz="2000" dirty="0" err="1"/>
              <a:t>xosomes</a:t>
            </a:r>
            <a:r>
              <a:rPr lang="en-US" sz="2000" dirty="0"/>
              <a:t> loaded with IL-10 showed protective effects against renal IR</a:t>
            </a:r>
            <a:r>
              <a:rPr lang="tr-TR" sz="2000" dirty="0"/>
              <a:t> </a:t>
            </a:r>
            <a:r>
              <a:rPr lang="tr-TR" sz="2000" dirty="0" err="1"/>
              <a:t>Injury</a:t>
            </a:r>
            <a:r>
              <a:rPr lang="tr-TR" sz="2000" dirty="0"/>
              <a:t>. </a:t>
            </a:r>
            <a:r>
              <a:rPr lang="tr-TR" sz="2000" i="1" dirty="0"/>
              <a:t>                  </a:t>
            </a:r>
            <a:r>
              <a:rPr lang="en-US" sz="1400" i="1" dirty="0"/>
              <a:t>Tang</a:t>
            </a:r>
            <a:r>
              <a:rPr lang="tr-TR" sz="1400" i="1" dirty="0"/>
              <a:t> T</a:t>
            </a:r>
            <a:r>
              <a:rPr lang="en-US" sz="1400" i="1" dirty="0"/>
              <a:t>. </a:t>
            </a:r>
            <a:r>
              <a:rPr lang="tr-TR" sz="1400" i="1" dirty="0" err="1"/>
              <a:t>Science</a:t>
            </a:r>
            <a:r>
              <a:rPr lang="tr-TR" sz="1400" i="1" dirty="0"/>
              <a:t> </a:t>
            </a:r>
            <a:r>
              <a:rPr lang="tr-TR" sz="1400" i="1" dirty="0" err="1"/>
              <a:t>Advances</a:t>
            </a:r>
            <a:r>
              <a:rPr lang="tr-TR" sz="1400" i="1" dirty="0"/>
              <a:t> </a:t>
            </a:r>
            <a:r>
              <a:rPr lang="en-US" sz="1400" i="1" dirty="0"/>
              <a:t>2020 </a:t>
            </a:r>
            <a:endParaRPr lang="tr-TR" sz="1400" i="1" dirty="0"/>
          </a:p>
        </p:txBody>
      </p:sp>
      <p:sp>
        <p:nvSpPr>
          <p:cNvPr id="5" name="Slayt Numarası Yer Tutucusu 4"/>
          <p:cNvSpPr>
            <a:spLocks noGrp="1"/>
          </p:cNvSpPr>
          <p:nvPr>
            <p:ph type="sldNum" sz="quarter" idx="12"/>
          </p:nvPr>
        </p:nvSpPr>
        <p:spPr/>
        <p:txBody>
          <a:bodyPr/>
          <a:lstStyle/>
          <a:p>
            <a:fld id="{74745C36-2D23-4A8F-8D04-8C41EC7AB4A0}" type="slidenum">
              <a:rPr lang="tr-TR" smtClean="0"/>
              <a:t>34</a:t>
            </a:fld>
            <a:endParaRPr lang="tr-TR"/>
          </a:p>
        </p:txBody>
      </p:sp>
      <p:pic>
        <p:nvPicPr>
          <p:cNvPr id="2050" name="Picture 2" descr="Graphic abstra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6938" y="1134207"/>
            <a:ext cx="4797913" cy="434340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6" name="Dikdörtgen 5"/>
          <p:cNvSpPr/>
          <p:nvPr/>
        </p:nvSpPr>
        <p:spPr>
          <a:xfrm>
            <a:off x="7209449" y="5578134"/>
            <a:ext cx="4982551" cy="646331"/>
          </a:xfrm>
          <a:prstGeom prst="rect">
            <a:avLst/>
          </a:prstGeom>
          <a:solidFill>
            <a:schemeClr val="bg2">
              <a:lumMod val="90000"/>
            </a:schemeClr>
          </a:solidFill>
        </p:spPr>
        <p:txBody>
          <a:bodyPr wrap="square">
            <a:spAutoFit/>
          </a:bodyPr>
          <a:lstStyle/>
          <a:p>
            <a:r>
              <a:rPr lang="tr-TR" dirty="0"/>
              <a:t>U</a:t>
            </a:r>
            <a:r>
              <a:rPr lang="en-US" dirty="0"/>
              <a:t>se of carrier systems in the renal drug delivery </a:t>
            </a:r>
            <a:r>
              <a:rPr lang="tr-TR" dirty="0" err="1"/>
              <a:t>and</a:t>
            </a:r>
            <a:r>
              <a:rPr lang="tr-TR" dirty="0"/>
              <a:t> </a:t>
            </a:r>
            <a:r>
              <a:rPr lang="en-US" dirty="0"/>
              <a:t>strategies for the diverse target sites</a:t>
            </a:r>
            <a:endParaRPr lang="tr-TR" dirty="0"/>
          </a:p>
        </p:txBody>
      </p:sp>
      <p:sp>
        <p:nvSpPr>
          <p:cNvPr id="7" name="Dikdörtgen 6"/>
          <p:cNvSpPr/>
          <p:nvPr/>
        </p:nvSpPr>
        <p:spPr>
          <a:xfrm>
            <a:off x="8101631" y="6268426"/>
            <a:ext cx="2517741" cy="369332"/>
          </a:xfrm>
          <a:prstGeom prst="rect">
            <a:avLst/>
          </a:prstGeom>
        </p:spPr>
        <p:txBody>
          <a:bodyPr wrap="none">
            <a:spAutoFit/>
          </a:bodyPr>
          <a:lstStyle/>
          <a:p>
            <a:r>
              <a:rPr lang="tr-TR" dirty="0"/>
              <a:t>Hu, JB </a:t>
            </a:r>
            <a:r>
              <a:rPr lang="tr-TR" dirty="0" err="1"/>
              <a:t>Theranostics</a:t>
            </a:r>
            <a:r>
              <a:rPr lang="tr-TR" dirty="0"/>
              <a:t> 2017</a:t>
            </a:r>
          </a:p>
        </p:txBody>
      </p:sp>
    </p:spTree>
    <p:extLst>
      <p:ext uri="{BB962C8B-B14F-4D97-AF65-F5344CB8AC3E}">
        <p14:creationId xmlns:p14="http://schemas.microsoft.com/office/powerpoint/2010/main" val="6893447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30470" y="193894"/>
            <a:ext cx="3637083" cy="1325563"/>
          </a:xfrm>
        </p:spPr>
        <p:txBody>
          <a:bodyPr/>
          <a:lstStyle/>
          <a:p>
            <a:r>
              <a:rPr lang="tr-TR" b="1" dirty="0" err="1">
                <a:solidFill>
                  <a:srgbClr val="FF0000"/>
                </a:solidFill>
              </a:rPr>
              <a:t>Conclusion</a:t>
            </a:r>
            <a:r>
              <a:rPr lang="tr-TR" b="1" dirty="0">
                <a:solidFill>
                  <a:srgbClr val="FF0000"/>
                </a:solidFill>
              </a:rPr>
              <a:t> </a:t>
            </a:r>
          </a:p>
        </p:txBody>
      </p:sp>
      <p:sp>
        <p:nvSpPr>
          <p:cNvPr id="3" name="İçerik Yer Tutucusu 2"/>
          <p:cNvSpPr>
            <a:spLocks noGrp="1"/>
          </p:cNvSpPr>
          <p:nvPr>
            <p:ph idx="1"/>
          </p:nvPr>
        </p:nvSpPr>
        <p:spPr>
          <a:xfrm>
            <a:off x="424963" y="1839083"/>
            <a:ext cx="10292860" cy="3423382"/>
          </a:xfrm>
          <a:solidFill>
            <a:schemeClr val="accent1">
              <a:lumMod val="20000"/>
              <a:lumOff val="80000"/>
            </a:schemeClr>
          </a:solidFill>
        </p:spPr>
        <p:txBody>
          <a:bodyPr>
            <a:normAutofit fontScale="92500" lnSpcReduction="10000"/>
          </a:bodyPr>
          <a:lstStyle/>
          <a:p>
            <a:r>
              <a:rPr lang="tr-TR" dirty="0"/>
              <a:t>AKI is an </a:t>
            </a:r>
            <a:r>
              <a:rPr lang="tr-TR" dirty="0" err="1"/>
              <a:t>inflammatory</a:t>
            </a:r>
            <a:r>
              <a:rPr lang="tr-TR" dirty="0"/>
              <a:t> </a:t>
            </a:r>
            <a:r>
              <a:rPr lang="tr-TR" dirty="0" err="1"/>
              <a:t>syndrome</a:t>
            </a:r>
            <a:r>
              <a:rPr lang="tr-TR" dirty="0"/>
              <a:t> </a:t>
            </a:r>
            <a:r>
              <a:rPr lang="tr-TR" dirty="0" err="1"/>
              <a:t>with</a:t>
            </a:r>
            <a:r>
              <a:rPr lang="tr-TR" dirty="0"/>
              <a:t> </a:t>
            </a:r>
            <a:r>
              <a:rPr lang="tr-TR" dirty="0" err="1"/>
              <a:t>short</a:t>
            </a:r>
            <a:r>
              <a:rPr lang="tr-TR" dirty="0"/>
              <a:t> </a:t>
            </a:r>
            <a:r>
              <a:rPr lang="tr-TR" dirty="0" err="1"/>
              <a:t>and</a:t>
            </a:r>
            <a:r>
              <a:rPr lang="tr-TR" dirty="0"/>
              <a:t> </a:t>
            </a:r>
            <a:r>
              <a:rPr lang="tr-TR" dirty="0" err="1"/>
              <a:t>long-term</a:t>
            </a:r>
            <a:r>
              <a:rPr lang="tr-TR" dirty="0"/>
              <a:t> </a:t>
            </a:r>
            <a:r>
              <a:rPr lang="tr-TR" dirty="0" err="1"/>
              <a:t>serious</a:t>
            </a:r>
            <a:r>
              <a:rPr lang="tr-TR" dirty="0"/>
              <a:t> </a:t>
            </a:r>
            <a:r>
              <a:rPr lang="tr-TR" dirty="0" err="1"/>
              <a:t>complications</a:t>
            </a:r>
            <a:r>
              <a:rPr lang="tr-TR" dirty="0"/>
              <a:t> </a:t>
            </a:r>
            <a:r>
              <a:rPr lang="tr-TR" dirty="0" err="1"/>
              <a:t>including</a:t>
            </a:r>
            <a:r>
              <a:rPr lang="tr-TR" dirty="0"/>
              <a:t> CKD, </a:t>
            </a:r>
            <a:r>
              <a:rPr lang="tr-TR" dirty="0" err="1"/>
              <a:t>distant</a:t>
            </a:r>
            <a:r>
              <a:rPr lang="tr-TR" dirty="0"/>
              <a:t> organ </a:t>
            </a:r>
            <a:r>
              <a:rPr lang="tr-TR" dirty="0" err="1"/>
              <a:t>disease</a:t>
            </a:r>
            <a:r>
              <a:rPr lang="tr-TR" dirty="0"/>
              <a:t> </a:t>
            </a:r>
            <a:r>
              <a:rPr lang="tr-TR" dirty="0" err="1"/>
              <a:t>and</a:t>
            </a:r>
            <a:r>
              <a:rPr lang="tr-TR" dirty="0"/>
              <a:t> </a:t>
            </a:r>
            <a:r>
              <a:rPr lang="tr-TR" dirty="0" err="1"/>
              <a:t>mortality</a:t>
            </a:r>
            <a:r>
              <a:rPr lang="tr-TR" dirty="0"/>
              <a:t>.</a:t>
            </a:r>
          </a:p>
          <a:p>
            <a:endParaRPr lang="tr-TR" dirty="0"/>
          </a:p>
          <a:p>
            <a:r>
              <a:rPr lang="tr-TR" dirty="0" err="1"/>
              <a:t>Due</a:t>
            </a:r>
            <a:r>
              <a:rPr lang="tr-TR" dirty="0"/>
              <a:t> </a:t>
            </a:r>
            <a:r>
              <a:rPr lang="tr-TR" dirty="0" err="1"/>
              <a:t>to</a:t>
            </a:r>
            <a:r>
              <a:rPr lang="tr-TR" dirty="0"/>
              <a:t> </a:t>
            </a:r>
            <a:r>
              <a:rPr lang="tr-TR" dirty="0" err="1"/>
              <a:t>its</a:t>
            </a:r>
            <a:r>
              <a:rPr lang="tr-TR" dirty="0"/>
              <a:t> </a:t>
            </a:r>
            <a:r>
              <a:rPr lang="tr-TR" dirty="0" err="1"/>
              <a:t>multifactorial</a:t>
            </a:r>
            <a:r>
              <a:rPr lang="tr-TR" dirty="0"/>
              <a:t> </a:t>
            </a:r>
            <a:r>
              <a:rPr lang="tr-TR" dirty="0" err="1"/>
              <a:t>and</a:t>
            </a:r>
            <a:r>
              <a:rPr lang="tr-TR" dirty="0"/>
              <a:t> </a:t>
            </a:r>
            <a:r>
              <a:rPr lang="tr-TR" dirty="0" err="1"/>
              <a:t>complex</a:t>
            </a:r>
            <a:r>
              <a:rPr lang="tr-TR" dirty="0"/>
              <a:t> </a:t>
            </a:r>
            <a:r>
              <a:rPr lang="tr-TR" dirty="0" err="1"/>
              <a:t>nature</a:t>
            </a:r>
            <a:r>
              <a:rPr lang="tr-TR" dirty="0"/>
              <a:t> </a:t>
            </a:r>
            <a:r>
              <a:rPr lang="tr-TR" dirty="0" err="1"/>
              <a:t>and</a:t>
            </a:r>
            <a:r>
              <a:rPr lang="tr-TR" dirty="0"/>
              <a:t> </a:t>
            </a:r>
            <a:r>
              <a:rPr lang="tr-TR" dirty="0" err="1"/>
              <a:t>inability</a:t>
            </a:r>
            <a:r>
              <a:rPr lang="tr-TR" dirty="0"/>
              <a:t> </a:t>
            </a:r>
            <a:r>
              <a:rPr lang="tr-TR" dirty="0" err="1"/>
              <a:t>to</a:t>
            </a:r>
            <a:r>
              <a:rPr lang="tr-TR" dirty="0"/>
              <a:t> </a:t>
            </a:r>
            <a:r>
              <a:rPr lang="tr-TR" dirty="0" err="1"/>
              <a:t>spesifically</a:t>
            </a:r>
            <a:r>
              <a:rPr lang="tr-TR" dirty="0"/>
              <a:t> </a:t>
            </a:r>
            <a:r>
              <a:rPr lang="tr-TR" dirty="0" err="1"/>
              <a:t>identify</a:t>
            </a:r>
            <a:r>
              <a:rPr lang="tr-TR" dirty="0"/>
              <a:t> AKI-</a:t>
            </a:r>
            <a:r>
              <a:rPr lang="tr-TR" dirty="0" err="1"/>
              <a:t>phenotypes</a:t>
            </a:r>
            <a:r>
              <a:rPr lang="tr-TR" dirty="0"/>
              <a:t>, </a:t>
            </a:r>
            <a:r>
              <a:rPr lang="tr-TR" dirty="0" err="1"/>
              <a:t>there</a:t>
            </a:r>
            <a:r>
              <a:rPr lang="tr-TR" dirty="0"/>
              <a:t> is </a:t>
            </a:r>
            <a:r>
              <a:rPr lang="tr-TR" dirty="0" err="1"/>
              <a:t>lack</a:t>
            </a:r>
            <a:r>
              <a:rPr lang="tr-TR" dirty="0"/>
              <a:t> of </a:t>
            </a:r>
            <a:r>
              <a:rPr lang="tr-TR" dirty="0" err="1"/>
              <a:t>approved</a:t>
            </a:r>
            <a:r>
              <a:rPr lang="tr-TR" dirty="0"/>
              <a:t> </a:t>
            </a:r>
            <a:r>
              <a:rPr lang="tr-TR" dirty="0" err="1"/>
              <a:t>therapies</a:t>
            </a:r>
            <a:r>
              <a:rPr lang="tr-TR" dirty="0"/>
              <a:t> in </a:t>
            </a:r>
            <a:r>
              <a:rPr lang="tr-TR" dirty="0" err="1"/>
              <a:t>humans</a:t>
            </a:r>
            <a:r>
              <a:rPr lang="tr-TR" dirty="0"/>
              <a:t>.</a:t>
            </a:r>
          </a:p>
          <a:p>
            <a:endParaRPr lang="tr-TR" dirty="0"/>
          </a:p>
          <a:p>
            <a:r>
              <a:rPr lang="tr-TR" dirty="0" err="1"/>
              <a:t>Advances</a:t>
            </a:r>
            <a:r>
              <a:rPr lang="tr-TR" dirty="0"/>
              <a:t> in </a:t>
            </a:r>
            <a:r>
              <a:rPr lang="tr-TR" dirty="0" err="1"/>
              <a:t>understanding</a:t>
            </a:r>
            <a:r>
              <a:rPr lang="tr-TR" dirty="0"/>
              <a:t> AKI </a:t>
            </a:r>
            <a:r>
              <a:rPr lang="tr-TR" dirty="0" err="1"/>
              <a:t>pathogenesis</a:t>
            </a:r>
            <a:r>
              <a:rPr lang="tr-TR" dirty="0"/>
              <a:t>, </a:t>
            </a:r>
            <a:r>
              <a:rPr lang="tr-TR" dirty="0" err="1"/>
              <a:t>biomarker</a:t>
            </a:r>
            <a:r>
              <a:rPr lang="tr-TR" dirty="0"/>
              <a:t> </a:t>
            </a:r>
            <a:r>
              <a:rPr lang="tr-TR" dirty="0" err="1"/>
              <a:t>development</a:t>
            </a:r>
            <a:r>
              <a:rPr lang="tr-TR" dirty="0"/>
              <a:t> </a:t>
            </a:r>
            <a:r>
              <a:rPr lang="tr-TR" dirty="0" err="1"/>
              <a:t>and</a:t>
            </a:r>
            <a:r>
              <a:rPr lang="tr-TR" dirty="0"/>
              <a:t> a </a:t>
            </a:r>
            <a:r>
              <a:rPr lang="tr-TR" dirty="0" err="1"/>
              <a:t>spectrum</a:t>
            </a:r>
            <a:r>
              <a:rPr lang="tr-TR" dirty="0"/>
              <a:t> of </a:t>
            </a:r>
            <a:r>
              <a:rPr lang="tr-TR" dirty="0" err="1"/>
              <a:t>targeted</a:t>
            </a:r>
            <a:r>
              <a:rPr lang="tr-TR" dirty="0"/>
              <a:t> </a:t>
            </a:r>
            <a:r>
              <a:rPr lang="tr-TR" dirty="0" err="1"/>
              <a:t>therapies</a:t>
            </a:r>
            <a:r>
              <a:rPr lang="tr-TR" dirty="0"/>
              <a:t> </a:t>
            </a:r>
            <a:r>
              <a:rPr lang="tr-TR" dirty="0" err="1"/>
              <a:t>may</a:t>
            </a:r>
            <a:r>
              <a:rPr lang="tr-TR" dirty="0"/>
              <a:t> </a:t>
            </a:r>
            <a:r>
              <a:rPr lang="tr-TR" dirty="0" err="1"/>
              <a:t>improve</a:t>
            </a:r>
            <a:r>
              <a:rPr lang="tr-TR" dirty="0"/>
              <a:t> </a:t>
            </a:r>
            <a:r>
              <a:rPr lang="tr-TR" dirty="0" err="1"/>
              <a:t>prognosis</a:t>
            </a:r>
            <a:r>
              <a:rPr lang="tr-TR" dirty="0"/>
              <a:t> in AKI.</a:t>
            </a:r>
          </a:p>
        </p:txBody>
      </p:sp>
      <p:sp>
        <p:nvSpPr>
          <p:cNvPr id="5" name="Slayt Numarası Yer Tutucusu 4"/>
          <p:cNvSpPr>
            <a:spLocks noGrp="1"/>
          </p:cNvSpPr>
          <p:nvPr>
            <p:ph type="sldNum" sz="quarter" idx="12"/>
          </p:nvPr>
        </p:nvSpPr>
        <p:spPr/>
        <p:txBody>
          <a:bodyPr/>
          <a:lstStyle/>
          <a:p>
            <a:fld id="{74745C36-2D23-4A8F-8D04-8C41EC7AB4A0}" type="slidenum">
              <a:rPr lang="tr-TR" smtClean="0"/>
              <a:t>35</a:t>
            </a:fld>
            <a:endParaRPr lang="tr-TR"/>
          </a:p>
        </p:txBody>
      </p:sp>
      <p:pic>
        <p:nvPicPr>
          <p:cNvPr id="6" name="Resim 5"/>
          <p:cNvPicPr>
            <a:picLocks noChangeAspect="1"/>
          </p:cNvPicPr>
          <p:nvPr/>
        </p:nvPicPr>
        <p:blipFill>
          <a:blip r:embed="rId2"/>
          <a:stretch>
            <a:fillRect/>
          </a:stretch>
        </p:blipFill>
        <p:spPr>
          <a:xfrm>
            <a:off x="8275771" y="-213677"/>
            <a:ext cx="3194537" cy="2052760"/>
          </a:xfrm>
          <a:prstGeom prst="rect">
            <a:avLst/>
          </a:prstGeom>
        </p:spPr>
      </p:pic>
      <p:pic>
        <p:nvPicPr>
          <p:cNvPr id="7" name="Resim 6"/>
          <p:cNvPicPr>
            <a:picLocks noChangeAspect="1"/>
          </p:cNvPicPr>
          <p:nvPr/>
        </p:nvPicPr>
        <p:blipFill>
          <a:blip r:embed="rId3"/>
          <a:stretch>
            <a:fillRect/>
          </a:stretch>
        </p:blipFill>
        <p:spPr>
          <a:xfrm>
            <a:off x="3581400" y="5582091"/>
            <a:ext cx="7888908" cy="1548518"/>
          </a:xfrm>
          <a:prstGeom prst="rect">
            <a:avLst/>
          </a:prstGeom>
        </p:spPr>
      </p:pic>
    </p:spTree>
    <p:extLst>
      <p:ext uri="{BB962C8B-B14F-4D97-AF65-F5344CB8AC3E}">
        <p14:creationId xmlns:p14="http://schemas.microsoft.com/office/powerpoint/2010/main" val="226543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6339253" y="1569882"/>
            <a:ext cx="5087815" cy="4549563"/>
          </a:xfrm>
          <a:prstGeom prst="rect">
            <a:avLst/>
          </a:prstGeom>
        </p:spPr>
      </p:pic>
      <p:pic>
        <p:nvPicPr>
          <p:cNvPr id="6" name="İçerik Yer Tutucusu 5"/>
          <p:cNvPicPr>
            <a:picLocks noGrp="1" noChangeAspect="1"/>
          </p:cNvPicPr>
          <p:nvPr>
            <p:ph idx="1"/>
          </p:nvPr>
        </p:nvPicPr>
        <p:blipFill>
          <a:blip r:embed="rId3"/>
          <a:stretch>
            <a:fillRect/>
          </a:stretch>
        </p:blipFill>
        <p:spPr>
          <a:xfrm>
            <a:off x="272561" y="703385"/>
            <a:ext cx="5574324" cy="5217835"/>
          </a:xfrm>
          <a:prstGeom prst="rect">
            <a:avLst/>
          </a:prstGeom>
        </p:spPr>
      </p:pic>
      <p:sp>
        <p:nvSpPr>
          <p:cNvPr id="5" name="Slayt Numarası Yer Tutucusu 4"/>
          <p:cNvSpPr>
            <a:spLocks noGrp="1"/>
          </p:cNvSpPr>
          <p:nvPr>
            <p:ph type="sldNum" sz="quarter" idx="12"/>
          </p:nvPr>
        </p:nvSpPr>
        <p:spPr/>
        <p:txBody>
          <a:bodyPr/>
          <a:lstStyle/>
          <a:p>
            <a:fld id="{74745C36-2D23-4A8F-8D04-8C41EC7AB4A0}" type="slidenum">
              <a:rPr lang="tr-TR" smtClean="0"/>
              <a:t>4</a:t>
            </a:fld>
            <a:endParaRPr lang="tr-TR"/>
          </a:p>
        </p:txBody>
      </p:sp>
      <p:sp>
        <p:nvSpPr>
          <p:cNvPr id="8" name="Dikdörtgen 7"/>
          <p:cNvSpPr/>
          <p:nvPr/>
        </p:nvSpPr>
        <p:spPr>
          <a:xfrm>
            <a:off x="1098336" y="6356350"/>
            <a:ext cx="2847831" cy="369332"/>
          </a:xfrm>
          <a:prstGeom prst="rect">
            <a:avLst/>
          </a:prstGeom>
        </p:spPr>
        <p:txBody>
          <a:bodyPr wrap="none">
            <a:spAutoFit/>
          </a:bodyPr>
          <a:lstStyle/>
          <a:p>
            <a:r>
              <a:rPr lang="pt-BR" i="1" dirty="0"/>
              <a:t>Nephron Exp Nephrol. 2008</a:t>
            </a:r>
            <a:r>
              <a:rPr lang="pt-BR" dirty="0"/>
              <a:t>.</a:t>
            </a:r>
            <a:endParaRPr lang="tr-TR" dirty="0"/>
          </a:p>
        </p:txBody>
      </p:sp>
      <p:sp>
        <p:nvSpPr>
          <p:cNvPr id="9" name="Dikdörtgen 8"/>
          <p:cNvSpPr/>
          <p:nvPr/>
        </p:nvSpPr>
        <p:spPr>
          <a:xfrm>
            <a:off x="342877" y="5987018"/>
            <a:ext cx="4058034" cy="369332"/>
          </a:xfrm>
          <a:prstGeom prst="rect">
            <a:avLst/>
          </a:prstGeom>
        </p:spPr>
        <p:txBody>
          <a:bodyPr wrap="none">
            <a:spAutoFit/>
          </a:bodyPr>
          <a:lstStyle/>
          <a:p>
            <a:r>
              <a:rPr lang="tr-TR" i="1" dirty="0" err="1"/>
              <a:t>Gilbert</a:t>
            </a:r>
            <a:r>
              <a:rPr lang="tr-TR" i="1" dirty="0"/>
              <a:t> R. </a:t>
            </a:r>
            <a:r>
              <a:rPr lang="tr-TR" i="1" dirty="0" err="1"/>
              <a:t>Kinsey</a:t>
            </a:r>
            <a:r>
              <a:rPr lang="tr-TR" i="1" dirty="0"/>
              <a:t>, </a:t>
            </a:r>
            <a:r>
              <a:rPr lang="tr-TR" i="1" dirty="0" err="1"/>
              <a:t>Li</a:t>
            </a:r>
            <a:r>
              <a:rPr lang="tr-TR" i="1" dirty="0"/>
              <a:t> </a:t>
            </a:r>
            <a:r>
              <a:rPr lang="tr-TR" i="1" dirty="0" err="1"/>
              <a:t>Li</a:t>
            </a:r>
            <a:r>
              <a:rPr lang="tr-TR" i="1" dirty="0"/>
              <a:t>, </a:t>
            </a:r>
            <a:r>
              <a:rPr lang="tr-TR" i="1" dirty="0" err="1"/>
              <a:t>and</a:t>
            </a:r>
            <a:r>
              <a:rPr lang="tr-TR" i="1" dirty="0"/>
              <a:t> Mark D. Okusa</a:t>
            </a:r>
          </a:p>
        </p:txBody>
      </p:sp>
    </p:spTree>
    <p:extLst>
      <p:ext uri="{BB962C8B-B14F-4D97-AF65-F5344CB8AC3E}">
        <p14:creationId xmlns:p14="http://schemas.microsoft.com/office/powerpoint/2010/main" val="2139672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çerik Yer Tutucusu 1"/>
          <p:cNvPicPr>
            <a:picLocks noGrp="1" noChangeAspect="1"/>
          </p:cNvPicPr>
          <p:nvPr>
            <p:ph idx="1"/>
          </p:nvPr>
        </p:nvPicPr>
        <p:blipFill>
          <a:blip r:embed="rId2"/>
          <a:stretch>
            <a:fillRect/>
          </a:stretch>
        </p:blipFill>
        <p:spPr>
          <a:xfrm>
            <a:off x="262088" y="1029189"/>
            <a:ext cx="5100924" cy="5371612"/>
          </a:xfrm>
          <a:prstGeom prst="rect">
            <a:avLst/>
          </a:prstGeom>
          <a:ln w="12700">
            <a:solidFill>
              <a:srgbClr val="7030A0"/>
            </a:solidFill>
          </a:ln>
        </p:spPr>
      </p:pic>
      <p:sp>
        <p:nvSpPr>
          <p:cNvPr id="4" name="Veri Yer Tutucusu 3"/>
          <p:cNvSpPr>
            <a:spLocks noGrp="1"/>
          </p:cNvSpPr>
          <p:nvPr>
            <p:ph type="dt" sz="half" idx="10"/>
          </p:nvPr>
        </p:nvSpPr>
        <p:spPr>
          <a:xfrm>
            <a:off x="6409765" y="6400800"/>
            <a:ext cx="4704351" cy="365125"/>
          </a:xfrm>
        </p:spPr>
        <p:txBody>
          <a:bodyPr/>
          <a:lstStyle/>
          <a:p>
            <a:r>
              <a:rPr lang="tr-TR" dirty="0">
                <a:solidFill>
                  <a:schemeClr val="tx1"/>
                </a:solidFill>
              </a:rPr>
              <a:t>Radi ZA. </a:t>
            </a:r>
            <a:r>
              <a:rPr lang="tr-TR" dirty="0" err="1">
                <a:solidFill>
                  <a:schemeClr val="tx1"/>
                </a:solidFill>
              </a:rPr>
              <a:t>Toxicologic</a:t>
            </a:r>
            <a:r>
              <a:rPr lang="tr-TR" dirty="0">
                <a:solidFill>
                  <a:schemeClr val="tx1"/>
                </a:solidFill>
              </a:rPr>
              <a:t> </a:t>
            </a:r>
            <a:r>
              <a:rPr lang="tr-TR" dirty="0" err="1">
                <a:solidFill>
                  <a:schemeClr val="tx1"/>
                </a:solidFill>
              </a:rPr>
              <a:t>Pathology</a:t>
            </a:r>
            <a:r>
              <a:rPr lang="tr-TR" dirty="0">
                <a:solidFill>
                  <a:schemeClr val="tx1"/>
                </a:solidFill>
              </a:rPr>
              <a:t> 2018, </a:t>
            </a:r>
            <a:r>
              <a:rPr lang="tr-TR" dirty="0" err="1">
                <a:solidFill>
                  <a:schemeClr val="tx1"/>
                </a:solidFill>
              </a:rPr>
              <a:t>Vol</a:t>
            </a:r>
            <a:r>
              <a:rPr lang="tr-TR" dirty="0">
                <a:solidFill>
                  <a:schemeClr val="tx1"/>
                </a:solidFill>
              </a:rPr>
              <a:t>. 46(8) 930-943</a:t>
            </a:r>
          </a:p>
        </p:txBody>
      </p:sp>
      <p:sp>
        <p:nvSpPr>
          <p:cNvPr id="5" name="Slayt Numarası Yer Tutucusu 4"/>
          <p:cNvSpPr>
            <a:spLocks noGrp="1"/>
          </p:cNvSpPr>
          <p:nvPr>
            <p:ph type="sldNum" sz="quarter" idx="12"/>
          </p:nvPr>
        </p:nvSpPr>
        <p:spPr/>
        <p:txBody>
          <a:bodyPr/>
          <a:lstStyle/>
          <a:p>
            <a:fld id="{74745C36-2D23-4A8F-8D04-8C41EC7AB4A0}" type="slidenum">
              <a:rPr lang="tr-TR" smtClean="0"/>
              <a:t>5</a:t>
            </a:fld>
            <a:endParaRPr lang="tr-TR" dirty="0"/>
          </a:p>
        </p:txBody>
      </p:sp>
      <p:pic>
        <p:nvPicPr>
          <p:cNvPr id="6" name="Resim 5"/>
          <p:cNvPicPr>
            <a:picLocks noChangeAspect="1"/>
          </p:cNvPicPr>
          <p:nvPr/>
        </p:nvPicPr>
        <p:blipFill>
          <a:blip r:embed="rId3"/>
          <a:stretch>
            <a:fillRect/>
          </a:stretch>
        </p:blipFill>
        <p:spPr>
          <a:xfrm>
            <a:off x="5551638" y="1029188"/>
            <a:ext cx="6441070" cy="5327162"/>
          </a:xfrm>
          <a:prstGeom prst="rect">
            <a:avLst/>
          </a:prstGeom>
          <a:ln w="28575">
            <a:solidFill>
              <a:srgbClr val="0070C0"/>
            </a:solidFill>
          </a:ln>
        </p:spPr>
      </p:pic>
      <p:sp>
        <p:nvSpPr>
          <p:cNvPr id="3" name="Metin kutusu 2"/>
          <p:cNvSpPr txBox="1"/>
          <p:nvPr/>
        </p:nvSpPr>
        <p:spPr>
          <a:xfrm>
            <a:off x="3648808" y="1322947"/>
            <a:ext cx="1714204" cy="646331"/>
          </a:xfrm>
          <a:prstGeom prst="rect">
            <a:avLst/>
          </a:prstGeom>
          <a:noFill/>
        </p:spPr>
        <p:txBody>
          <a:bodyPr wrap="square" rtlCol="0">
            <a:spAutoFit/>
          </a:bodyPr>
          <a:lstStyle/>
          <a:p>
            <a:r>
              <a:rPr lang="tr-TR" b="1" dirty="0" err="1">
                <a:solidFill>
                  <a:srgbClr val="7030A0"/>
                </a:solidFill>
              </a:rPr>
              <a:t>Primary</a:t>
            </a:r>
            <a:r>
              <a:rPr lang="tr-TR" b="1" dirty="0">
                <a:solidFill>
                  <a:srgbClr val="7030A0"/>
                </a:solidFill>
              </a:rPr>
              <a:t> </a:t>
            </a:r>
            <a:r>
              <a:rPr lang="tr-TR" b="1" dirty="0" err="1">
                <a:solidFill>
                  <a:srgbClr val="7030A0"/>
                </a:solidFill>
              </a:rPr>
              <a:t>insult</a:t>
            </a:r>
            <a:r>
              <a:rPr lang="tr-TR" b="1" dirty="0">
                <a:solidFill>
                  <a:srgbClr val="7030A0"/>
                </a:solidFill>
              </a:rPr>
              <a:t> </a:t>
            </a:r>
            <a:r>
              <a:rPr lang="tr-TR" b="1" dirty="0" err="1">
                <a:solidFill>
                  <a:srgbClr val="7030A0"/>
                </a:solidFill>
              </a:rPr>
              <a:t>to</a:t>
            </a:r>
            <a:r>
              <a:rPr lang="tr-TR" b="1" dirty="0">
                <a:solidFill>
                  <a:srgbClr val="7030A0"/>
                </a:solidFill>
              </a:rPr>
              <a:t> </a:t>
            </a:r>
            <a:r>
              <a:rPr lang="tr-TR" b="1" dirty="0" err="1">
                <a:solidFill>
                  <a:srgbClr val="7030A0"/>
                </a:solidFill>
              </a:rPr>
              <a:t>the</a:t>
            </a:r>
            <a:r>
              <a:rPr lang="tr-TR" b="1" dirty="0">
                <a:solidFill>
                  <a:srgbClr val="7030A0"/>
                </a:solidFill>
              </a:rPr>
              <a:t> </a:t>
            </a:r>
            <a:r>
              <a:rPr lang="tr-TR" b="1" dirty="0" err="1">
                <a:solidFill>
                  <a:srgbClr val="7030A0"/>
                </a:solidFill>
              </a:rPr>
              <a:t>kidney</a:t>
            </a:r>
            <a:endParaRPr lang="tr-TR" b="1" dirty="0">
              <a:solidFill>
                <a:srgbClr val="7030A0"/>
              </a:solidFill>
            </a:endParaRPr>
          </a:p>
        </p:txBody>
      </p:sp>
      <p:pic>
        <p:nvPicPr>
          <p:cNvPr id="8" name="Resim 7"/>
          <p:cNvPicPr>
            <a:picLocks noChangeAspect="1"/>
          </p:cNvPicPr>
          <p:nvPr/>
        </p:nvPicPr>
        <p:blipFill>
          <a:blip r:embed="rId4"/>
          <a:stretch>
            <a:fillRect/>
          </a:stretch>
        </p:blipFill>
        <p:spPr>
          <a:xfrm>
            <a:off x="529994" y="0"/>
            <a:ext cx="10973751" cy="1322947"/>
          </a:xfrm>
          <a:prstGeom prst="rect">
            <a:avLst/>
          </a:prstGeom>
        </p:spPr>
      </p:pic>
      <p:sp>
        <p:nvSpPr>
          <p:cNvPr id="7" name="Metin kutusu 6"/>
          <p:cNvSpPr txBox="1"/>
          <p:nvPr/>
        </p:nvSpPr>
        <p:spPr>
          <a:xfrm>
            <a:off x="3899647" y="1982804"/>
            <a:ext cx="905435" cy="369332"/>
          </a:xfrm>
          <a:prstGeom prst="rect">
            <a:avLst/>
          </a:prstGeom>
          <a:noFill/>
        </p:spPr>
        <p:txBody>
          <a:bodyPr wrap="square" rtlCol="0">
            <a:spAutoFit/>
          </a:bodyPr>
          <a:lstStyle/>
          <a:p>
            <a:r>
              <a:rPr lang="tr-TR" b="1" dirty="0">
                <a:solidFill>
                  <a:srgbClr val="C00000"/>
                </a:solidFill>
              </a:rPr>
              <a:t>PAMPS</a:t>
            </a:r>
          </a:p>
        </p:txBody>
      </p:sp>
      <p:sp>
        <p:nvSpPr>
          <p:cNvPr id="9" name="Metin kutusu 8"/>
          <p:cNvSpPr txBox="1"/>
          <p:nvPr/>
        </p:nvSpPr>
        <p:spPr>
          <a:xfrm>
            <a:off x="4085725" y="4652681"/>
            <a:ext cx="914400" cy="369332"/>
          </a:xfrm>
          <a:prstGeom prst="rect">
            <a:avLst/>
          </a:prstGeom>
          <a:noFill/>
        </p:spPr>
        <p:txBody>
          <a:bodyPr wrap="square" rtlCol="0">
            <a:spAutoFit/>
          </a:bodyPr>
          <a:lstStyle/>
          <a:p>
            <a:r>
              <a:rPr lang="tr-TR" b="1" dirty="0">
                <a:solidFill>
                  <a:srgbClr val="C00000"/>
                </a:solidFill>
              </a:rPr>
              <a:t>DAMPS</a:t>
            </a:r>
          </a:p>
        </p:txBody>
      </p:sp>
    </p:spTree>
    <p:extLst>
      <p:ext uri="{BB962C8B-B14F-4D97-AF65-F5344CB8AC3E}">
        <p14:creationId xmlns:p14="http://schemas.microsoft.com/office/powerpoint/2010/main" val="2393942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t>
            </a:r>
            <a:br>
              <a:rPr lang="tr-TR" dirty="0"/>
            </a:br>
            <a:endParaRPr lang="tr-TR" dirty="0"/>
          </a:p>
        </p:txBody>
      </p:sp>
      <p:sp>
        <p:nvSpPr>
          <p:cNvPr id="5" name="Slayt Numarası Yer Tutucusu 4"/>
          <p:cNvSpPr>
            <a:spLocks noGrp="1"/>
          </p:cNvSpPr>
          <p:nvPr>
            <p:ph type="sldNum" sz="quarter" idx="12"/>
          </p:nvPr>
        </p:nvSpPr>
        <p:spPr/>
        <p:txBody>
          <a:bodyPr/>
          <a:lstStyle/>
          <a:p>
            <a:fld id="{74745C36-2D23-4A8F-8D04-8C41EC7AB4A0}" type="slidenum">
              <a:rPr lang="tr-TR" smtClean="0"/>
              <a:t>6</a:t>
            </a:fld>
            <a:endParaRPr lang="tr-TR" dirty="0"/>
          </a:p>
        </p:txBody>
      </p:sp>
      <p:pic>
        <p:nvPicPr>
          <p:cNvPr id="9" name="İçerik Yer Tutucusu 8"/>
          <p:cNvPicPr>
            <a:picLocks noGrp="1" noChangeAspect="1"/>
          </p:cNvPicPr>
          <p:nvPr>
            <p:ph idx="1"/>
          </p:nvPr>
        </p:nvPicPr>
        <p:blipFill>
          <a:blip r:embed="rId2"/>
          <a:stretch>
            <a:fillRect/>
          </a:stretch>
        </p:blipFill>
        <p:spPr>
          <a:xfrm>
            <a:off x="128525" y="158263"/>
            <a:ext cx="7107867" cy="4624220"/>
          </a:xfrm>
          <a:prstGeom prst="rect">
            <a:avLst/>
          </a:prstGeom>
          <a:ln w="19050">
            <a:solidFill>
              <a:srgbClr val="7030A0"/>
            </a:solidFill>
          </a:ln>
        </p:spPr>
      </p:pic>
      <p:sp>
        <p:nvSpPr>
          <p:cNvPr id="10" name="Dikdörtgen 9"/>
          <p:cNvSpPr/>
          <p:nvPr/>
        </p:nvSpPr>
        <p:spPr>
          <a:xfrm>
            <a:off x="66694" y="4851052"/>
            <a:ext cx="7261512" cy="1477328"/>
          </a:xfrm>
          <a:prstGeom prst="rect">
            <a:avLst/>
          </a:prstGeom>
          <a:solidFill>
            <a:schemeClr val="bg2">
              <a:lumMod val="90000"/>
            </a:schemeClr>
          </a:solidFill>
          <a:ln>
            <a:solidFill>
              <a:schemeClr val="tx1">
                <a:lumMod val="65000"/>
                <a:lumOff val="35000"/>
              </a:schemeClr>
            </a:solidFill>
          </a:ln>
        </p:spPr>
        <p:txBody>
          <a:bodyPr wrap="square">
            <a:spAutoFit/>
          </a:bodyPr>
          <a:lstStyle/>
          <a:p>
            <a:r>
              <a:rPr lang="tr-TR" sz="1000" dirty="0"/>
              <a:t>AKI </a:t>
            </a:r>
            <a:r>
              <a:rPr lang="tr-TR" sz="1000" dirty="0" err="1"/>
              <a:t>results</a:t>
            </a:r>
            <a:r>
              <a:rPr lang="tr-TR" sz="1000" dirty="0"/>
              <a:t> in </a:t>
            </a:r>
            <a:r>
              <a:rPr lang="tr-TR" sz="1000" dirty="0" err="1"/>
              <a:t>the</a:t>
            </a:r>
            <a:r>
              <a:rPr lang="tr-TR" sz="1000" dirty="0"/>
              <a:t> </a:t>
            </a:r>
            <a:r>
              <a:rPr lang="tr-TR" sz="1000" dirty="0" err="1"/>
              <a:t>upregulation</a:t>
            </a:r>
            <a:r>
              <a:rPr lang="tr-TR" sz="1000" dirty="0"/>
              <a:t> of </a:t>
            </a:r>
            <a:r>
              <a:rPr lang="tr-TR" sz="1000" dirty="0" err="1"/>
              <a:t>chemokines</a:t>
            </a:r>
            <a:r>
              <a:rPr lang="tr-TR" sz="1000" dirty="0"/>
              <a:t> </a:t>
            </a:r>
            <a:r>
              <a:rPr lang="tr-TR" sz="1000" dirty="0" err="1"/>
              <a:t>like</a:t>
            </a:r>
            <a:r>
              <a:rPr lang="tr-TR" sz="1000" dirty="0"/>
              <a:t> </a:t>
            </a:r>
            <a:r>
              <a:rPr lang="tr-TR" sz="1000" dirty="0" err="1"/>
              <a:t>fractalkine</a:t>
            </a:r>
            <a:r>
              <a:rPr lang="tr-TR" sz="1000" dirty="0"/>
              <a:t> </a:t>
            </a:r>
            <a:r>
              <a:rPr lang="tr-TR" sz="1000" dirty="0" err="1"/>
              <a:t>and</a:t>
            </a:r>
            <a:r>
              <a:rPr lang="tr-TR" sz="1000" dirty="0"/>
              <a:t> CXCL1 </a:t>
            </a:r>
            <a:r>
              <a:rPr lang="tr-TR" sz="1000" dirty="0" err="1"/>
              <a:t>and</a:t>
            </a:r>
            <a:r>
              <a:rPr lang="tr-TR" sz="1000" dirty="0"/>
              <a:t> </a:t>
            </a:r>
            <a:r>
              <a:rPr lang="tr-TR" sz="1000" dirty="0" err="1"/>
              <a:t>adhesion</a:t>
            </a:r>
            <a:r>
              <a:rPr lang="tr-TR" sz="1000" dirty="0"/>
              <a:t> </a:t>
            </a:r>
            <a:r>
              <a:rPr lang="tr-TR" sz="1000" dirty="0" err="1"/>
              <a:t>molecules</a:t>
            </a:r>
            <a:r>
              <a:rPr lang="tr-TR" sz="1000" dirty="0"/>
              <a:t> </a:t>
            </a:r>
            <a:r>
              <a:rPr lang="tr-TR" sz="1000" dirty="0" err="1"/>
              <a:t>like</a:t>
            </a:r>
            <a:r>
              <a:rPr lang="tr-TR" sz="1000" dirty="0"/>
              <a:t> P-</a:t>
            </a:r>
            <a:r>
              <a:rPr lang="tr-TR" sz="1000" dirty="0" err="1"/>
              <a:t>selectin</a:t>
            </a:r>
            <a:r>
              <a:rPr lang="tr-TR" sz="1000" dirty="0"/>
              <a:t> in </a:t>
            </a:r>
            <a:r>
              <a:rPr lang="tr-TR" sz="1000" dirty="0" err="1"/>
              <a:t>the</a:t>
            </a:r>
            <a:r>
              <a:rPr lang="tr-TR" sz="1000" dirty="0"/>
              <a:t> </a:t>
            </a:r>
            <a:r>
              <a:rPr lang="tr-TR" sz="1000" dirty="0" err="1"/>
              <a:t>endothelium</a:t>
            </a:r>
            <a:r>
              <a:rPr lang="tr-TR" sz="1000" dirty="0"/>
              <a:t> of </a:t>
            </a:r>
            <a:r>
              <a:rPr lang="tr-TR" sz="1000" dirty="0" err="1"/>
              <a:t>blood</a:t>
            </a:r>
            <a:r>
              <a:rPr lang="tr-TR" sz="1000" dirty="0"/>
              <a:t> </a:t>
            </a:r>
            <a:r>
              <a:rPr lang="tr-TR" sz="1000" dirty="0" err="1"/>
              <a:t>vessels</a:t>
            </a:r>
            <a:r>
              <a:rPr lang="tr-TR" sz="1000" dirty="0"/>
              <a:t> in </a:t>
            </a:r>
            <a:r>
              <a:rPr lang="tr-TR" sz="1000" dirty="0" err="1"/>
              <a:t>the</a:t>
            </a:r>
            <a:r>
              <a:rPr lang="tr-TR" sz="1000" dirty="0"/>
              <a:t> </a:t>
            </a:r>
            <a:r>
              <a:rPr lang="tr-TR" sz="1000" dirty="0" err="1"/>
              <a:t>kidney</a:t>
            </a:r>
            <a:r>
              <a:rPr lang="tr-TR" sz="1000" dirty="0"/>
              <a:t>. </a:t>
            </a:r>
            <a:r>
              <a:rPr lang="tr-TR" sz="1000" dirty="0" err="1"/>
              <a:t>Upregulation</a:t>
            </a:r>
            <a:r>
              <a:rPr lang="tr-TR" sz="1000" dirty="0"/>
              <a:t> of </a:t>
            </a:r>
            <a:r>
              <a:rPr lang="tr-TR" sz="1000" dirty="0" err="1"/>
              <a:t>chemokines</a:t>
            </a:r>
            <a:r>
              <a:rPr lang="tr-TR" sz="1000" dirty="0"/>
              <a:t> </a:t>
            </a:r>
            <a:r>
              <a:rPr lang="tr-TR" sz="1000" dirty="0" err="1"/>
              <a:t>and</a:t>
            </a:r>
            <a:r>
              <a:rPr lang="tr-TR" sz="1000" dirty="0"/>
              <a:t> </a:t>
            </a:r>
            <a:r>
              <a:rPr lang="tr-TR" sz="1000" dirty="0" err="1"/>
              <a:t>adhesion</a:t>
            </a:r>
            <a:r>
              <a:rPr lang="tr-TR" sz="1000" dirty="0"/>
              <a:t> </a:t>
            </a:r>
            <a:r>
              <a:rPr lang="tr-TR" sz="1000" dirty="0" err="1"/>
              <a:t>molecules</a:t>
            </a:r>
            <a:r>
              <a:rPr lang="tr-TR" sz="1000" dirty="0"/>
              <a:t> in </a:t>
            </a:r>
            <a:r>
              <a:rPr lang="tr-TR" sz="1000" dirty="0" err="1"/>
              <a:t>the</a:t>
            </a:r>
            <a:r>
              <a:rPr lang="tr-TR" sz="1000" dirty="0"/>
              <a:t> </a:t>
            </a:r>
            <a:r>
              <a:rPr lang="tr-TR" sz="1000" dirty="0" err="1"/>
              <a:t>endothelium</a:t>
            </a:r>
            <a:r>
              <a:rPr lang="tr-TR" sz="1000" dirty="0"/>
              <a:t> </a:t>
            </a:r>
            <a:r>
              <a:rPr lang="tr-TR" sz="1000" dirty="0" err="1"/>
              <a:t>results</a:t>
            </a:r>
            <a:r>
              <a:rPr lang="tr-TR" sz="1000" dirty="0"/>
              <a:t> in </a:t>
            </a:r>
            <a:r>
              <a:rPr lang="tr-TR" sz="1000" dirty="0" err="1"/>
              <a:t>the</a:t>
            </a:r>
            <a:r>
              <a:rPr lang="tr-TR" sz="1000" dirty="0"/>
              <a:t> </a:t>
            </a:r>
            <a:r>
              <a:rPr lang="tr-TR" sz="1000" dirty="0" err="1"/>
              <a:t>infiltration</a:t>
            </a:r>
            <a:r>
              <a:rPr lang="tr-TR" sz="1000" dirty="0"/>
              <a:t> of </a:t>
            </a:r>
            <a:r>
              <a:rPr lang="tr-TR" sz="1000" dirty="0" err="1"/>
              <a:t>inflammatory</a:t>
            </a:r>
            <a:r>
              <a:rPr lang="tr-TR" sz="1000" dirty="0"/>
              <a:t> </a:t>
            </a:r>
            <a:r>
              <a:rPr lang="tr-TR" sz="1000" dirty="0" err="1"/>
              <a:t>cells</a:t>
            </a:r>
            <a:r>
              <a:rPr lang="tr-TR" sz="1000" dirty="0"/>
              <a:t> </a:t>
            </a:r>
            <a:r>
              <a:rPr lang="tr-TR" sz="1000" dirty="0" err="1"/>
              <a:t>like</a:t>
            </a:r>
            <a:r>
              <a:rPr lang="tr-TR" sz="1000" dirty="0"/>
              <a:t> </a:t>
            </a:r>
            <a:r>
              <a:rPr lang="tr-TR" sz="1000" dirty="0" err="1"/>
              <a:t>neutrophils</a:t>
            </a:r>
            <a:r>
              <a:rPr lang="tr-TR" sz="1000" dirty="0"/>
              <a:t> (N), </a:t>
            </a:r>
            <a:r>
              <a:rPr lang="tr-TR" sz="1000" dirty="0" err="1"/>
              <a:t>lymphocytes</a:t>
            </a:r>
            <a:r>
              <a:rPr lang="tr-TR" sz="1000" dirty="0"/>
              <a:t> (L), </a:t>
            </a:r>
            <a:r>
              <a:rPr lang="tr-TR" sz="1000" dirty="0" err="1"/>
              <a:t>and</a:t>
            </a:r>
            <a:r>
              <a:rPr lang="tr-TR" sz="1000" dirty="0"/>
              <a:t> </a:t>
            </a:r>
            <a:r>
              <a:rPr lang="tr-TR" sz="1000" dirty="0" err="1"/>
              <a:t>macrophages</a:t>
            </a:r>
            <a:r>
              <a:rPr lang="tr-TR" sz="1000" dirty="0"/>
              <a:t> (M) </a:t>
            </a:r>
            <a:r>
              <a:rPr lang="tr-TR" sz="1000" dirty="0" err="1"/>
              <a:t>from</a:t>
            </a:r>
            <a:r>
              <a:rPr lang="tr-TR" sz="1000" dirty="0"/>
              <a:t> </a:t>
            </a:r>
            <a:r>
              <a:rPr lang="tr-TR" sz="1000" dirty="0" err="1"/>
              <a:t>the</a:t>
            </a:r>
            <a:r>
              <a:rPr lang="tr-TR" sz="1000" dirty="0"/>
              <a:t> </a:t>
            </a:r>
            <a:r>
              <a:rPr lang="tr-TR" sz="1000" dirty="0" err="1"/>
              <a:t>blood</a:t>
            </a:r>
            <a:r>
              <a:rPr lang="tr-TR" sz="1000" dirty="0"/>
              <a:t> </a:t>
            </a:r>
            <a:r>
              <a:rPr lang="tr-TR" sz="1000" dirty="0" err="1"/>
              <a:t>vessels</a:t>
            </a:r>
            <a:r>
              <a:rPr lang="tr-TR" sz="1000" dirty="0"/>
              <a:t> </a:t>
            </a:r>
            <a:r>
              <a:rPr lang="tr-TR" sz="1000" dirty="0" err="1"/>
              <a:t>into</a:t>
            </a:r>
            <a:r>
              <a:rPr lang="tr-TR" sz="1000" dirty="0"/>
              <a:t> </a:t>
            </a:r>
            <a:r>
              <a:rPr lang="tr-TR" sz="1000" dirty="0" err="1"/>
              <a:t>the</a:t>
            </a:r>
            <a:r>
              <a:rPr lang="tr-TR" sz="1000" dirty="0"/>
              <a:t> </a:t>
            </a:r>
            <a:r>
              <a:rPr lang="tr-TR" sz="1000" dirty="0" err="1"/>
              <a:t>interstitium</a:t>
            </a:r>
            <a:r>
              <a:rPr lang="tr-TR" sz="1000" dirty="0"/>
              <a:t> of </a:t>
            </a:r>
            <a:r>
              <a:rPr lang="tr-TR" sz="1000" dirty="0" err="1"/>
              <a:t>the</a:t>
            </a:r>
            <a:r>
              <a:rPr lang="tr-TR" sz="1000" dirty="0"/>
              <a:t> </a:t>
            </a:r>
            <a:r>
              <a:rPr lang="tr-TR" sz="1000" dirty="0" err="1"/>
              <a:t>kidney</a:t>
            </a:r>
            <a:r>
              <a:rPr lang="tr-TR" sz="1000" dirty="0"/>
              <a:t>. </a:t>
            </a:r>
            <a:r>
              <a:rPr lang="tr-TR" sz="1000" dirty="0" err="1"/>
              <a:t>Proximal</a:t>
            </a:r>
            <a:r>
              <a:rPr lang="tr-TR" sz="1000" dirty="0"/>
              <a:t> </a:t>
            </a:r>
            <a:r>
              <a:rPr lang="tr-TR" sz="1000" dirty="0" err="1"/>
              <a:t>tubular</a:t>
            </a:r>
            <a:r>
              <a:rPr lang="tr-TR" sz="1000" dirty="0"/>
              <a:t> </a:t>
            </a:r>
            <a:r>
              <a:rPr lang="tr-TR" sz="1000" dirty="0" err="1"/>
              <a:t>epithelial</a:t>
            </a:r>
            <a:r>
              <a:rPr lang="tr-TR" sz="1000" dirty="0"/>
              <a:t> </a:t>
            </a:r>
            <a:r>
              <a:rPr lang="tr-TR" sz="1000" dirty="0" err="1"/>
              <a:t>cells</a:t>
            </a:r>
            <a:r>
              <a:rPr lang="tr-TR" sz="1000" dirty="0"/>
              <a:t> </a:t>
            </a:r>
            <a:r>
              <a:rPr lang="tr-TR" sz="1000" dirty="0" err="1"/>
              <a:t>produce</a:t>
            </a:r>
            <a:r>
              <a:rPr lang="tr-TR" sz="1000" dirty="0"/>
              <a:t> </a:t>
            </a:r>
            <a:r>
              <a:rPr lang="tr-TR" sz="1000" dirty="0" err="1"/>
              <a:t>cytokines</a:t>
            </a:r>
            <a:r>
              <a:rPr lang="tr-TR" sz="1000" dirty="0"/>
              <a:t> </a:t>
            </a:r>
            <a:r>
              <a:rPr lang="tr-TR" sz="1000" dirty="0" err="1"/>
              <a:t>like</a:t>
            </a:r>
            <a:r>
              <a:rPr lang="tr-TR" sz="1000" dirty="0"/>
              <a:t> IL-18 </a:t>
            </a:r>
            <a:r>
              <a:rPr lang="tr-TR" sz="1000" dirty="0" err="1"/>
              <a:t>and</a:t>
            </a:r>
            <a:r>
              <a:rPr lang="tr-TR" sz="1000" dirty="0"/>
              <a:t> IL-6. IL-18 </a:t>
            </a:r>
            <a:r>
              <a:rPr lang="tr-TR" sz="1000" dirty="0" err="1"/>
              <a:t>and</a:t>
            </a:r>
            <a:r>
              <a:rPr lang="tr-TR" sz="1000" dirty="0"/>
              <a:t> IL-6 </a:t>
            </a:r>
            <a:r>
              <a:rPr lang="tr-TR" sz="1000" dirty="0" err="1"/>
              <a:t>produced</a:t>
            </a:r>
            <a:r>
              <a:rPr lang="tr-TR" sz="1000" dirty="0"/>
              <a:t> </a:t>
            </a:r>
            <a:r>
              <a:rPr lang="tr-TR" sz="1000" dirty="0" err="1"/>
              <a:t>by</a:t>
            </a:r>
            <a:r>
              <a:rPr lang="tr-TR" sz="1000" dirty="0"/>
              <a:t> </a:t>
            </a:r>
            <a:r>
              <a:rPr lang="tr-TR" sz="1000" dirty="0" err="1"/>
              <a:t>the</a:t>
            </a:r>
            <a:r>
              <a:rPr lang="tr-TR" sz="1000" dirty="0"/>
              <a:t> </a:t>
            </a:r>
            <a:r>
              <a:rPr lang="tr-TR" sz="1000" dirty="0" err="1"/>
              <a:t>proximal</a:t>
            </a:r>
            <a:r>
              <a:rPr lang="tr-TR" sz="1000" dirty="0"/>
              <a:t> </a:t>
            </a:r>
            <a:r>
              <a:rPr lang="tr-TR" sz="1000" dirty="0" err="1"/>
              <a:t>tubule</a:t>
            </a:r>
            <a:r>
              <a:rPr lang="tr-TR" sz="1000" dirty="0"/>
              <a:t> </a:t>
            </a:r>
            <a:r>
              <a:rPr lang="tr-TR" sz="1000" dirty="0" err="1"/>
              <a:t>enter</a:t>
            </a:r>
            <a:r>
              <a:rPr lang="tr-TR" sz="1000" dirty="0"/>
              <a:t> </a:t>
            </a:r>
            <a:r>
              <a:rPr lang="tr-TR" sz="1000" dirty="0" err="1"/>
              <a:t>the</a:t>
            </a:r>
            <a:r>
              <a:rPr lang="tr-TR" sz="1000" dirty="0"/>
              <a:t> </a:t>
            </a:r>
            <a:r>
              <a:rPr lang="tr-TR" sz="1000" dirty="0" err="1"/>
              <a:t>interstitium</a:t>
            </a:r>
            <a:r>
              <a:rPr lang="tr-TR" sz="1000" dirty="0"/>
              <a:t> </a:t>
            </a:r>
            <a:r>
              <a:rPr lang="tr-TR" sz="1000" dirty="0" err="1"/>
              <a:t>and</a:t>
            </a:r>
            <a:r>
              <a:rPr lang="tr-TR" sz="1000" dirty="0"/>
              <a:t> </a:t>
            </a:r>
            <a:r>
              <a:rPr lang="tr-TR" sz="1000" dirty="0" err="1"/>
              <a:t>result</a:t>
            </a:r>
            <a:r>
              <a:rPr lang="tr-TR" sz="1000" dirty="0"/>
              <a:t> in </a:t>
            </a:r>
            <a:r>
              <a:rPr lang="tr-TR" sz="1000" dirty="0" err="1"/>
              <a:t>activation</a:t>
            </a:r>
            <a:r>
              <a:rPr lang="tr-TR" sz="1000" dirty="0"/>
              <a:t> </a:t>
            </a:r>
            <a:r>
              <a:rPr lang="tr-TR" sz="1000" dirty="0" err="1"/>
              <a:t>and</a:t>
            </a:r>
            <a:r>
              <a:rPr lang="tr-TR" sz="1000" dirty="0"/>
              <a:t>/</a:t>
            </a:r>
            <a:r>
              <a:rPr lang="tr-TR" sz="1000" dirty="0" err="1"/>
              <a:t>or</a:t>
            </a:r>
            <a:r>
              <a:rPr lang="tr-TR" sz="1000" dirty="0"/>
              <a:t> </a:t>
            </a:r>
            <a:r>
              <a:rPr lang="tr-TR" sz="1000" dirty="0" err="1"/>
              <a:t>proliferation</a:t>
            </a:r>
            <a:r>
              <a:rPr lang="tr-TR" sz="1000" dirty="0"/>
              <a:t> of </a:t>
            </a:r>
            <a:r>
              <a:rPr lang="tr-TR" sz="1000" dirty="0" err="1"/>
              <a:t>neutrophils</a:t>
            </a:r>
            <a:r>
              <a:rPr lang="tr-TR" sz="1000" dirty="0"/>
              <a:t> (N), </a:t>
            </a:r>
            <a:r>
              <a:rPr lang="tr-TR" sz="1000" dirty="0" err="1"/>
              <a:t>lymphocytes</a:t>
            </a:r>
            <a:r>
              <a:rPr lang="tr-TR" sz="1000" dirty="0"/>
              <a:t> (L), </a:t>
            </a:r>
            <a:r>
              <a:rPr lang="tr-TR" sz="1000" dirty="0" err="1"/>
              <a:t>and</a:t>
            </a:r>
            <a:r>
              <a:rPr lang="tr-TR" sz="1000" dirty="0"/>
              <a:t> </a:t>
            </a:r>
            <a:r>
              <a:rPr lang="tr-TR" sz="1000" dirty="0" err="1"/>
              <a:t>macrophages</a:t>
            </a:r>
            <a:r>
              <a:rPr lang="tr-TR" sz="1000" dirty="0"/>
              <a:t> (M). IL-18 </a:t>
            </a:r>
            <a:r>
              <a:rPr lang="tr-TR" sz="1000" dirty="0" err="1"/>
              <a:t>and</a:t>
            </a:r>
            <a:r>
              <a:rPr lang="tr-TR" sz="1000" dirty="0"/>
              <a:t> IL-6 </a:t>
            </a:r>
            <a:r>
              <a:rPr lang="tr-TR" sz="1000" dirty="0" err="1"/>
              <a:t>are</a:t>
            </a:r>
            <a:r>
              <a:rPr lang="tr-TR" sz="1000" dirty="0"/>
              <a:t> </a:t>
            </a:r>
            <a:r>
              <a:rPr lang="tr-TR" sz="1000" dirty="0" err="1"/>
              <a:t>also</a:t>
            </a:r>
            <a:r>
              <a:rPr lang="tr-TR" sz="1000" dirty="0"/>
              <a:t> </a:t>
            </a:r>
            <a:r>
              <a:rPr lang="tr-TR" sz="1000" dirty="0" err="1"/>
              <a:t>released</a:t>
            </a:r>
            <a:r>
              <a:rPr lang="tr-TR" sz="1000" dirty="0"/>
              <a:t> </a:t>
            </a:r>
            <a:r>
              <a:rPr lang="tr-TR" sz="1000" dirty="0" err="1"/>
              <a:t>from</a:t>
            </a:r>
            <a:r>
              <a:rPr lang="tr-TR" sz="1000" dirty="0"/>
              <a:t> </a:t>
            </a:r>
            <a:r>
              <a:rPr lang="tr-TR" sz="1000" dirty="0" err="1"/>
              <a:t>the</a:t>
            </a:r>
            <a:r>
              <a:rPr lang="tr-TR" sz="1000" dirty="0"/>
              <a:t> </a:t>
            </a:r>
            <a:r>
              <a:rPr lang="tr-TR" sz="1000" dirty="0" err="1"/>
              <a:t>proximal</a:t>
            </a:r>
            <a:r>
              <a:rPr lang="tr-TR" sz="1000" dirty="0"/>
              <a:t> </a:t>
            </a:r>
            <a:r>
              <a:rPr lang="tr-TR" sz="1000" dirty="0" err="1"/>
              <a:t>tubular</a:t>
            </a:r>
            <a:r>
              <a:rPr lang="tr-TR" sz="1000" dirty="0"/>
              <a:t> </a:t>
            </a:r>
            <a:r>
              <a:rPr lang="tr-TR" sz="1000" dirty="0" err="1"/>
              <a:t>cells</a:t>
            </a:r>
            <a:r>
              <a:rPr lang="tr-TR" sz="1000" dirty="0"/>
              <a:t> </a:t>
            </a:r>
            <a:r>
              <a:rPr lang="tr-TR" sz="1000" dirty="0" err="1"/>
              <a:t>into</a:t>
            </a:r>
            <a:r>
              <a:rPr lang="tr-TR" sz="1000" dirty="0"/>
              <a:t> </a:t>
            </a:r>
            <a:r>
              <a:rPr lang="tr-TR" sz="1000" dirty="0" err="1"/>
              <a:t>the</a:t>
            </a:r>
            <a:r>
              <a:rPr lang="tr-TR" sz="1000" dirty="0"/>
              <a:t> </a:t>
            </a:r>
            <a:r>
              <a:rPr lang="tr-TR" sz="1000" dirty="0" err="1"/>
              <a:t>tubular</a:t>
            </a:r>
            <a:r>
              <a:rPr lang="tr-TR" sz="1000" dirty="0"/>
              <a:t> </a:t>
            </a:r>
            <a:r>
              <a:rPr lang="tr-TR" sz="1000" dirty="0" err="1"/>
              <a:t>lumen</a:t>
            </a:r>
            <a:r>
              <a:rPr lang="tr-TR" sz="1000" dirty="0"/>
              <a:t> </a:t>
            </a:r>
            <a:r>
              <a:rPr lang="tr-TR" sz="1000" dirty="0" err="1"/>
              <a:t>Inflammatory</a:t>
            </a:r>
            <a:r>
              <a:rPr lang="tr-TR" sz="1000" dirty="0"/>
              <a:t> </a:t>
            </a:r>
            <a:r>
              <a:rPr lang="tr-TR" sz="1000" dirty="0" err="1"/>
              <a:t>cells</a:t>
            </a:r>
            <a:r>
              <a:rPr lang="tr-TR" sz="1000" dirty="0"/>
              <a:t> </a:t>
            </a:r>
            <a:r>
              <a:rPr lang="tr-TR" sz="1000" dirty="0" err="1"/>
              <a:t>produce</a:t>
            </a:r>
            <a:r>
              <a:rPr lang="tr-TR" sz="1000" dirty="0"/>
              <a:t> </a:t>
            </a:r>
            <a:r>
              <a:rPr lang="tr-TR" sz="1000" dirty="0" err="1"/>
              <a:t>vasoconstrictors</a:t>
            </a:r>
            <a:r>
              <a:rPr lang="tr-TR" sz="1000" dirty="0"/>
              <a:t> (</a:t>
            </a:r>
            <a:r>
              <a:rPr lang="tr-TR" sz="1000" dirty="0" err="1"/>
              <a:t>prostaglandins</a:t>
            </a:r>
            <a:r>
              <a:rPr lang="tr-TR" sz="1000" dirty="0"/>
              <a:t>, </a:t>
            </a:r>
            <a:r>
              <a:rPr lang="tr-TR" sz="1000" dirty="0" err="1"/>
              <a:t>leukotrienes</a:t>
            </a:r>
            <a:r>
              <a:rPr lang="tr-TR" sz="1000" dirty="0"/>
              <a:t>, </a:t>
            </a:r>
            <a:r>
              <a:rPr lang="tr-TR" sz="1000" dirty="0" err="1"/>
              <a:t>and</a:t>
            </a:r>
            <a:r>
              <a:rPr lang="tr-TR" sz="1000" dirty="0"/>
              <a:t> </a:t>
            </a:r>
            <a:r>
              <a:rPr lang="tr-TR" sz="1000" dirty="0" err="1"/>
              <a:t>thromboxanes</a:t>
            </a:r>
            <a:r>
              <a:rPr lang="tr-TR" sz="1000" dirty="0"/>
              <a:t>) </a:t>
            </a:r>
            <a:r>
              <a:rPr lang="tr-TR" sz="1000" dirty="0" err="1"/>
              <a:t>that</a:t>
            </a:r>
            <a:r>
              <a:rPr lang="tr-TR" sz="1000" dirty="0"/>
              <a:t> </a:t>
            </a:r>
            <a:r>
              <a:rPr lang="tr-TR" sz="1000" dirty="0" err="1"/>
              <a:t>may</a:t>
            </a:r>
            <a:r>
              <a:rPr lang="tr-TR" sz="1000" dirty="0"/>
              <a:t> </a:t>
            </a:r>
            <a:r>
              <a:rPr lang="tr-TR" sz="1000" dirty="0" err="1"/>
              <a:t>affect</a:t>
            </a:r>
            <a:r>
              <a:rPr lang="tr-TR" sz="1000" dirty="0"/>
              <a:t> </a:t>
            </a:r>
            <a:r>
              <a:rPr lang="tr-TR" sz="1000" dirty="0" err="1"/>
              <a:t>vascular</a:t>
            </a:r>
            <a:r>
              <a:rPr lang="tr-TR" sz="1000" dirty="0"/>
              <a:t> </a:t>
            </a:r>
            <a:r>
              <a:rPr lang="tr-TR" sz="1000" dirty="0" err="1"/>
              <a:t>injury</a:t>
            </a:r>
            <a:r>
              <a:rPr lang="tr-TR" sz="1000" dirty="0"/>
              <a:t> </a:t>
            </a:r>
            <a:r>
              <a:rPr lang="tr-TR" sz="1000" dirty="0" err="1"/>
              <a:t>and</a:t>
            </a:r>
            <a:r>
              <a:rPr lang="tr-TR" sz="1000" dirty="0"/>
              <a:t> </a:t>
            </a:r>
            <a:r>
              <a:rPr lang="tr-TR" sz="1000" dirty="0" err="1"/>
              <a:t>oxygen</a:t>
            </a:r>
            <a:r>
              <a:rPr lang="tr-TR" sz="1000" dirty="0"/>
              <a:t> </a:t>
            </a:r>
            <a:r>
              <a:rPr lang="tr-TR" sz="1000" dirty="0" err="1"/>
              <a:t>radicals</a:t>
            </a:r>
            <a:r>
              <a:rPr lang="tr-TR" sz="1000" dirty="0"/>
              <a:t> </a:t>
            </a:r>
            <a:r>
              <a:rPr lang="tr-TR" sz="1000" dirty="0" err="1"/>
              <a:t>that</a:t>
            </a:r>
            <a:r>
              <a:rPr lang="tr-TR" sz="1000" dirty="0"/>
              <a:t> </a:t>
            </a:r>
            <a:r>
              <a:rPr lang="tr-TR" sz="1000" dirty="0" err="1"/>
              <a:t>may</a:t>
            </a:r>
            <a:r>
              <a:rPr lang="tr-TR" sz="1000" dirty="0"/>
              <a:t> </a:t>
            </a:r>
            <a:r>
              <a:rPr lang="tr-TR" sz="1000" dirty="0" err="1"/>
              <a:t>worsen</a:t>
            </a:r>
            <a:r>
              <a:rPr lang="tr-TR" sz="1000" dirty="0"/>
              <a:t> </a:t>
            </a:r>
            <a:r>
              <a:rPr lang="tr-TR" sz="1000" dirty="0" err="1"/>
              <a:t>tubular</a:t>
            </a:r>
            <a:r>
              <a:rPr lang="tr-TR" sz="1000" dirty="0"/>
              <a:t> </a:t>
            </a:r>
            <a:r>
              <a:rPr lang="tr-TR" sz="1000" dirty="0" err="1"/>
              <a:t>and</a:t>
            </a:r>
            <a:r>
              <a:rPr lang="tr-TR" sz="1000" dirty="0"/>
              <a:t> </a:t>
            </a:r>
            <a:r>
              <a:rPr lang="tr-TR" sz="1000" dirty="0" err="1"/>
              <a:t>vascular</a:t>
            </a:r>
            <a:r>
              <a:rPr lang="tr-TR" sz="1000" dirty="0"/>
              <a:t> </a:t>
            </a:r>
            <a:r>
              <a:rPr lang="tr-TR" sz="1000" dirty="0" err="1"/>
              <a:t>injury</a:t>
            </a:r>
            <a:r>
              <a:rPr lang="tr-TR" sz="1000" dirty="0"/>
              <a:t>. </a:t>
            </a:r>
            <a:r>
              <a:rPr lang="tr-TR" sz="1000" dirty="0" err="1"/>
              <a:t>Resident</a:t>
            </a:r>
            <a:r>
              <a:rPr lang="tr-TR" sz="1000" dirty="0"/>
              <a:t> </a:t>
            </a:r>
            <a:r>
              <a:rPr lang="tr-TR" sz="1000" dirty="0" err="1"/>
              <a:t>dendritic</a:t>
            </a:r>
            <a:r>
              <a:rPr lang="tr-TR" sz="1000" dirty="0"/>
              <a:t> </a:t>
            </a:r>
            <a:r>
              <a:rPr lang="tr-TR" sz="1000" dirty="0" err="1"/>
              <a:t>cells</a:t>
            </a:r>
            <a:r>
              <a:rPr lang="tr-TR" sz="1000" dirty="0"/>
              <a:t> (</a:t>
            </a:r>
            <a:r>
              <a:rPr lang="tr-TR" sz="1000" dirty="0" err="1"/>
              <a:t>DCs</a:t>
            </a:r>
            <a:r>
              <a:rPr lang="tr-TR" sz="1000" dirty="0"/>
              <a:t>) form a </a:t>
            </a:r>
            <a:r>
              <a:rPr lang="tr-TR" sz="1000" dirty="0" err="1"/>
              <a:t>contiguous</a:t>
            </a:r>
            <a:r>
              <a:rPr lang="tr-TR" sz="1000" dirty="0"/>
              <a:t> network </a:t>
            </a:r>
            <a:r>
              <a:rPr lang="tr-TR" sz="1000" dirty="0" err="1"/>
              <a:t>throughout</a:t>
            </a:r>
            <a:r>
              <a:rPr lang="tr-TR" sz="1000" dirty="0"/>
              <a:t> </a:t>
            </a:r>
            <a:r>
              <a:rPr lang="tr-TR" sz="1000" dirty="0" err="1"/>
              <a:t>the</a:t>
            </a:r>
            <a:r>
              <a:rPr lang="tr-TR" sz="1000" dirty="0"/>
              <a:t> </a:t>
            </a:r>
            <a:r>
              <a:rPr lang="tr-TR" sz="1000" dirty="0" err="1"/>
              <a:t>entire</a:t>
            </a:r>
            <a:r>
              <a:rPr lang="tr-TR" sz="1000" dirty="0"/>
              <a:t> </a:t>
            </a:r>
            <a:r>
              <a:rPr lang="tr-TR" sz="1000" dirty="0" err="1"/>
              <a:t>kidney</a:t>
            </a:r>
            <a:r>
              <a:rPr lang="tr-TR" sz="1000" dirty="0"/>
              <a:t>. </a:t>
            </a:r>
            <a:r>
              <a:rPr lang="tr-TR" sz="1000" dirty="0" err="1"/>
              <a:t>The</a:t>
            </a:r>
            <a:r>
              <a:rPr lang="tr-TR" sz="1000" dirty="0"/>
              <a:t> role of </a:t>
            </a:r>
            <a:r>
              <a:rPr lang="tr-TR" sz="1000" dirty="0" err="1"/>
              <a:t>DCs</a:t>
            </a:r>
            <a:r>
              <a:rPr lang="tr-TR" sz="1000" dirty="0"/>
              <a:t> in AKI is not </a:t>
            </a:r>
            <a:r>
              <a:rPr lang="tr-TR" sz="1000" dirty="0" err="1"/>
              <a:t>well</a:t>
            </a:r>
            <a:r>
              <a:rPr lang="tr-TR" sz="1000" dirty="0"/>
              <a:t> </a:t>
            </a:r>
            <a:r>
              <a:rPr lang="tr-TR" sz="1000" dirty="0" err="1"/>
              <a:t>understood</a:t>
            </a:r>
            <a:r>
              <a:rPr lang="tr-TR" sz="1000" dirty="0"/>
              <a:t>. </a:t>
            </a:r>
            <a:r>
              <a:rPr lang="tr-TR" sz="1000" dirty="0" err="1"/>
              <a:t>Following</a:t>
            </a:r>
            <a:r>
              <a:rPr lang="tr-TR" sz="1000" dirty="0"/>
              <a:t> </a:t>
            </a:r>
            <a:r>
              <a:rPr lang="tr-TR" sz="1000" dirty="0" err="1"/>
              <a:t>kidney</a:t>
            </a:r>
            <a:r>
              <a:rPr lang="tr-TR" sz="1000" dirty="0"/>
              <a:t> </a:t>
            </a:r>
            <a:r>
              <a:rPr lang="tr-TR" sz="1000" dirty="0" err="1"/>
              <a:t>ischemia-perfusion</a:t>
            </a:r>
            <a:r>
              <a:rPr lang="tr-TR" sz="1000" dirty="0"/>
              <a:t>, </a:t>
            </a:r>
            <a:r>
              <a:rPr lang="tr-TR" sz="1000" dirty="0" err="1"/>
              <a:t>resident</a:t>
            </a:r>
            <a:r>
              <a:rPr lang="tr-TR" sz="1000" dirty="0"/>
              <a:t> </a:t>
            </a:r>
            <a:r>
              <a:rPr lang="tr-TR" sz="1000" dirty="0" err="1"/>
              <a:t>dentritic</a:t>
            </a:r>
            <a:r>
              <a:rPr lang="tr-TR" sz="1000" dirty="0"/>
              <a:t> </a:t>
            </a:r>
            <a:r>
              <a:rPr lang="tr-TR" sz="1000" dirty="0" err="1"/>
              <a:t>cells</a:t>
            </a:r>
            <a:r>
              <a:rPr lang="tr-TR" sz="1000" dirty="0"/>
              <a:t> </a:t>
            </a:r>
            <a:r>
              <a:rPr lang="tr-TR" sz="1000" dirty="0" err="1"/>
              <a:t>release</a:t>
            </a:r>
            <a:r>
              <a:rPr lang="tr-TR" sz="1000" dirty="0"/>
              <a:t> </a:t>
            </a:r>
            <a:r>
              <a:rPr lang="tr-TR" sz="1000" dirty="0" err="1"/>
              <a:t>cytokines</a:t>
            </a:r>
            <a:r>
              <a:rPr lang="tr-TR" sz="1000" dirty="0"/>
              <a:t> </a:t>
            </a:r>
            <a:r>
              <a:rPr lang="tr-TR" sz="1000" dirty="0" err="1"/>
              <a:t>like</a:t>
            </a:r>
            <a:r>
              <a:rPr lang="tr-TR" sz="1000" dirty="0"/>
              <a:t> TNF </a:t>
            </a:r>
            <a:r>
              <a:rPr lang="tr-TR" sz="1000" dirty="0" err="1"/>
              <a:t>and</a:t>
            </a:r>
            <a:r>
              <a:rPr lang="tr-TR" sz="1000" dirty="0"/>
              <a:t> IL-6 </a:t>
            </a:r>
            <a:r>
              <a:rPr lang="tr-TR" sz="1000" dirty="0" err="1"/>
              <a:t>and</a:t>
            </a:r>
            <a:r>
              <a:rPr lang="tr-TR" sz="1000" dirty="0"/>
              <a:t> </a:t>
            </a:r>
            <a:r>
              <a:rPr lang="tr-TR" sz="1000" dirty="0" err="1"/>
              <a:t>chemokines</a:t>
            </a:r>
            <a:r>
              <a:rPr lang="tr-TR" sz="1000" dirty="0"/>
              <a:t> </a:t>
            </a:r>
            <a:r>
              <a:rPr lang="tr-TR" sz="1000" dirty="0" err="1"/>
              <a:t>like</a:t>
            </a:r>
            <a:r>
              <a:rPr lang="tr-TR" sz="1000" dirty="0"/>
              <a:t> MCP-1.</a:t>
            </a:r>
          </a:p>
        </p:txBody>
      </p:sp>
      <p:sp>
        <p:nvSpPr>
          <p:cNvPr id="11" name="Dikdörtgen 10"/>
          <p:cNvSpPr/>
          <p:nvPr/>
        </p:nvSpPr>
        <p:spPr>
          <a:xfrm>
            <a:off x="7356553" y="67129"/>
            <a:ext cx="5007071" cy="1754326"/>
          </a:xfrm>
          <a:prstGeom prst="rect">
            <a:avLst/>
          </a:prstGeom>
        </p:spPr>
        <p:txBody>
          <a:bodyPr wrap="square">
            <a:spAutoFit/>
          </a:bodyPr>
          <a:lstStyle/>
          <a:p>
            <a:r>
              <a:rPr lang="tr-TR" sz="3600" b="1" dirty="0" err="1">
                <a:solidFill>
                  <a:srgbClr val="7030A0"/>
                </a:solidFill>
              </a:rPr>
              <a:t>Proximal</a:t>
            </a:r>
            <a:r>
              <a:rPr lang="tr-TR" sz="3600" b="1" dirty="0">
                <a:solidFill>
                  <a:srgbClr val="7030A0"/>
                </a:solidFill>
              </a:rPr>
              <a:t> RTE is </a:t>
            </a:r>
            <a:r>
              <a:rPr lang="tr-TR" sz="3600" b="1" dirty="0" err="1">
                <a:solidFill>
                  <a:srgbClr val="7030A0"/>
                </a:solidFill>
              </a:rPr>
              <a:t>most</a:t>
            </a:r>
            <a:r>
              <a:rPr lang="tr-TR" sz="3600" b="1" dirty="0">
                <a:solidFill>
                  <a:srgbClr val="7030A0"/>
                </a:solidFill>
              </a:rPr>
              <a:t> </a:t>
            </a:r>
            <a:r>
              <a:rPr lang="tr-TR" sz="3600" b="1" dirty="0" err="1">
                <a:solidFill>
                  <a:srgbClr val="7030A0"/>
                </a:solidFill>
              </a:rPr>
              <a:t>sensitive</a:t>
            </a:r>
            <a:r>
              <a:rPr lang="tr-TR" sz="3600" b="1" dirty="0">
                <a:solidFill>
                  <a:srgbClr val="7030A0"/>
                </a:solidFill>
              </a:rPr>
              <a:t> </a:t>
            </a:r>
            <a:r>
              <a:rPr lang="tr-TR" sz="3600" b="1" dirty="0" err="1">
                <a:solidFill>
                  <a:srgbClr val="7030A0"/>
                </a:solidFill>
              </a:rPr>
              <a:t>to</a:t>
            </a:r>
            <a:r>
              <a:rPr lang="tr-TR" sz="3600" b="1" dirty="0">
                <a:solidFill>
                  <a:srgbClr val="7030A0"/>
                </a:solidFill>
              </a:rPr>
              <a:t> </a:t>
            </a:r>
            <a:r>
              <a:rPr lang="tr-TR" sz="3600" b="1" dirty="0" err="1">
                <a:solidFill>
                  <a:srgbClr val="7030A0"/>
                </a:solidFill>
              </a:rPr>
              <a:t>the</a:t>
            </a:r>
            <a:r>
              <a:rPr lang="tr-TR" sz="3600" b="1" dirty="0">
                <a:solidFill>
                  <a:srgbClr val="7030A0"/>
                </a:solidFill>
              </a:rPr>
              <a:t> </a:t>
            </a:r>
            <a:r>
              <a:rPr lang="tr-TR" sz="3600" b="1" dirty="0" err="1">
                <a:solidFill>
                  <a:srgbClr val="7030A0"/>
                </a:solidFill>
              </a:rPr>
              <a:t>injury</a:t>
            </a:r>
            <a:r>
              <a:rPr lang="tr-TR" sz="3600" b="1" dirty="0">
                <a:solidFill>
                  <a:srgbClr val="7030A0"/>
                </a:solidFill>
              </a:rPr>
              <a:t>: </a:t>
            </a:r>
          </a:p>
          <a:p>
            <a:r>
              <a:rPr lang="tr-TR" sz="3600" b="1" dirty="0">
                <a:solidFill>
                  <a:srgbClr val="7030A0"/>
                </a:solidFill>
              </a:rPr>
              <a:t>          </a:t>
            </a:r>
            <a:r>
              <a:rPr lang="tr-TR" sz="3600" b="1" dirty="0" err="1">
                <a:solidFill>
                  <a:srgbClr val="7030A0"/>
                </a:solidFill>
              </a:rPr>
              <a:t>Victim</a:t>
            </a:r>
            <a:r>
              <a:rPr lang="tr-TR" sz="3600" b="1" dirty="0">
                <a:solidFill>
                  <a:srgbClr val="7030A0"/>
                </a:solidFill>
              </a:rPr>
              <a:t> </a:t>
            </a:r>
            <a:r>
              <a:rPr lang="tr-TR" sz="3600" b="1" dirty="0" err="1">
                <a:solidFill>
                  <a:srgbClr val="7030A0"/>
                </a:solidFill>
              </a:rPr>
              <a:t>or</a:t>
            </a:r>
            <a:r>
              <a:rPr lang="tr-TR" sz="3600" b="1" dirty="0">
                <a:solidFill>
                  <a:srgbClr val="7030A0"/>
                </a:solidFill>
              </a:rPr>
              <a:t> </a:t>
            </a:r>
            <a:r>
              <a:rPr lang="tr-TR" sz="3600" b="1" dirty="0" err="1">
                <a:solidFill>
                  <a:srgbClr val="7030A0"/>
                </a:solidFill>
              </a:rPr>
              <a:t>Foe</a:t>
            </a:r>
            <a:r>
              <a:rPr lang="tr-TR" sz="3600" b="1" dirty="0">
                <a:solidFill>
                  <a:srgbClr val="7030A0"/>
                </a:solidFill>
              </a:rPr>
              <a:t>? </a:t>
            </a:r>
          </a:p>
        </p:txBody>
      </p:sp>
      <p:sp>
        <p:nvSpPr>
          <p:cNvPr id="14" name="Metin kutusu 13"/>
          <p:cNvSpPr txBox="1"/>
          <p:nvPr/>
        </p:nvSpPr>
        <p:spPr>
          <a:xfrm>
            <a:off x="7527183" y="1926733"/>
            <a:ext cx="4374025" cy="3139321"/>
          </a:xfrm>
          <a:prstGeom prst="rect">
            <a:avLst/>
          </a:prstGeom>
          <a:noFill/>
          <a:ln>
            <a:solidFill>
              <a:schemeClr val="accent1"/>
            </a:solidFill>
          </a:ln>
        </p:spPr>
        <p:txBody>
          <a:bodyPr wrap="square" rtlCol="0">
            <a:spAutoFit/>
          </a:bodyPr>
          <a:lstStyle/>
          <a:p>
            <a:endParaRPr lang="tr-TR" b="1" dirty="0">
              <a:solidFill>
                <a:schemeClr val="accent1">
                  <a:lumMod val="75000"/>
                </a:schemeClr>
              </a:solidFill>
            </a:endParaRPr>
          </a:p>
          <a:p>
            <a:r>
              <a:rPr lang="tr-TR" b="1" dirty="0" err="1">
                <a:solidFill>
                  <a:schemeClr val="accent1">
                    <a:lumMod val="75000"/>
                  </a:schemeClr>
                </a:solidFill>
              </a:rPr>
              <a:t>Endothelial</a:t>
            </a:r>
            <a:r>
              <a:rPr lang="tr-TR" b="1" dirty="0">
                <a:solidFill>
                  <a:schemeClr val="accent1">
                    <a:lumMod val="75000"/>
                  </a:schemeClr>
                </a:solidFill>
              </a:rPr>
              <a:t> </a:t>
            </a:r>
            <a:r>
              <a:rPr lang="tr-TR" b="1" dirty="0" err="1">
                <a:solidFill>
                  <a:schemeClr val="accent1">
                    <a:lumMod val="75000"/>
                  </a:schemeClr>
                </a:solidFill>
              </a:rPr>
              <a:t>cells</a:t>
            </a:r>
            <a:r>
              <a:rPr lang="tr-TR" b="1" dirty="0">
                <a:solidFill>
                  <a:schemeClr val="accent1">
                    <a:lumMod val="75000"/>
                  </a:schemeClr>
                </a:solidFill>
              </a:rPr>
              <a:t> </a:t>
            </a:r>
            <a:r>
              <a:rPr lang="tr-TR" b="1" dirty="0" err="1">
                <a:solidFill>
                  <a:schemeClr val="accent1">
                    <a:lumMod val="75000"/>
                  </a:schemeClr>
                </a:solidFill>
              </a:rPr>
              <a:t>and</a:t>
            </a:r>
            <a:r>
              <a:rPr lang="tr-TR" b="1" dirty="0">
                <a:solidFill>
                  <a:schemeClr val="accent1">
                    <a:lumMod val="75000"/>
                  </a:schemeClr>
                </a:solidFill>
              </a:rPr>
              <a:t> </a:t>
            </a:r>
            <a:r>
              <a:rPr lang="tr-TR" b="1" dirty="0" err="1">
                <a:solidFill>
                  <a:schemeClr val="accent1">
                    <a:lumMod val="75000"/>
                  </a:schemeClr>
                </a:solidFill>
              </a:rPr>
              <a:t>tubular</a:t>
            </a:r>
            <a:r>
              <a:rPr lang="tr-TR" b="1" dirty="0">
                <a:solidFill>
                  <a:schemeClr val="accent1">
                    <a:lumMod val="75000"/>
                  </a:schemeClr>
                </a:solidFill>
              </a:rPr>
              <a:t> </a:t>
            </a:r>
            <a:r>
              <a:rPr lang="tr-TR" b="1" dirty="0" err="1">
                <a:solidFill>
                  <a:schemeClr val="accent1">
                    <a:lumMod val="75000"/>
                  </a:schemeClr>
                </a:solidFill>
              </a:rPr>
              <a:t>epithelial</a:t>
            </a:r>
            <a:r>
              <a:rPr lang="tr-TR" b="1" dirty="0">
                <a:solidFill>
                  <a:schemeClr val="accent1">
                    <a:lumMod val="75000"/>
                  </a:schemeClr>
                </a:solidFill>
              </a:rPr>
              <a:t> </a:t>
            </a:r>
            <a:r>
              <a:rPr lang="tr-TR" b="1" dirty="0" err="1">
                <a:solidFill>
                  <a:schemeClr val="accent1">
                    <a:lumMod val="75000"/>
                  </a:schemeClr>
                </a:solidFill>
              </a:rPr>
              <a:t>cells</a:t>
            </a:r>
            <a:r>
              <a:rPr lang="tr-TR" b="1" dirty="0">
                <a:solidFill>
                  <a:schemeClr val="accent1">
                    <a:lumMod val="75000"/>
                  </a:schemeClr>
                </a:solidFill>
              </a:rPr>
              <a:t> </a:t>
            </a:r>
            <a:r>
              <a:rPr lang="tr-TR" dirty="0" err="1">
                <a:solidFill>
                  <a:schemeClr val="accent1">
                    <a:lumMod val="75000"/>
                  </a:schemeClr>
                </a:solidFill>
              </a:rPr>
              <a:t>undergo</a:t>
            </a:r>
            <a:r>
              <a:rPr lang="tr-TR" dirty="0">
                <a:solidFill>
                  <a:schemeClr val="accent1">
                    <a:lumMod val="75000"/>
                  </a:schemeClr>
                </a:solidFill>
              </a:rPr>
              <a:t> </a:t>
            </a:r>
            <a:r>
              <a:rPr lang="tr-TR" dirty="0" err="1">
                <a:solidFill>
                  <a:schemeClr val="accent1">
                    <a:lumMod val="75000"/>
                  </a:schemeClr>
                </a:solidFill>
              </a:rPr>
              <a:t>morphological</a:t>
            </a:r>
            <a:r>
              <a:rPr lang="tr-TR" dirty="0">
                <a:solidFill>
                  <a:schemeClr val="accent1">
                    <a:lumMod val="75000"/>
                  </a:schemeClr>
                </a:solidFill>
              </a:rPr>
              <a:t>/ </a:t>
            </a:r>
            <a:r>
              <a:rPr lang="tr-TR" dirty="0" err="1">
                <a:solidFill>
                  <a:schemeClr val="accent1">
                    <a:lumMod val="75000"/>
                  </a:schemeClr>
                </a:solidFill>
              </a:rPr>
              <a:t>functional</a:t>
            </a:r>
            <a:r>
              <a:rPr lang="tr-TR" dirty="0">
                <a:solidFill>
                  <a:schemeClr val="accent1">
                    <a:lumMod val="75000"/>
                  </a:schemeClr>
                </a:solidFill>
              </a:rPr>
              <a:t> </a:t>
            </a:r>
            <a:r>
              <a:rPr lang="tr-TR" dirty="0" err="1">
                <a:solidFill>
                  <a:schemeClr val="accent1">
                    <a:lumMod val="75000"/>
                  </a:schemeClr>
                </a:solidFill>
              </a:rPr>
              <a:t>changes</a:t>
            </a:r>
            <a:r>
              <a:rPr lang="tr-TR" dirty="0">
                <a:solidFill>
                  <a:schemeClr val="accent1">
                    <a:lumMod val="75000"/>
                  </a:schemeClr>
                </a:solidFill>
              </a:rPr>
              <a:t> </a:t>
            </a:r>
            <a:r>
              <a:rPr lang="tr-TR" dirty="0" err="1">
                <a:solidFill>
                  <a:schemeClr val="accent1">
                    <a:lumMod val="75000"/>
                  </a:schemeClr>
                </a:solidFill>
              </a:rPr>
              <a:t>and</a:t>
            </a:r>
            <a:r>
              <a:rPr lang="tr-TR" dirty="0">
                <a:solidFill>
                  <a:schemeClr val="accent1">
                    <a:lumMod val="75000"/>
                  </a:schemeClr>
                </a:solidFill>
              </a:rPr>
              <a:t> </a:t>
            </a:r>
            <a:r>
              <a:rPr lang="tr-TR" dirty="0" err="1">
                <a:solidFill>
                  <a:schemeClr val="accent1">
                    <a:lumMod val="75000"/>
                  </a:schemeClr>
                </a:solidFill>
              </a:rPr>
              <a:t>produce</a:t>
            </a:r>
            <a:r>
              <a:rPr lang="tr-TR" dirty="0">
                <a:solidFill>
                  <a:schemeClr val="accent1">
                    <a:lumMod val="75000"/>
                  </a:schemeClr>
                </a:solidFill>
              </a:rPr>
              <a:t> </a:t>
            </a:r>
            <a:r>
              <a:rPr lang="tr-TR" dirty="0" err="1">
                <a:solidFill>
                  <a:schemeClr val="accent1">
                    <a:lumMod val="75000"/>
                  </a:schemeClr>
                </a:solidFill>
              </a:rPr>
              <a:t>cytokines</a:t>
            </a:r>
            <a:r>
              <a:rPr lang="tr-TR" dirty="0">
                <a:solidFill>
                  <a:schemeClr val="accent1">
                    <a:lumMod val="75000"/>
                  </a:schemeClr>
                </a:solidFill>
              </a:rPr>
              <a:t>.</a:t>
            </a:r>
          </a:p>
          <a:p>
            <a:endParaRPr lang="tr-TR" dirty="0">
              <a:solidFill>
                <a:schemeClr val="accent1">
                  <a:lumMod val="75000"/>
                </a:schemeClr>
              </a:solidFill>
            </a:endParaRPr>
          </a:p>
          <a:p>
            <a:r>
              <a:rPr lang="tr-TR" b="1" dirty="0" err="1">
                <a:solidFill>
                  <a:schemeClr val="accent1">
                    <a:lumMod val="75000"/>
                  </a:schemeClr>
                </a:solidFill>
              </a:rPr>
              <a:t>Leukocytes</a:t>
            </a:r>
            <a:r>
              <a:rPr lang="tr-TR" b="1" dirty="0">
                <a:solidFill>
                  <a:schemeClr val="accent1">
                    <a:lumMod val="75000"/>
                  </a:schemeClr>
                </a:solidFill>
              </a:rPr>
              <a:t> (N, M, NK) </a:t>
            </a:r>
            <a:r>
              <a:rPr lang="tr-TR" b="1" dirty="0" err="1">
                <a:solidFill>
                  <a:schemeClr val="accent1">
                    <a:lumMod val="75000"/>
                  </a:schemeClr>
                </a:solidFill>
              </a:rPr>
              <a:t>and</a:t>
            </a:r>
            <a:r>
              <a:rPr lang="tr-TR" b="1" dirty="0">
                <a:solidFill>
                  <a:schemeClr val="accent1">
                    <a:lumMod val="75000"/>
                  </a:schemeClr>
                </a:solidFill>
              </a:rPr>
              <a:t> </a:t>
            </a:r>
            <a:r>
              <a:rPr lang="tr-TR" b="1" dirty="0" err="1">
                <a:solidFill>
                  <a:schemeClr val="accent1">
                    <a:lumMod val="75000"/>
                  </a:schemeClr>
                </a:solidFill>
              </a:rPr>
              <a:t>lymphocytes</a:t>
            </a:r>
            <a:r>
              <a:rPr lang="tr-TR" b="1" dirty="0">
                <a:solidFill>
                  <a:schemeClr val="accent1">
                    <a:lumMod val="75000"/>
                  </a:schemeClr>
                </a:solidFill>
              </a:rPr>
              <a:t> </a:t>
            </a:r>
            <a:r>
              <a:rPr lang="tr-TR" dirty="0" err="1">
                <a:solidFill>
                  <a:schemeClr val="accent1">
                    <a:lumMod val="75000"/>
                  </a:schemeClr>
                </a:solidFill>
              </a:rPr>
              <a:t>infiltrate</a:t>
            </a:r>
            <a:r>
              <a:rPr lang="tr-TR" dirty="0">
                <a:solidFill>
                  <a:schemeClr val="accent1">
                    <a:lumMod val="75000"/>
                  </a:schemeClr>
                </a:solidFill>
              </a:rPr>
              <a:t> </a:t>
            </a:r>
            <a:r>
              <a:rPr lang="tr-TR" dirty="0" err="1">
                <a:solidFill>
                  <a:schemeClr val="accent1">
                    <a:lumMod val="75000"/>
                  </a:schemeClr>
                </a:solidFill>
              </a:rPr>
              <a:t>kidney</a:t>
            </a:r>
            <a:r>
              <a:rPr lang="tr-TR" dirty="0">
                <a:solidFill>
                  <a:schemeClr val="accent1">
                    <a:lumMod val="75000"/>
                  </a:schemeClr>
                </a:solidFill>
              </a:rPr>
              <a:t> </a:t>
            </a:r>
            <a:r>
              <a:rPr lang="tr-TR" dirty="0" err="1">
                <a:solidFill>
                  <a:schemeClr val="accent1">
                    <a:lumMod val="75000"/>
                  </a:schemeClr>
                </a:solidFill>
              </a:rPr>
              <a:t>and</a:t>
            </a:r>
            <a:r>
              <a:rPr lang="tr-TR" dirty="0">
                <a:solidFill>
                  <a:schemeClr val="accent1">
                    <a:lumMod val="75000"/>
                  </a:schemeClr>
                </a:solidFill>
              </a:rPr>
              <a:t> </a:t>
            </a:r>
            <a:r>
              <a:rPr lang="tr-TR" dirty="0" err="1">
                <a:solidFill>
                  <a:schemeClr val="accent1">
                    <a:lumMod val="75000"/>
                  </a:schemeClr>
                </a:solidFill>
              </a:rPr>
              <a:t>become</a:t>
            </a:r>
            <a:r>
              <a:rPr lang="tr-TR" dirty="0">
                <a:solidFill>
                  <a:schemeClr val="accent1">
                    <a:lumMod val="75000"/>
                  </a:schemeClr>
                </a:solidFill>
              </a:rPr>
              <a:t> </a:t>
            </a:r>
            <a:r>
              <a:rPr lang="tr-TR" dirty="0" err="1">
                <a:solidFill>
                  <a:schemeClr val="accent1">
                    <a:lumMod val="75000"/>
                  </a:schemeClr>
                </a:solidFill>
              </a:rPr>
              <a:t>activated</a:t>
            </a:r>
            <a:r>
              <a:rPr lang="tr-TR" dirty="0">
                <a:solidFill>
                  <a:schemeClr val="accent1">
                    <a:lumMod val="75000"/>
                  </a:schemeClr>
                </a:solidFill>
              </a:rPr>
              <a:t> </a:t>
            </a:r>
            <a:r>
              <a:rPr lang="tr-TR" dirty="0" err="1">
                <a:solidFill>
                  <a:schemeClr val="accent1">
                    <a:lumMod val="75000"/>
                  </a:schemeClr>
                </a:solidFill>
              </a:rPr>
              <a:t>for</a:t>
            </a:r>
            <a:r>
              <a:rPr lang="tr-TR" dirty="0">
                <a:solidFill>
                  <a:schemeClr val="accent1">
                    <a:lumMod val="75000"/>
                  </a:schemeClr>
                </a:solidFill>
              </a:rPr>
              <a:t> </a:t>
            </a:r>
            <a:r>
              <a:rPr lang="tr-TR" b="1" dirty="0" err="1">
                <a:solidFill>
                  <a:schemeClr val="accent1">
                    <a:lumMod val="75000"/>
                  </a:schemeClr>
                </a:solidFill>
              </a:rPr>
              <a:t>pro-inflammatory</a:t>
            </a:r>
            <a:r>
              <a:rPr lang="tr-TR" b="1" dirty="0">
                <a:solidFill>
                  <a:schemeClr val="accent1">
                    <a:lumMod val="75000"/>
                  </a:schemeClr>
                </a:solidFill>
              </a:rPr>
              <a:t> </a:t>
            </a:r>
            <a:r>
              <a:rPr lang="tr-TR" b="1" dirty="0" err="1">
                <a:solidFill>
                  <a:schemeClr val="accent1">
                    <a:lumMod val="75000"/>
                  </a:schemeClr>
                </a:solidFill>
              </a:rPr>
              <a:t>cytokine</a:t>
            </a:r>
            <a:r>
              <a:rPr lang="tr-TR" b="1" dirty="0">
                <a:solidFill>
                  <a:schemeClr val="accent1">
                    <a:lumMod val="75000"/>
                  </a:schemeClr>
                </a:solidFill>
              </a:rPr>
              <a:t> </a:t>
            </a:r>
            <a:r>
              <a:rPr lang="tr-TR" b="1" dirty="0" err="1">
                <a:solidFill>
                  <a:schemeClr val="accent1">
                    <a:lumMod val="75000"/>
                  </a:schemeClr>
                </a:solidFill>
              </a:rPr>
              <a:t>production</a:t>
            </a:r>
            <a:r>
              <a:rPr lang="tr-TR" dirty="0">
                <a:solidFill>
                  <a:schemeClr val="accent1">
                    <a:lumMod val="75000"/>
                  </a:schemeClr>
                </a:solidFill>
              </a:rPr>
              <a:t> </a:t>
            </a:r>
          </a:p>
          <a:p>
            <a:r>
              <a:rPr lang="tr-TR" dirty="0">
                <a:solidFill>
                  <a:schemeClr val="accent1">
                    <a:lumMod val="75000"/>
                  </a:schemeClr>
                </a:solidFill>
              </a:rPr>
              <a:t>( TNF-</a:t>
            </a:r>
            <a:r>
              <a:rPr lang="el-GR" dirty="0">
                <a:solidFill>
                  <a:schemeClr val="accent1">
                    <a:lumMod val="75000"/>
                  </a:schemeClr>
                </a:solidFill>
              </a:rPr>
              <a:t>α</a:t>
            </a:r>
            <a:r>
              <a:rPr lang="tr-TR" dirty="0">
                <a:solidFill>
                  <a:schemeClr val="accent1">
                    <a:lumMod val="75000"/>
                  </a:schemeClr>
                </a:solidFill>
              </a:rPr>
              <a:t>, IFN-</a:t>
            </a:r>
            <a:r>
              <a:rPr lang="el-GR" dirty="0">
                <a:solidFill>
                  <a:schemeClr val="accent1">
                    <a:lumMod val="75000"/>
                  </a:schemeClr>
                </a:solidFill>
              </a:rPr>
              <a:t>γ</a:t>
            </a:r>
            <a:r>
              <a:rPr lang="tr-TR" dirty="0">
                <a:solidFill>
                  <a:schemeClr val="accent1">
                    <a:lumMod val="75000"/>
                  </a:schemeClr>
                </a:solidFill>
              </a:rPr>
              <a:t>, TGF-</a:t>
            </a:r>
            <a:r>
              <a:rPr lang="el-GR" dirty="0">
                <a:solidFill>
                  <a:schemeClr val="accent1">
                    <a:lumMod val="75000"/>
                  </a:schemeClr>
                </a:solidFill>
              </a:rPr>
              <a:t>β</a:t>
            </a:r>
            <a:r>
              <a:rPr lang="tr-TR" dirty="0">
                <a:solidFill>
                  <a:schemeClr val="accent1">
                    <a:lumMod val="75000"/>
                  </a:schemeClr>
                </a:solidFill>
              </a:rPr>
              <a:t>, IL-1, </a:t>
            </a:r>
            <a:r>
              <a:rPr lang="tr-TR" dirty="0" err="1">
                <a:solidFill>
                  <a:schemeClr val="accent1">
                    <a:lumMod val="75000"/>
                  </a:schemeClr>
                </a:solidFill>
              </a:rPr>
              <a:t>etc</a:t>
            </a:r>
            <a:r>
              <a:rPr lang="tr-TR" dirty="0">
                <a:solidFill>
                  <a:schemeClr val="accent1">
                    <a:lumMod val="75000"/>
                  </a:schemeClr>
                </a:solidFill>
              </a:rPr>
              <a:t>)</a:t>
            </a:r>
          </a:p>
          <a:p>
            <a:endParaRPr lang="tr-TR" dirty="0">
              <a:solidFill>
                <a:schemeClr val="accent1">
                  <a:lumMod val="75000"/>
                </a:schemeClr>
              </a:solidFill>
            </a:endParaRPr>
          </a:p>
          <a:p>
            <a:endParaRPr lang="tr-TR" dirty="0">
              <a:solidFill>
                <a:schemeClr val="accent1">
                  <a:lumMod val="75000"/>
                </a:schemeClr>
              </a:solidFill>
            </a:endParaRPr>
          </a:p>
        </p:txBody>
      </p:sp>
      <p:sp>
        <p:nvSpPr>
          <p:cNvPr id="15" name="Dikdörtgen 14"/>
          <p:cNvSpPr/>
          <p:nvPr/>
        </p:nvSpPr>
        <p:spPr>
          <a:xfrm>
            <a:off x="128525" y="6400412"/>
            <a:ext cx="3898351" cy="276999"/>
          </a:xfrm>
          <a:prstGeom prst="rect">
            <a:avLst/>
          </a:prstGeom>
        </p:spPr>
        <p:txBody>
          <a:bodyPr wrap="square">
            <a:spAutoFit/>
          </a:bodyPr>
          <a:lstStyle/>
          <a:p>
            <a:r>
              <a:rPr lang="tr-TR" sz="1200" u="sng" dirty="0" err="1">
                <a:solidFill>
                  <a:srgbClr val="205493"/>
                </a:solidFill>
                <a:latin typeface="Helvetica Neue"/>
                <a:hlinkClick r:id="rId3"/>
              </a:rPr>
              <a:t>Edelstein</a:t>
            </a:r>
            <a:r>
              <a:rPr lang="tr-TR" sz="1200" u="sng" dirty="0">
                <a:solidFill>
                  <a:srgbClr val="205493"/>
                </a:solidFill>
                <a:latin typeface="Helvetica Neue"/>
                <a:hlinkClick r:id="rId3"/>
              </a:rPr>
              <a:t> CL. </a:t>
            </a:r>
            <a:r>
              <a:rPr lang="tr-TR" sz="1200" u="sng" dirty="0" err="1">
                <a:solidFill>
                  <a:srgbClr val="205493"/>
                </a:solidFill>
                <a:latin typeface="Helvetica Neue"/>
                <a:hlinkClick r:id="rId3"/>
              </a:rPr>
              <a:t>Mediators</a:t>
            </a:r>
            <a:r>
              <a:rPr lang="tr-TR" sz="1200" u="sng" dirty="0">
                <a:solidFill>
                  <a:srgbClr val="205493"/>
                </a:solidFill>
                <a:latin typeface="Helvetica Neue"/>
                <a:hlinkClick r:id="rId3"/>
              </a:rPr>
              <a:t> </a:t>
            </a:r>
            <a:r>
              <a:rPr lang="tr-TR" sz="1200" u="sng" dirty="0" err="1">
                <a:solidFill>
                  <a:srgbClr val="205493"/>
                </a:solidFill>
                <a:latin typeface="Helvetica Neue"/>
                <a:hlinkClick r:id="rId3"/>
              </a:rPr>
              <a:t>Inflamm</a:t>
            </a:r>
            <a:r>
              <a:rPr lang="tr-TR" sz="1200" u="sng" dirty="0">
                <a:solidFill>
                  <a:srgbClr val="205493"/>
                </a:solidFill>
                <a:latin typeface="Helvetica Neue"/>
                <a:hlinkClick r:id="rId3"/>
              </a:rPr>
              <a:t>.</a:t>
            </a:r>
            <a:r>
              <a:rPr lang="tr-TR" sz="1200" dirty="0">
                <a:solidFill>
                  <a:srgbClr val="212121"/>
                </a:solidFill>
                <a:latin typeface="Helvetica Neue"/>
              </a:rPr>
              <a:t> 2009; 2009: 137072.</a:t>
            </a:r>
            <a:endParaRPr lang="tr-TR" sz="1200" dirty="0"/>
          </a:p>
        </p:txBody>
      </p:sp>
    </p:spTree>
    <p:extLst>
      <p:ext uri="{BB962C8B-B14F-4D97-AF65-F5344CB8AC3E}">
        <p14:creationId xmlns:p14="http://schemas.microsoft.com/office/powerpoint/2010/main" val="933030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392616" y="136525"/>
            <a:ext cx="5794131" cy="1325563"/>
          </a:xfrm>
        </p:spPr>
        <p:txBody>
          <a:bodyPr>
            <a:normAutofit/>
          </a:bodyPr>
          <a:lstStyle/>
          <a:p>
            <a:r>
              <a:rPr lang="tr-TR" sz="4000" b="1" dirty="0" err="1">
                <a:solidFill>
                  <a:srgbClr val="FF0000"/>
                </a:solidFill>
                <a:effectLst>
                  <a:outerShdw blurRad="38100" dist="38100" dir="2700000" algn="tl">
                    <a:srgbClr val="000000">
                      <a:alpha val="43137"/>
                    </a:srgbClr>
                  </a:outerShdw>
                </a:effectLst>
              </a:rPr>
              <a:t>Immune</a:t>
            </a:r>
            <a:r>
              <a:rPr lang="tr-TR" sz="4000" b="1" dirty="0">
                <a:solidFill>
                  <a:srgbClr val="FF0000"/>
                </a:solidFill>
                <a:effectLst>
                  <a:outerShdw blurRad="38100" dist="38100" dir="2700000" algn="tl">
                    <a:srgbClr val="000000">
                      <a:alpha val="43137"/>
                    </a:srgbClr>
                  </a:outerShdw>
                </a:effectLst>
              </a:rPr>
              <a:t> </a:t>
            </a:r>
            <a:r>
              <a:rPr lang="tr-TR" sz="4000" b="1" dirty="0" err="1">
                <a:solidFill>
                  <a:srgbClr val="FF0000"/>
                </a:solidFill>
                <a:effectLst>
                  <a:outerShdw blurRad="38100" dist="38100" dir="2700000" algn="tl">
                    <a:srgbClr val="000000">
                      <a:alpha val="43137"/>
                    </a:srgbClr>
                  </a:outerShdw>
                </a:effectLst>
              </a:rPr>
              <a:t>regulation</a:t>
            </a:r>
            <a:r>
              <a:rPr lang="tr-TR" sz="4000" b="1" dirty="0">
                <a:solidFill>
                  <a:srgbClr val="FF0000"/>
                </a:solidFill>
                <a:effectLst>
                  <a:outerShdw blurRad="38100" dist="38100" dir="2700000" algn="tl">
                    <a:srgbClr val="000000">
                      <a:alpha val="43137"/>
                    </a:srgbClr>
                  </a:outerShdw>
                </a:effectLst>
              </a:rPr>
              <a:t> of </a:t>
            </a:r>
            <a:r>
              <a:rPr lang="tr-TR" sz="4000" b="1" dirty="0" err="1">
                <a:solidFill>
                  <a:srgbClr val="FF0000"/>
                </a:solidFill>
                <a:effectLst>
                  <a:outerShdw blurRad="38100" dist="38100" dir="2700000" algn="tl">
                    <a:srgbClr val="000000">
                      <a:alpha val="43137"/>
                    </a:srgbClr>
                  </a:outerShdw>
                </a:effectLst>
              </a:rPr>
              <a:t>cytokines</a:t>
            </a:r>
            <a:r>
              <a:rPr lang="tr-TR" sz="4000" b="1" dirty="0">
                <a:solidFill>
                  <a:srgbClr val="FF0000"/>
                </a:solidFill>
                <a:effectLst>
                  <a:outerShdw blurRad="38100" dist="38100" dir="2700000" algn="tl">
                    <a:srgbClr val="000000">
                      <a:alpha val="43137"/>
                    </a:srgbClr>
                  </a:outerShdw>
                </a:effectLst>
              </a:rPr>
              <a:t> in AKI</a:t>
            </a:r>
          </a:p>
        </p:txBody>
      </p:sp>
      <p:sp>
        <p:nvSpPr>
          <p:cNvPr id="5" name="Slayt Numarası Yer Tutucusu 4"/>
          <p:cNvSpPr>
            <a:spLocks noGrp="1"/>
          </p:cNvSpPr>
          <p:nvPr>
            <p:ph type="sldNum" sz="quarter" idx="12"/>
          </p:nvPr>
        </p:nvSpPr>
        <p:spPr/>
        <p:txBody>
          <a:bodyPr/>
          <a:lstStyle/>
          <a:p>
            <a:fld id="{74745C36-2D23-4A8F-8D04-8C41EC7AB4A0}" type="slidenum">
              <a:rPr lang="tr-TR" smtClean="0"/>
              <a:t>7</a:t>
            </a:fld>
            <a:endParaRPr lang="tr-TR"/>
          </a:p>
        </p:txBody>
      </p:sp>
      <p:pic>
        <p:nvPicPr>
          <p:cNvPr id="7" name="Resim 6"/>
          <p:cNvPicPr>
            <a:picLocks noChangeAspect="1"/>
          </p:cNvPicPr>
          <p:nvPr/>
        </p:nvPicPr>
        <p:blipFill>
          <a:blip r:embed="rId2"/>
          <a:stretch>
            <a:fillRect/>
          </a:stretch>
        </p:blipFill>
        <p:spPr>
          <a:xfrm>
            <a:off x="351692" y="136525"/>
            <a:ext cx="5040924" cy="6219825"/>
          </a:xfrm>
          <a:prstGeom prst="rect">
            <a:avLst/>
          </a:prstGeom>
          <a:ln>
            <a:solidFill>
              <a:srgbClr val="7030A0"/>
            </a:solidFill>
          </a:ln>
        </p:spPr>
      </p:pic>
      <p:sp>
        <p:nvSpPr>
          <p:cNvPr id="9" name="Metin kutusu 8"/>
          <p:cNvSpPr txBox="1"/>
          <p:nvPr/>
        </p:nvSpPr>
        <p:spPr>
          <a:xfrm>
            <a:off x="5800165" y="1537687"/>
            <a:ext cx="6212541" cy="4093428"/>
          </a:xfrm>
          <a:prstGeom prst="rect">
            <a:avLst/>
          </a:prstGeom>
          <a:solidFill>
            <a:schemeClr val="accent5">
              <a:lumMod val="40000"/>
              <a:lumOff val="60000"/>
            </a:schemeClr>
          </a:solidFill>
        </p:spPr>
        <p:txBody>
          <a:bodyPr wrap="square" rtlCol="0">
            <a:spAutoFit/>
          </a:bodyPr>
          <a:lstStyle/>
          <a:p>
            <a:endParaRPr lang="tr-TR" sz="2000" b="1" dirty="0"/>
          </a:p>
          <a:p>
            <a:pPr marL="342900" indent="-342900">
              <a:buFont typeface="Wingdings" panose="05000000000000000000" pitchFamily="2" charset="2"/>
              <a:buChar char="q"/>
            </a:pPr>
            <a:r>
              <a:rPr lang="tr-TR" sz="2000" b="1" dirty="0" err="1"/>
              <a:t>Proinflammatory</a:t>
            </a:r>
            <a:r>
              <a:rPr lang="tr-TR" sz="2000" b="1" dirty="0"/>
              <a:t> </a:t>
            </a:r>
            <a:r>
              <a:rPr lang="tr-TR" sz="2000" b="1" dirty="0" err="1"/>
              <a:t>cytokines</a:t>
            </a:r>
            <a:r>
              <a:rPr lang="tr-TR" sz="2000" b="1" dirty="0"/>
              <a:t> </a:t>
            </a:r>
            <a:r>
              <a:rPr lang="tr-TR" sz="2000" b="1" dirty="0" err="1"/>
              <a:t>and</a:t>
            </a:r>
            <a:r>
              <a:rPr lang="tr-TR" sz="2000" b="1" dirty="0"/>
              <a:t> </a:t>
            </a:r>
            <a:r>
              <a:rPr lang="tr-TR" sz="2000" b="1" dirty="0" err="1"/>
              <a:t>chemokines</a:t>
            </a:r>
            <a:r>
              <a:rPr lang="tr-TR" sz="2000" b="1" dirty="0"/>
              <a:t>: </a:t>
            </a:r>
          </a:p>
          <a:p>
            <a:pPr marL="800100" lvl="1" indent="-342900">
              <a:buFont typeface="Wingdings" panose="05000000000000000000" pitchFamily="2" charset="2"/>
              <a:buChar char="q"/>
            </a:pPr>
            <a:r>
              <a:rPr lang="tr-TR" sz="2000" dirty="0"/>
              <a:t>(TNF-</a:t>
            </a:r>
            <a:r>
              <a:rPr lang="el-GR" sz="2000" dirty="0"/>
              <a:t>α</a:t>
            </a:r>
            <a:r>
              <a:rPr lang="tr-TR" sz="2000" dirty="0"/>
              <a:t>, IL-6, IL-18, IFN-</a:t>
            </a:r>
            <a:r>
              <a:rPr lang="el-GR" sz="2000" dirty="0"/>
              <a:t>γ</a:t>
            </a:r>
            <a:r>
              <a:rPr lang="tr-TR" sz="2000" dirty="0"/>
              <a:t>, IL-20, </a:t>
            </a:r>
            <a:r>
              <a:rPr lang="tr-TR" sz="2000" i="1" dirty="0" err="1"/>
              <a:t>Caspase</a:t>
            </a:r>
            <a:r>
              <a:rPr lang="tr-TR" sz="2000" i="1" dirty="0"/>
              <a:t> -1 </a:t>
            </a:r>
            <a:r>
              <a:rPr lang="tr-TR" sz="2000" i="1" dirty="0" err="1"/>
              <a:t>induced</a:t>
            </a:r>
            <a:r>
              <a:rPr lang="tr-TR" sz="2000" i="1" dirty="0"/>
              <a:t> </a:t>
            </a:r>
            <a:r>
              <a:rPr lang="tr-TR" sz="2000" dirty="0"/>
              <a:t>IL-1B </a:t>
            </a:r>
            <a:r>
              <a:rPr lang="tr-TR" sz="2000" dirty="0" err="1"/>
              <a:t>and</a:t>
            </a:r>
            <a:r>
              <a:rPr lang="tr-TR" sz="2000" dirty="0"/>
              <a:t> IL-18, MCP-1, CX3CL1)</a:t>
            </a:r>
          </a:p>
          <a:p>
            <a:endParaRPr lang="tr-TR" sz="2000" b="1" dirty="0"/>
          </a:p>
          <a:p>
            <a:pPr marL="285750" indent="-285750">
              <a:buFont typeface="Wingdings" panose="05000000000000000000" pitchFamily="2" charset="2"/>
              <a:buChar char="q"/>
            </a:pPr>
            <a:r>
              <a:rPr lang="tr-TR" sz="2000" b="1" dirty="0" err="1"/>
              <a:t>Antinflammatory</a:t>
            </a:r>
            <a:r>
              <a:rPr lang="tr-TR" sz="2000" b="1" dirty="0"/>
              <a:t> </a:t>
            </a:r>
            <a:r>
              <a:rPr lang="tr-TR" sz="2000" b="1" dirty="0" err="1"/>
              <a:t>inhibitors</a:t>
            </a:r>
            <a:r>
              <a:rPr lang="tr-TR" sz="2000" b="1" dirty="0"/>
              <a:t> </a:t>
            </a:r>
            <a:r>
              <a:rPr lang="tr-TR" sz="2000" b="1" dirty="0" err="1"/>
              <a:t>and</a:t>
            </a:r>
            <a:r>
              <a:rPr lang="tr-TR" sz="2000" b="1" dirty="0"/>
              <a:t> </a:t>
            </a:r>
            <a:r>
              <a:rPr lang="tr-TR" sz="2000" b="1" dirty="0" err="1"/>
              <a:t>antagonists</a:t>
            </a:r>
            <a:r>
              <a:rPr lang="tr-TR" sz="2000" b="1" dirty="0"/>
              <a:t>: </a:t>
            </a:r>
            <a:r>
              <a:rPr lang="tr-TR" sz="2000" dirty="0"/>
              <a:t> </a:t>
            </a:r>
          </a:p>
          <a:p>
            <a:pPr marL="742950" lvl="1" indent="-285750">
              <a:buFont typeface="Wingdings" panose="05000000000000000000" pitchFamily="2" charset="2"/>
              <a:buChar char="q"/>
            </a:pPr>
            <a:r>
              <a:rPr lang="tr-TR" sz="2000" dirty="0"/>
              <a:t>(IL-10, IL-4, IL-13, CSF </a:t>
            </a:r>
            <a:r>
              <a:rPr lang="tr-TR" sz="2000" dirty="0" err="1"/>
              <a:t>and</a:t>
            </a:r>
            <a:r>
              <a:rPr lang="tr-TR" sz="2000" dirty="0"/>
              <a:t> GM-CSF)</a:t>
            </a:r>
          </a:p>
          <a:p>
            <a:pPr marL="742950" lvl="1" indent="-285750">
              <a:buFont typeface="Wingdings" panose="05000000000000000000" pitchFamily="2" charset="2"/>
              <a:buChar char="q"/>
            </a:pPr>
            <a:endParaRPr lang="tr-TR" dirty="0"/>
          </a:p>
          <a:p>
            <a:pPr marL="285750" indent="-285750">
              <a:buFont typeface="Wingdings" panose="05000000000000000000" pitchFamily="2" charset="2"/>
              <a:buChar char="q"/>
            </a:pPr>
            <a:r>
              <a:rPr lang="tr-TR" sz="2800" b="1" dirty="0">
                <a:solidFill>
                  <a:srgbClr val="7030A0"/>
                </a:solidFill>
                <a:effectLst>
                  <a:outerShdw blurRad="38100" dist="38100" dir="2700000" algn="tl">
                    <a:srgbClr val="000000">
                      <a:alpha val="43137"/>
                    </a:srgbClr>
                  </a:outerShdw>
                </a:effectLst>
              </a:rPr>
              <a:t> </a:t>
            </a:r>
            <a:r>
              <a:rPr lang="tr-TR" sz="2800" b="1" dirty="0" err="1">
                <a:solidFill>
                  <a:srgbClr val="7030A0"/>
                </a:solidFill>
                <a:effectLst>
                  <a:outerShdw blurRad="38100" dist="38100" dir="2700000" algn="tl">
                    <a:srgbClr val="000000">
                      <a:alpha val="43137"/>
                    </a:srgbClr>
                  </a:outerShdw>
                </a:effectLst>
              </a:rPr>
              <a:t>Dysregulated</a:t>
            </a:r>
            <a:r>
              <a:rPr lang="tr-TR" sz="2800" b="1" dirty="0">
                <a:solidFill>
                  <a:srgbClr val="7030A0"/>
                </a:solidFill>
                <a:effectLst>
                  <a:outerShdw blurRad="38100" dist="38100" dir="2700000" algn="tl">
                    <a:srgbClr val="000000">
                      <a:alpha val="43137"/>
                    </a:srgbClr>
                  </a:outerShdw>
                </a:effectLst>
              </a:rPr>
              <a:t> </a:t>
            </a:r>
            <a:r>
              <a:rPr lang="tr-TR" sz="2800" b="1" dirty="0" err="1">
                <a:solidFill>
                  <a:srgbClr val="7030A0"/>
                </a:solidFill>
                <a:effectLst>
                  <a:outerShdw blurRad="38100" dist="38100" dir="2700000" algn="tl">
                    <a:srgbClr val="000000">
                      <a:alpha val="43137"/>
                    </a:srgbClr>
                  </a:outerShdw>
                </a:effectLst>
              </a:rPr>
              <a:t>mechanism</a:t>
            </a:r>
            <a:r>
              <a:rPr lang="tr-TR" sz="2800" b="1" dirty="0">
                <a:solidFill>
                  <a:srgbClr val="7030A0"/>
                </a:solidFill>
                <a:effectLst>
                  <a:outerShdw blurRad="38100" dist="38100" dir="2700000" algn="tl">
                    <a:srgbClr val="000000">
                      <a:alpha val="43137"/>
                    </a:srgbClr>
                  </a:outerShdw>
                </a:effectLst>
              </a:rPr>
              <a:t> </a:t>
            </a:r>
            <a:r>
              <a:rPr lang="tr-TR" sz="2800" b="1" dirty="0" err="1">
                <a:solidFill>
                  <a:srgbClr val="7030A0"/>
                </a:solidFill>
                <a:effectLst>
                  <a:outerShdw blurRad="38100" dist="38100" dir="2700000" algn="tl">
                    <a:srgbClr val="000000">
                      <a:alpha val="43137"/>
                    </a:srgbClr>
                  </a:outerShdw>
                </a:effectLst>
              </a:rPr>
              <a:t>and</a:t>
            </a:r>
            <a:r>
              <a:rPr lang="tr-TR" sz="2800" b="1" dirty="0">
                <a:solidFill>
                  <a:srgbClr val="7030A0"/>
                </a:solidFill>
                <a:effectLst>
                  <a:outerShdw blurRad="38100" dist="38100" dir="2700000" algn="tl">
                    <a:srgbClr val="000000">
                      <a:alpha val="43137"/>
                    </a:srgbClr>
                  </a:outerShdw>
                </a:effectLst>
              </a:rPr>
              <a:t> </a:t>
            </a:r>
            <a:r>
              <a:rPr lang="tr-TR" sz="2800" b="1" dirty="0" err="1">
                <a:solidFill>
                  <a:srgbClr val="7030A0"/>
                </a:solidFill>
                <a:effectLst>
                  <a:outerShdw blurRad="38100" dist="38100" dir="2700000" algn="tl">
                    <a:srgbClr val="000000">
                      <a:alpha val="43137"/>
                    </a:srgbClr>
                  </a:outerShdw>
                </a:effectLst>
              </a:rPr>
              <a:t>excessive</a:t>
            </a:r>
            <a:r>
              <a:rPr lang="tr-TR" sz="2800" b="1" dirty="0">
                <a:solidFill>
                  <a:srgbClr val="7030A0"/>
                </a:solidFill>
                <a:effectLst>
                  <a:outerShdw blurRad="38100" dist="38100" dir="2700000" algn="tl">
                    <a:srgbClr val="000000">
                      <a:alpha val="43137"/>
                    </a:srgbClr>
                  </a:outerShdw>
                </a:effectLst>
              </a:rPr>
              <a:t> </a:t>
            </a:r>
            <a:r>
              <a:rPr lang="tr-TR" sz="2800" b="1" dirty="0" err="1">
                <a:solidFill>
                  <a:srgbClr val="7030A0"/>
                </a:solidFill>
                <a:effectLst>
                  <a:outerShdw blurRad="38100" dist="38100" dir="2700000" algn="tl">
                    <a:srgbClr val="000000">
                      <a:alpha val="43137"/>
                    </a:srgbClr>
                  </a:outerShdw>
                </a:effectLst>
              </a:rPr>
              <a:t>cytokines</a:t>
            </a:r>
            <a:r>
              <a:rPr lang="tr-TR" sz="2800" b="1" dirty="0">
                <a:solidFill>
                  <a:srgbClr val="7030A0"/>
                </a:solidFill>
                <a:effectLst>
                  <a:outerShdw blurRad="38100" dist="38100" dir="2700000" algn="tl">
                    <a:srgbClr val="000000">
                      <a:alpha val="43137"/>
                    </a:srgbClr>
                  </a:outerShdw>
                </a:effectLst>
              </a:rPr>
              <a:t> is </a:t>
            </a:r>
            <a:r>
              <a:rPr lang="tr-TR" sz="2800" b="1" dirty="0" err="1">
                <a:solidFill>
                  <a:srgbClr val="7030A0"/>
                </a:solidFill>
                <a:effectLst>
                  <a:outerShdw blurRad="38100" dist="38100" dir="2700000" algn="tl">
                    <a:srgbClr val="000000">
                      <a:alpha val="43137"/>
                    </a:srgbClr>
                  </a:outerShdw>
                </a:effectLst>
              </a:rPr>
              <a:t>responsible</a:t>
            </a:r>
            <a:r>
              <a:rPr lang="tr-TR" sz="2800" b="1" dirty="0">
                <a:solidFill>
                  <a:srgbClr val="7030A0"/>
                </a:solidFill>
                <a:effectLst>
                  <a:outerShdw blurRad="38100" dist="38100" dir="2700000" algn="tl">
                    <a:srgbClr val="000000">
                      <a:alpha val="43137"/>
                    </a:srgbClr>
                  </a:outerShdw>
                </a:effectLst>
              </a:rPr>
              <a:t> </a:t>
            </a:r>
            <a:r>
              <a:rPr lang="tr-TR" sz="2800" b="1" dirty="0" err="1">
                <a:solidFill>
                  <a:srgbClr val="7030A0"/>
                </a:solidFill>
                <a:effectLst>
                  <a:outerShdw blurRad="38100" dist="38100" dir="2700000" algn="tl">
                    <a:srgbClr val="000000">
                      <a:alpha val="43137"/>
                    </a:srgbClr>
                  </a:outerShdw>
                </a:effectLst>
              </a:rPr>
              <a:t>for</a:t>
            </a:r>
            <a:r>
              <a:rPr lang="tr-TR" sz="2800" b="1" dirty="0">
                <a:solidFill>
                  <a:srgbClr val="7030A0"/>
                </a:solidFill>
                <a:effectLst>
                  <a:outerShdw blurRad="38100" dist="38100" dir="2700000" algn="tl">
                    <a:srgbClr val="000000">
                      <a:alpha val="43137"/>
                    </a:srgbClr>
                  </a:outerShdw>
                </a:effectLst>
              </a:rPr>
              <a:t> AKI </a:t>
            </a:r>
            <a:r>
              <a:rPr lang="tr-TR" sz="2800" b="1" dirty="0" err="1">
                <a:solidFill>
                  <a:srgbClr val="7030A0"/>
                </a:solidFill>
                <a:effectLst>
                  <a:outerShdw blurRad="38100" dist="38100" dir="2700000" algn="tl">
                    <a:srgbClr val="000000">
                      <a:alpha val="43137"/>
                    </a:srgbClr>
                  </a:outerShdw>
                </a:effectLst>
              </a:rPr>
              <a:t>immunopathogenesis</a:t>
            </a:r>
            <a:r>
              <a:rPr lang="tr-TR" sz="2800" b="1" dirty="0">
                <a:solidFill>
                  <a:srgbClr val="7030A0"/>
                </a:solidFill>
                <a:effectLst>
                  <a:outerShdw blurRad="38100" dist="38100" dir="2700000" algn="tl">
                    <a:srgbClr val="000000">
                      <a:alpha val="43137"/>
                    </a:srgbClr>
                  </a:outerShdw>
                </a:effectLst>
              </a:rPr>
              <a:t>. </a:t>
            </a:r>
            <a:endParaRPr lang="tr-TR" sz="2800" dirty="0"/>
          </a:p>
          <a:p>
            <a:endParaRPr lang="tr-TR" dirty="0"/>
          </a:p>
        </p:txBody>
      </p:sp>
      <p:pic>
        <p:nvPicPr>
          <p:cNvPr id="11" name="Resim 10"/>
          <p:cNvPicPr>
            <a:picLocks noChangeAspect="1"/>
          </p:cNvPicPr>
          <p:nvPr/>
        </p:nvPicPr>
        <p:blipFill>
          <a:blip r:embed="rId3"/>
          <a:stretch>
            <a:fillRect/>
          </a:stretch>
        </p:blipFill>
        <p:spPr>
          <a:xfrm>
            <a:off x="394308" y="6398359"/>
            <a:ext cx="3901778" cy="323116"/>
          </a:xfrm>
          <a:prstGeom prst="rect">
            <a:avLst/>
          </a:prstGeom>
        </p:spPr>
      </p:pic>
    </p:spTree>
    <p:extLst>
      <p:ext uri="{BB962C8B-B14F-4D97-AF65-F5344CB8AC3E}">
        <p14:creationId xmlns:p14="http://schemas.microsoft.com/office/powerpoint/2010/main" val="1523878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sp>
        <p:nvSpPr>
          <p:cNvPr id="3" name="İçerik Yer Tutucusu 2"/>
          <p:cNvSpPr>
            <a:spLocks noGrp="1"/>
          </p:cNvSpPr>
          <p:nvPr>
            <p:ph idx="1"/>
          </p:nvPr>
        </p:nvSpPr>
        <p:spPr>
          <a:xfrm>
            <a:off x="6116515" y="254978"/>
            <a:ext cx="5832231" cy="3217984"/>
          </a:xfrm>
          <a:solidFill>
            <a:schemeClr val="accent5">
              <a:lumMod val="40000"/>
              <a:lumOff val="60000"/>
            </a:schemeClr>
          </a:solidFill>
        </p:spPr>
        <p:txBody>
          <a:bodyPr>
            <a:normAutofit/>
          </a:bodyPr>
          <a:lstStyle/>
          <a:p>
            <a:r>
              <a:rPr lang="en-US" sz="2000" b="1" dirty="0" err="1"/>
              <a:t>Fractalkine</a:t>
            </a:r>
            <a:r>
              <a:rPr lang="en-US" sz="2000" b="1" dirty="0"/>
              <a:t> (CX3CL1) is expressed on injured endothelial cells </a:t>
            </a:r>
            <a:r>
              <a:rPr lang="en-US" sz="2000" dirty="0"/>
              <a:t>and is a </a:t>
            </a:r>
            <a:r>
              <a:rPr lang="en-US" sz="2000" b="1" dirty="0"/>
              <a:t>potent chemoattractant and adhesion molecule for macrophages</a:t>
            </a:r>
            <a:r>
              <a:rPr lang="en-US" sz="2000" dirty="0"/>
              <a:t> </a:t>
            </a:r>
            <a:r>
              <a:rPr lang="en-US" sz="2000" b="1" dirty="0"/>
              <a:t>carrying the </a:t>
            </a:r>
            <a:r>
              <a:rPr lang="en-US" sz="2000" b="1" dirty="0" err="1"/>
              <a:t>fractalkine</a:t>
            </a:r>
            <a:r>
              <a:rPr lang="en-US" sz="2000" b="1" dirty="0"/>
              <a:t> receptor (CX3CR1). </a:t>
            </a:r>
            <a:endParaRPr lang="tr-TR" sz="2000" b="1" dirty="0"/>
          </a:p>
          <a:p>
            <a:r>
              <a:rPr lang="en-US" sz="2000" dirty="0"/>
              <a:t>The aim of this study was to investigate</a:t>
            </a:r>
            <a:r>
              <a:rPr lang="tr-TR" sz="2000" dirty="0"/>
              <a:t>: </a:t>
            </a:r>
          </a:p>
          <a:p>
            <a:pPr lvl="1"/>
            <a:r>
              <a:rPr lang="en-US" sz="2000" dirty="0"/>
              <a:t> </a:t>
            </a:r>
            <a:r>
              <a:rPr lang="tr-TR" sz="2000" b="1" dirty="0"/>
              <a:t>T</a:t>
            </a:r>
            <a:r>
              <a:rPr lang="en-US" sz="2000" b="1" dirty="0"/>
              <a:t>he role of CX3CL1, and its ligand CX3CR1, in ischemic acute renal failure (ARF) in mice. </a:t>
            </a:r>
            <a:endParaRPr lang="tr-TR" sz="2000" b="1" dirty="0"/>
          </a:p>
          <a:p>
            <a:pPr lvl="1"/>
            <a:r>
              <a:rPr lang="tr-TR" sz="2000" b="1" dirty="0" err="1"/>
              <a:t>Whether</a:t>
            </a:r>
            <a:r>
              <a:rPr lang="tr-TR" sz="2000" b="1" dirty="0"/>
              <a:t> </a:t>
            </a:r>
            <a:r>
              <a:rPr lang="tr-TR" sz="2000" b="1" dirty="0" err="1"/>
              <a:t>macrophage</a:t>
            </a:r>
            <a:r>
              <a:rPr lang="tr-TR" sz="2000" b="1" dirty="0"/>
              <a:t> </a:t>
            </a:r>
            <a:r>
              <a:rPr lang="tr-TR" sz="2000" b="1" dirty="0" err="1"/>
              <a:t>depletion</a:t>
            </a:r>
            <a:r>
              <a:rPr lang="tr-TR" sz="2000" b="1" dirty="0"/>
              <a:t> is </a:t>
            </a:r>
            <a:r>
              <a:rPr lang="tr-TR" sz="2000" b="1" dirty="0" err="1"/>
              <a:t>protective</a:t>
            </a:r>
            <a:endParaRPr lang="tr-TR" sz="2000" b="1" dirty="0"/>
          </a:p>
          <a:p>
            <a:endParaRPr lang="tr-TR" sz="2000" b="1" dirty="0"/>
          </a:p>
        </p:txBody>
      </p:sp>
      <p:sp>
        <p:nvSpPr>
          <p:cNvPr id="4" name="Veri Yer Tutucusu 3"/>
          <p:cNvSpPr>
            <a:spLocks noGrp="1"/>
          </p:cNvSpPr>
          <p:nvPr>
            <p:ph type="dt" sz="half" idx="10"/>
          </p:nvPr>
        </p:nvSpPr>
        <p:spPr/>
        <p:txBody>
          <a:bodyPr/>
          <a:lstStyle/>
          <a:p>
            <a:r>
              <a:rPr lang="tr-TR"/>
              <a:t>23-25.12.2022</a:t>
            </a:r>
          </a:p>
        </p:txBody>
      </p:sp>
      <p:sp>
        <p:nvSpPr>
          <p:cNvPr id="5" name="Slayt Numarası Yer Tutucusu 4"/>
          <p:cNvSpPr>
            <a:spLocks noGrp="1"/>
          </p:cNvSpPr>
          <p:nvPr>
            <p:ph type="sldNum" sz="quarter" idx="12"/>
          </p:nvPr>
        </p:nvSpPr>
        <p:spPr/>
        <p:txBody>
          <a:bodyPr/>
          <a:lstStyle/>
          <a:p>
            <a:fld id="{74745C36-2D23-4A8F-8D04-8C41EC7AB4A0}" type="slidenum">
              <a:rPr lang="tr-TR" smtClean="0"/>
              <a:t>8</a:t>
            </a:fld>
            <a:endParaRPr lang="tr-TR"/>
          </a:p>
        </p:txBody>
      </p:sp>
      <p:pic>
        <p:nvPicPr>
          <p:cNvPr id="6" name="Resim 5"/>
          <p:cNvPicPr>
            <a:picLocks noChangeAspect="1"/>
          </p:cNvPicPr>
          <p:nvPr/>
        </p:nvPicPr>
        <p:blipFill>
          <a:blip r:embed="rId2"/>
          <a:stretch>
            <a:fillRect/>
          </a:stretch>
        </p:blipFill>
        <p:spPr>
          <a:xfrm>
            <a:off x="70338" y="226491"/>
            <a:ext cx="5961185" cy="2030144"/>
          </a:xfrm>
          <a:prstGeom prst="rect">
            <a:avLst/>
          </a:prstGeom>
        </p:spPr>
      </p:pic>
      <p:pic>
        <p:nvPicPr>
          <p:cNvPr id="7" name="Resim 6"/>
          <p:cNvPicPr>
            <a:picLocks noChangeAspect="1"/>
          </p:cNvPicPr>
          <p:nvPr/>
        </p:nvPicPr>
        <p:blipFill>
          <a:blip r:embed="rId3"/>
          <a:stretch>
            <a:fillRect/>
          </a:stretch>
        </p:blipFill>
        <p:spPr>
          <a:xfrm>
            <a:off x="246185" y="2441712"/>
            <a:ext cx="5336930" cy="4279763"/>
          </a:xfrm>
          <a:prstGeom prst="rect">
            <a:avLst/>
          </a:prstGeom>
        </p:spPr>
      </p:pic>
      <p:sp>
        <p:nvSpPr>
          <p:cNvPr id="9" name="AutoShape 2" descr="Mechanism of Ac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 name="Resim 9"/>
          <p:cNvPicPr>
            <a:picLocks noChangeAspect="1"/>
          </p:cNvPicPr>
          <p:nvPr/>
        </p:nvPicPr>
        <p:blipFill>
          <a:blip r:embed="rId4"/>
          <a:stretch>
            <a:fillRect/>
          </a:stretch>
        </p:blipFill>
        <p:spPr>
          <a:xfrm>
            <a:off x="7277099" y="3803261"/>
            <a:ext cx="3511061" cy="2400299"/>
          </a:xfrm>
          <a:prstGeom prst="rect">
            <a:avLst/>
          </a:prstGeom>
          <a:solidFill>
            <a:srgbClr val="7030A0"/>
          </a:solidFill>
          <a:ln>
            <a:solidFill>
              <a:srgbClr val="7030A0"/>
            </a:solidFill>
          </a:ln>
        </p:spPr>
      </p:pic>
      <p:sp>
        <p:nvSpPr>
          <p:cNvPr id="11" name="Dikdörtgen 10"/>
          <p:cNvSpPr/>
          <p:nvPr/>
        </p:nvSpPr>
        <p:spPr>
          <a:xfrm>
            <a:off x="5858607" y="6203560"/>
            <a:ext cx="6348046" cy="369332"/>
          </a:xfrm>
          <a:prstGeom prst="rect">
            <a:avLst/>
          </a:prstGeom>
        </p:spPr>
        <p:txBody>
          <a:bodyPr wrap="square">
            <a:spAutoFit/>
          </a:bodyPr>
          <a:lstStyle/>
          <a:p>
            <a:r>
              <a:rPr lang="en-US" dirty="0">
                <a:solidFill>
                  <a:srgbClr val="7030A0"/>
                </a:solidFill>
              </a:rPr>
              <a:t>Macrophage depletion by liposome encapsulated </a:t>
            </a:r>
            <a:r>
              <a:rPr lang="en-US" dirty="0" err="1">
                <a:solidFill>
                  <a:srgbClr val="7030A0"/>
                </a:solidFill>
              </a:rPr>
              <a:t>clodronate</a:t>
            </a:r>
            <a:r>
              <a:rPr lang="en-US" dirty="0">
                <a:solidFill>
                  <a:srgbClr val="7030A0"/>
                </a:solidFill>
              </a:rPr>
              <a:t> (LEC) </a:t>
            </a:r>
            <a:endParaRPr lang="tr-TR" dirty="0">
              <a:solidFill>
                <a:srgbClr val="7030A0"/>
              </a:solidFill>
            </a:endParaRPr>
          </a:p>
        </p:txBody>
      </p:sp>
    </p:spTree>
    <p:extLst>
      <p:ext uri="{BB962C8B-B14F-4D97-AF65-F5344CB8AC3E}">
        <p14:creationId xmlns:p14="http://schemas.microsoft.com/office/powerpoint/2010/main" val="3003489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p:cNvPicPr>
            <a:picLocks noChangeAspect="1"/>
          </p:cNvPicPr>
          <p:nvPr/>
        </p:nvPicPr>
        <p:blipFill>
          <a:blip r:embed="rId3"/>
          <a:stretch>
            <a:fillRect/>
          </a:stretch>
        </p:blipFill>
        <p:spPr>
          <a:xfrm>
            <a:off x="5451231" y="106383"/>
            <a:ext cx="6638192" cy="2694666"/>
          </a:xfrm>
          <a:prstGeom prst="rect">
            <a:avLst/>
          </a:prstGeom>
          <a:ln>
            <a:solidFill>
              <a:srgbClr val="7030A0"/>
            </a:solidFill>
          </a:ln>
        </p:spPr>
      </p:pic>
      <p:sp>
        <p:nvSpPr>
          <p:cNvPr id="2" name="Unvan 1"/>
          <p:cNvSpPr>
            <a:spLocks noGrp="1"/>
          </p:cNvSpPr>
          <p:nvPr>
            <p:ph type="title"/>
          </p:nvPr>
        </p:nvSpPr>
        <p:spPr/>
        <p:txBody>
          <a:bodyPr/>
          <a:lstStyle/>
          <a:p>
            <a:r>
              <a:rPr lang="tr-TR" dirty="0"/>
              <a:t>( </a:t>
            </a:r>
            <a:r>
              <a:rPr lang="tr-TR" dirty="0" err="1"/>
              <a:t>specfic</a:t>
            </a:r>
            <a:r>
              <a:rPr lang="tr-TR" dirty="0"/>
              <a:t> ab) </a:t>
            </a:r>
          </a:p>
        </p:txBody>
      </p:sp>
      <p:pic>
        <p:nvPicPr>
          <p:cNvPr id="6" name="İçerik Yer Tutucusu 5"/>
          <p:cNvPicPr>
            <a:picLocks noGrp="1" noChangeAspect="1"/>
          </p:cNvPicPr>
          <p:nvPr>
            <p:ph idx="1"/>
          </p:nvPr>
        </p:nvPicPr>
        <p:blipFill>
          <a:blip r:embed="rId4"/>
          <a:stretch>
            <a:fillRect/>
          </a:stretch>
        </p:blipFill>
        <p:spPr>
          <a:xfrm>
            <a:off x="102577" y="106383"/>
            <a:ext cx="4551485" cy="4870335"/>
          </a:xfrm>
          <a:prstGeom prst="rect">
            <a:avLst/>
          </a:prstGeom>
          <a:ln>
            <a:solidFill>
              <a:schemeClr val="accent1"/>
            </a:solidFill>
          </a:ln>
        </p:spPr>
      </p:pic>
      <p:sp>
        <p:nvSpPr>
          <p:cNvPr id="5" name="Slayt Numarası Yer Tutucusu 4"/>
          <p:cNvSpPr>
            <a:spLocks noGrp="1"/>
          </p:cNvSpPr>
          <p:nvPr>
            <p:ph type="sldNum" sz="quarter" idx="12"/>
          </p:nvPr>
        </p:nvSpPr>
        <p:spPr/>
        <p:txBody>
          <a:bodyPr/>
          <a:lstStyle/>
          <a:p>
            <a:fld id="{74745C36-2D23-4A8F-8D04-8C41EC7AB4A0}" type="slidenum">
              <a:rPr lang="tr-TR" smtClean="0"/>
              <a:t>9</a:t>
            </a:fld>
            <a:endParaRPr lang="tr-TR"/>
          </a:p>
        </p:txBody>
      </p:sp>
      <p:sp>
        <p:nvSpPr>
          <p:cNvPr id="7" name="Dikdörtgen 6"/>
          <p:cNvSpPr/>
          <p:nvPr/>
        </p:nvSpPr>
        <p:spPr>
          <a:xfrm>
            <a:off x="149469" y="5169168"/>
            <a:ext cx="5040923" cy="1477328"/>
          </a:xfrm>
          <a:prstGeom prst="rect">
            <a:avLst/>
          </a:prstGeom>
          <a:solidFill>
            <a:schemeClr val="bg2">
              <a:lumMod val="90000"/>
            </a:schemeClr>
          </a:solidFill>
        </p:spPr>
        <p:txBody>
          <a:bodyPr wrap="square">
            <a:spAutoFit/>
          </a:bodyPr>
          <a:lstStyle/>
          <a:p>
            <a:r>
              <a:rPr lang="en-US" sz="1000" dirty="0">
                <a:solidFill>
                  <a:srgbClr val="1F1F1F"/>
                </a:solidFill>
                <a:latin typeface="Muli"/>
              </a:rPr>
              <a:t>CX3CL1 immunofluorescence staining. </a:t>
            </a:r>
            <a:r>
              <a:rPr lang="en-US" sz="1000" i="1" dirty="0">
                <a:solidFill>
                  <a:srgbClr val="1F1F1F"/>
                </a:solidFill>
                <a:latin typeface="Muli"/>
              </a:rPr>
              <a:t>A</a:t>
            </a:r>
            <a:r>
              <a:rPr lang="en-US" sz="1000" dirty="0">
                <a:solidFill>
                  <a:srgbClr val="1F1F1F"/>
                </a:solidFill>
                <a:latin typeface="Muli"/>
              </a:rPr>
              <a:t>: intensity of endothelial staining of CX3CL1 in arteries was graded from 0 to 3+. The red/orange color indicates positive staining for CX3CL1. Blue staining represents nuclei. Representative pictures of the grading scale are demonstrated. </a:t>
            </a:r>
            <a:r>
              <a:rPr lang="en-US" sz="1000" i="1" dirty="0">
                <a:solidFill>
                  <a:srgbClr val="1F1F1F"/>
                </a:solidFill>
                <a:latin typeface="Muli"/>
              </a:rPr>
              <a:t>B</a:t>
            </a:r>
            <a:r>
              <a:rPr lang="en-US" sz="1000" dirty="0">
                <a:solidFill>
                  <a:srgbClr val="1F1F1F"/>
                </a:solidFill>
                <a:latin typeface="Muli"/>
              </a:rPr>
              <a:t>: using the grading scale demonstrated in </a:t>
            </a:r>
            <a:r>
              <a:rPr lang="en-US" sz="1000" i="1" dirty="0">
                <a:solidFill>
                  <a:srgbClr val="1F1F1F"/>
                </a:solidFill>
                <a:latin typeface="Muli"/>
              </a:rPr>
              <a:t>A</a:t>
            </a:r>
            <a:r>
              <a:rPr lang="en-US" sz="1000" dirty="0">
                <a:solidFill>
                  <a:srgbClr val="1F1F1F"/>
                </a:solidFill>
                <a:latin typeface="Muli"/>
              </a:rPr>
              <a:t>, the intensity of endothelial staining was increased in ischemic ARF compared with sham-operated mice (*</a:t>
            </a:r>
            <a:r>
              <a:rPr lang="en-US" sz="1000" i="1" dirty="0">
                <a:solidFill>
                  <a:srgbClr val="1F1F1F"/>
                </a:solidFill>
                <a:latin typeface="Muli"/>
              </a:rPr>
              <a:t>P</a:t>
            </a:r>
            <a:r>
              <a:rPr lang="en-US" sz="1000" dirty="0">
                <a:solidFill>
                  <a:srgbClr val="1F1F1F"/>
                </a:solidFill>
                <a:latin typeface="Muli"/>
              </a:rPr>
              <a:t> &lt; 0.05 vs. sham, </a:t>
            </a:r>
            <a:r>
              <a:rPr lang="en-US" sz="1000" i="1" dirty="0">
                <a:solidFill>
                  <a:srgbClr val="1F1F1F"/>
                </a:solidFill>
                <a:latin typeface="Muli"/>
              </a:rPr>
              <a:t>n</a:t>
            </a:r>
            <a:r>
              <a:rPr lang="en-US" sz="1000" dirty="0">
                <a:solidFill>
                  <a:srgbClr val="1F1F1F"/>
                </a:solidFill>
                <a:latin typeface="Muli"/>
              </a:rPr>
              <a:t> = 4). </a:t>
            </a:r>
            <a:r>
              <a:rPr lang="en-US" sz="1000" i="1" dirty="0">
                <a:solidFill>
                  <a:srgbClr val="1F1F1F"/>
                </a:solidFill>
                <a:latin typeface="Muli"/>
              </a:rPr>
              <a:t>C</a:t>
            </a:r>
            <a:r>
              <a:rPr lang="en-US" sz="1000" dirty="0">
                <a:solidFill>
                  <a:srgbClr val="1F1F1F"/>
                </a:solidFill>
                <a:latin typeface="Muli"/>
              </a:rPr>
              <a:t> and </a:t>
            </a:r>
            <a:r>
              <a:rPr lang="en-US" sz="1000" i="1" dirty="0">
                <a:solidFill>
                  <a:srgbClr val="1F1F1F"/>
                </a:solidFill>
                <a:latin typeface="Muli"/>
              </a:rPr>
              <a:t>D</a:t>
            </a:r>
            <a:r>
              <a:rPr lang="en-US" sz="1000" dirty="0">
                <a:solidFill>
                  <a:srgbClr val="1F1F1F"/>
                </a:solidFill>
                <a:latin typeface="Muli"/>
              </a:rPr>
              <a:t>: representative pictures of CX3CL1 staining (red/orange, arrows) in capillaries in the outer stripe of the outer medulla in sham-operated (</a:t>
            </a:r>
            <a:r>
              <a:rPr lang="en-US" sz="1000" i="1" dirty="0">
                <a:solidFill>
                  <a:srgbClr val="1F1F1F"/>
                </a:solidFill>
                <a:latin typeface="Muli"/>
              </a:rPr>
              <a:t>C</a:t>
            </a:r>
            <a:r>
              <a:rPr lang="en-US" sz="1000" dirty="0">
                <a:solidFill>
                  <a:srgbClr val="1F1F1F"/>
                </a:solidFill>
                <a:latin typeface="Muli"/>
              </a:rPr>
              <a:t>) and ARF (</a:t>
            </a:r>
            <a:r>
              <a:rPr lang="en-US" sz="1000" i="1" dirty="0">
                <a:solidFill>
                  <a:srgbClr val="1F1F1F"/>
                </a:solidFill>
                <a:latin typeface="Muli"/>
              </a:rPr>
              <a:t>D</a:t>
            </a:r>
            <a:r>
              <a:rPr lang="en-US" sz="1000" dirty="0">
                <a:solidFill>
                  <a:srgbClr val="1F1F1F"/>
                </a:solidFill>
                <a:latin typeface="Muli"/>
              </a:rPr>
              <a:t>) mice. </a:t>
            </a:r>
            <a:r>
              <a:rPr lang="en-US" sz="1000" i="1" dirty="0">
                <a:solidFill>
                  <a:srgbClr val="1F1F1F"/>
                </a:solidFill>
                <a:latin typeface="Muli"/>
              </a:rPr>
              <a:t>E</a:t>
            </a:r>
            <a:r>
              <a:rPr lang="en-US" sz="1000" dirty="0">
                <a:solidFill>
                  <a:srgbClr val="1F1F1F"/>
                </a:solidFill>
                <a:latin typeface="Muli"/>
              </a:rPr>
              <a:t>: CX3CL1 staining (red/orange) in capillaries in a normal glomerulus (glom) from a sham-operated mouse.</a:t>
            </a:r>
            <a:endParaRPr lang="tr-TR" sz="1000" dirty="0"/>
          </a:p>
        </p:txBody>
      </p:sp>
      <p:pic>
        <p:nvPicPr>
          <p:cNvPr id="8" name="Resim 7"/>
          <p:cNvPicPr>
            <a:picLocks noChangeAspect="1"/>
          </p:cNvPicPr>
          <p:nvPr/>
        </p:nvPicPr>
        <p:blipFill>
          <a:blip r:embed="rId5"/>
          <a:stretch>
            <a:fillRect/>
          </a:stretch>
        </p:blipFill>
        <p:spPr>
          <a:xfrm>
            <a:off x="5477608" y="2899757"/>
            <a:ext cx="6611815" cy="3821718"/>
          </a:xfrm>
          <a:prstGeom prst="rect">
            <a:avLst/>
          </a:prstGeom>
          <a:ln>
            <a:solidFill>
              <a:schemeClr val="accent1"/>
            </a:solidFill>
          </a:ln>
        </p:spPr>
      </p:pic>
    </p:spTree>
    <p:extLst>
      <p:ext uri="{BB962C8B-B14F-4D97-AF65-F5344CB8AC3E}">
        <p14:creationId xmlns:p14="http://schemas.microsoft.com/office/powerpoint/2010/main" val="1267157094"/>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5268</TotalTime>
  <Words>4682</Words>
  <Application>Microsoft Office PowerPoint</Application>
  <PresentationFormat>Widescreen</PresentationFormat>
  <Paragraphs>280</Paragraphs>
  <Slides>35</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Calibri</vt:lpstr>
      <vt:lpstr>Calibri Light</vt:lpstr>
      <vt:lpstr>Cambria</vt:lpstr>
      <vt:lpstr>ElsevierGulliver</vt:lpstr>
      <vt:lpstr>Helvetica Neue</vt:lpstr>
      <vt:lpstr>Muli</vt:lpstr>
      <vt:lpstr>Open Sans</vt:lpstr>
      <vt:lpstr>Wingdings</vt:lpstr>
      <vt:lpstr>Office Teması</vt:lpstr>
      <vt:lpstr>Inflammation and Complement System in AKI</vt:lpstr>
      <vt:lpstr>Outline </vt:lpstr>
      <vt:lpstr>Acute Kidney Injury (AKI) Etiology and Prognosis </vt:lpstr>
      <vt:lpstr>PowerPoint Presentation</vt:lpstr>
      <vt:lpstr>PowerPoint Presentation</vt:lpstr>
      <vt:lpstr>: </vt:lpstr>
      <vt:lpstr>Immune regulation of cytokines in AKI</vt:lpstr>
      <vt:lpstr>PowerPoint Presentation</vt:lpstr>
      <vt:lpstr>( specfic ab) </vt:lpstr>
      <vt:lpstr>PowerPoint Presentation</vt:lpstr>
      <vt:lpstr>PowerPoint Presentation</vt:lpstr>
      <vt:lpstr>PowerPoint Presentation</vt:lpstr>
      <vt:lpstr>PowerPoint Presentation</vt:lpstr>
      <vt:lpstr>PowerPoint Presentation</vt:lpstr>
      <vt:lpstr>Defective complement regulation is associated with inflammatory diseases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Bi-directional cross talk between TLRs, complement and cytokines </vt:lpstr>
      <vt:lpstr>PowerPoint Presentation</vt:lpstr>
      <vt:lpstr>Maladaptive Kidney Repair </vt:lpstr>
      <vt:lpstr>Effect of Growth Factors on AKI and AKI-CKD Transition</vt:lpstr>
      <vt:lpstr>AKI biomarkers from the Acute Disease Quality Initiative Consensus Conference-(ADQI-23)</vt:lpstr>
      <vt:lpstr>PowerPoint Presentation</vt:lpstr>
      <vt:lpstr>Theraputic agents blocking complement system</vt:lpstr>
      <vt:lpstr>PowerPoint Presentation</vt:lpstr>
      <vt:lpstr>PowerPoint Presentation</vt:lpstr>
      <vt:lpstr>New drugs for acute kidney injury? </vt:lpstr>
      <vt:lpstr>Targeted Therapies in AKI</vt:lpstr>
      <vt:lpstr>Nanotechnology for specific drug delivery in AKI</vt:lpstr>
      <vt:lpstr>Conclusion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PAMUKKALE İÇ HASTALIKLARI GÜNLERİ  23-25 ARALIK 2022</dc:title>
  <dc:creator>Mehmet Mert</dc:creator>
  <cp:lastModifiedBy>vdl audiovisual_5</cp:lastModifiedBy>
  <cp:revision>498</cp:revision>
  <cp:lastPrinted>2023-10-18T14:12:53Z</cp:lastPrinted>
  <dcterms:created xsi:type="dcterms:W3CDTF">2022-12-05T19:33:31Z</dcterms:created>
  <dcterms:modified xsi:type="dcterms:W3CDTF">2023-10-21T10:09:34Z</dcterms:modified>
</cp:coreProperties>
</file>