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302" r:id="rId2"/>
    <p:sldId id="256" r:id="rId3"/>
    <p:sldId id="259" r:id="rId4"/>
    <p:sldId id="366" r:id="rId5"/>
    <p:sldId id="367" r:id="rId6"/>
    <p:sldId id="318" r:id="rId7"/>
    <p:sldId id="392" r:id="rId8"/>
    <p:sldId id="269" r:id="rId9"/>
    <p:sldId id="374" r:id="rId10"/>
    <p:sldId id="375" r:id="rId11"/>
    <p:sldId id="373" r:id="rId12"/>
    <p:sldId id="376" r:id="rId13"/>
    <p:sldId id="384" r:id="rId14"/>
    <p:sldId id="380" r:id="rId15"/>
    <p:sldId id="382" r:id="rId16"/>
    <p:sldId id="391" r:id="rId17"/>
    <p:sldId id="341" r:id="rId18"/>
    <p:sldId id="369" r:id="rId19"/>
    <p:sldId id="370" r:id="rId20"/>
    <p:sldId id="385" r:id="rId21"/>
    <p:sldId id="386" r:id="rId22"/>
    <p:sldId id="394" r:id="rId23"/>
    <p:sldId id="387" r:id="rId24"/>
    <p:sldId id="395" r:id="rId25"/>
    <p:sldId id="389" r:id="rId26"/>
    <p:sldId id="396" r:id="rId27"/>
    <p:sldId id="398" r:id="rId28"/>
    <p:sldId id="399" r:id="rId29"/>
    <p:sldId id="362" r:id="rId30"/>
    <p:sldId id="363" r:id="rId31"/>
    <p:sldId id="364" r:id="rId32"/>
  </p:sldIdLst>
  <p:sldSz cx="9144000" cy="6858000" type="screen4x3"/>
  <p:notesSz cx="6858000" cy="9144000"/>
  <p:custDataLst>
    <p:tags r:id="rId34"/>
  </p:custDataLst>
  <p:defaultTextStyle>
    <a:defPPr>
      <a:defRPr lang="el-GR"/>
    </a:defPPr>
    <a:lvl1pPr algn="l" rtl="0" fontAlgn="base">
      <a:spcBef>
        <a:spcPct val="0"/>
      </a:spcBef>
      <a:spcAft>
        <a:spcPct val="0"/>
      </a:spcAft>
      <a:defRPr kern="1200">
        <a:solidFill>
          <a:schemeClr val="bg1"/>
        </a:solidFill>
        <a:latin typeface="Calibri" pitchFamily="34" charset="0"/>
        <a:ea typeface="+mn-ea"/>
        <a:cs typeface="Arial" charset="0"/>
      </a:defRPr>
    </a:lvl1pPr>
    <a:lvl2pPr marL="457200" algn="l" rtl="0" fontAlgn="base">
      <a:spcBef>
        <a:spcPct val="0"/>
      </a:spcBef>
      <a:spcAft>
        <a:spcPct val="0"/>
      </a:spcAft>
      <a:defRPr kern="1200">
        <a:solidFill>
          <a:schemeClr val="bg1"/>
        </a:solidFill>
        <a:latin typeface="Calibri" pitchFamily="34" charset="0"/>
        <a:ea typeface="+mn-ea"/>
        <a:cs typeface="Arial" charset="0"/>
      </a:defRPr>
    </a:lvl2pPr>
    <a:lvl3pPr marL="914400" algn="l" rtl="0" fontAlgn="base">
      <a:spcBef>
        <a:spcPct val="0"/>
      </a:spcBef>
      <a:spcAft>
        <a:spcPct val="0"/>
      </a:spcAft>
      <a:defRPr kern="1200">
        <a:solidFill>
          <a:schemeClr val="bg1"/>
        </a:solidFill>
        <a:latin typeface="Calibri" pitchFamily="34" charset="0"/>
        <a:ea typeface="+mn-ea"/>
        <a:cs typeface="Arial" charset="0"/>
      </a:defRPr>
    </a:lvl3pPr>
    <a:lvl4pPr marL="1371600" algn="l" rtl="0" fontAlgn="base">
      <a:spcBef>
        <a:spcPct val="0"/>
      </a:spcBef>
      <a:spcAft>
        <a:spcPct val="0"/>
      </a:spcAft>
      <a:defRPr kern="1200">
        <a:solidFill>
          <a:schemeClr val="bg1"/>
        </a:solidFill>
        <a:latin typeface="Calibri" pitchFamily="34" charset="0"/>
        <a:ea typeface="+mn-ea"/>
        <a:cs typeface="Arial" charset="0"/>
      </a:defRPr>
    </a:lvl4pPr>
    <a:lvl5pPr marL="1828800" algn="l" rtl="0" fontAlgn="base">
      <a:spcBef>
        <a:spcPct val="0"/>
      </a:spcBef>
      <a:spcAft>
        <a:spcPct val="0"/>
      </a:spcAft>
      <a:defRPr kern="1200">
        <a:solidFill>
          <a:schemeClr val="bg1"/>
        </a:solidFill>
        <a:latin typeface="Calibri" pitchFamily="34" charset="0"/>
        <a:ea typeface="+mn-ea"/>
        <a:cs typeface="Arial" charset="0"/>
      </a:defRPr>
    </a:lvl5pPr>
    <a:lvl6pPr marL="2286000" algn="l" defTabSz="914400" rtl="0" eaLnBrk="1" latinLnBrk="0" hangingPunct="1">
      <a:defRPr kern="1200">
        <a:solidFill>
          <a:schemeClr val="bg1"/>
        </a:solidFill>
        <a:latin typeface="Calibri" pitchFamily="34" charset="0"/>
        <a:ea typeface="+mn-ea"/>
        <a:cs typeface="Arial" charset="0"/>
      </a:defRPr>
    </a:lvl6pPr>
    <a:lvl7pPr marL="2743200" algn="l" defTabSz="914400" rtl="0" eaLnBrk="1" latinLnBrk="0" hangingPunct="1">
      <a:defRPr kern="1200">
        <a:solidFill>
          <a:schemeClr val="bg1"/>
        </a:solidFill>
        <a:latin typeface="Calibri" pitchFamily="34" charset="0"/>
        <a:ea typeface="+mn-ea"/>
        <a:cs typeface="Arial" charset="0"/>
      </a:defRPr>
    </a:lvl7pPr>
    <a:lvl8pPr marL="3200400" algn="l" defTabSz="914400" rtl="0" eaLnBrk="1" latinLnBrk="0" hangingPunct="1">
      <a:defRPr kern="1200">
        <a:solidFill>
          <a:schemeClr val="bg1"/>
        </a:solidFill>
        <a:latin typeface="Calibri" pitchFamily="34" charset="0"/>
        <a:ea typeface="+mn-ea"/>
        <a:cs typeface="Arial" charset="0"/>
      </a:defRPr>
    </a:lvl8pPr>
    <a:lvl9pPr marL="3657600" algn="l" defTabSz="914400" rtl="0" eaLnBrk="1" latinLnBrk="0" hangingPunct="1">
      <a:defRPr kern="1200">
        <a:solidFill>
          <a:schemeClr val="bg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09BB"/>
    <a:srgbClr val="2C0795"/>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3" autoAdjust="0"/>
    <p:restoredTop sz="94660"/>
  </p:normalViewPr>
  <p:slideViewPr>
    <p:cSldViewPr>
      <p:cViewPr varScale="1">
        <p:scale>
          <a:sx n="96" d="100"/>
          <a:sy n="96" d="100"/>
        </p:scale>
        <p:origin x="72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Arial" charset="0"/>
              </a:defRPr>
            </a:lvl1pPr>
          </a:lstStyle>
          <a:p>
            <a:pPr>
              <a:defRPr/>
            </a:pPr>
            <a:endParaRPr lang="el-GR"/>
          </a:p>
        </p:txBody>
      </p:sp>
      <p:sp>
        <p:nvSpPr>
          <p:cNvPr id="952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pPr>
              <a:defRPr/>
            </a:pPr>
            <a:fld id="{C7867199-4070-4E5E-B2D5-BD0DA817C964}" type="datetimeFigureOut">
              <a:rPr lang="el-GR"/>
              <a:pPr>
                <a:defRPr/>
              </a:pPr>
              <a:t>12/2/2018</a:t>
            </a:fld>
            <a:endParaRPr lang="el-GR"/>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52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noProof="0" smtClean="0"/>
              <a:t>Κάντε κλικ για να επεξεργαστείτε τα στυλ κειμένου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952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defRPr>
            </a:lvl1pPr>
          </a:lstStyle>
          <a:p>
            <a:pPr>
              <a:defRPr/>
            </a:pPr>
            <a:endParaRPr lang="el-GR"/>
          </a:p>
        </p:txBody>
      </p:sp>
      <p:sp>
        <p:nvSpPr>
          <p:cNvPr id="952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pPr>
              <a:defRPr/>
            </a:pPr>
            <a:fld id="{7F0B5F56-969F-4320-91C4-6C90785BDE9D}" type="slidenum">
              <a:rPr lang="el-GR"/>
              <a:pPr>
                <a:defRPr/>
              </a:pPr>
              <a:t>‹#›</a:t>
            </a:fld>
            <a:endParaRPr lang="el-GR"/>
          </a:p>
        </p:txBody>
      </p:sp>
    </p:spTree>
    <p:extLst>
      <p:ext uri="{BB962C8B-B14F-4D97-AF65-F5344CB8AC3E}">
        <p14:creationId xmlns:p14="http://schemas.microsoft.com/office/powerpoint/2010/main" val="21984436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fld id="{BBBB668E-7941-4402-B15C-943C9593702B}" type="datetimeFigureOut">
              <a:rPr lang="el-GR"/>
              <a:pPr>
                <a:defRPr/>
              </a:pPr>
              <a:t>12/2/2018</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A907B1B2-6B47-47D8-B210-FC9ED5FC5A2D}"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6F585E8C-62B1-482F-BE8C-686041636240}" type="datetimeFigureOut">
              <a:rPr lang="el-GR"/>
              <a:pPr>
                <a:defRPr/>
              </a:pPr>
              <a:t>12/2/2018</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AC643205-8DBE-479E-AA7D-31A8AEDDAE42}"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13F65746-93F0-4A71-8E47-89168102E77F}" type="datetimeFigureOut">
              <a:rPr lang="el-GR"/>
              <a:pPr>
                <a:defRPr/>
              </a:pPr>
              <a:t>12/2/2018</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73A3DEF6-CDAA-444B-9EA0-90DAA3678A70}"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14C016E4-1BA5-46A1-A655-D414CDA91FBA}" type="datetimeFigureOut">
              <a:rPr lang="el-GR"/>
              <a:pPr>
                <a:defRPr/>
              </a:pPr>
              <a:t>12/2/2018</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44BB3078-B226-42E9-B5E2-C49D3FC173BC}" type="slidenum">
              <a:rPr lang="el-GR"/>
              <a:pPr>
                <a:defRPr/>
              </a:pPr>
              <a:t>‹#›</a:t>
            </a:fld>
            <a:endParaRPr lang="el-G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A6161C87-45CD-43A3-8E1C-A60F93C42058}" type="datetimeFigureOut">
              <a:rPr lang="el-GR"/>
              <a:pPr>
                <a:defRPr/>
              </a:pPr>
              <a:t>12/2/2018</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6F0EA9F6-F045-4C1E-AE39-AF9D9586A80D}"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fld id="{24401538-7AB7-4DF8-B85A-DBB86641B003}" type="datetimeFigureOut">
              <a:rPr lang="el-GR"/>
              <a:pPr>
                <a:defRPr/>
              </a:pPr>
              <a:t>12/2/2018</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C04C29CD-FA8F-4FD0-AE7F-E1E5434B6F0A}"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fld id="{8546A7FB-B6D4-4E55-B20E-3B4C42EB8E90}" type="datetimeFigureOut">
              <a:rPr lang="el-GR"/>
              <a:pPr>
                <a:defRPr/>
              </a:pPr>
              <a:t>12/2/2018</a:t>
            </a:fld>
            <a:endParaRPr lang="el-GR"/>
          </a:p>
        </p:txBody>
      </p:sp>
      <p:sp>
        <p:nvSpPr>
          <p:cNvPr id="8" name="4 - Θέση υποσέλιδου"/>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p:cNvSpPr>
            <a:spLocks noGrp="1"/>
          </p:cNvSpPr>
          <p:nvPr>
            <p:ph type="sldNum" sz="quarter" idx="12"/>
          </p:nvPr>
        </p:nvSpPr>
        <p:spPr/>
        <p:txBody>
          <a:bodyPr/>
          <a:lstStyle>
            <a:lvl1pPr>
              <a:defRPr/>
            </a:lvl1pPr>
          </a:lstStyle>
          <a:p>
            <a:pPr>
              <a:defRPr/>
            </a:pPr>
            <a:fld id="{A6B1A38E-B3EC-430F-9E79-75A37EAE4242}"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fld id="{33D5B3C4-3B68-41D7-B04A-265A65655A48}" type="datetimeFigureOut">
              <a:rPr lang="el-GR"/>
              <a:pPr>
                <a:defRPr/>
              </a:pPr>
              <a:t>12/2/2018</a:t>
            </a:fld>
            <a:endParaRPr lang="el-GR"/>
          </a:p>
        </p:txBody>
      </p:sp>
      <p:sp>
        <p:nvSpPr>
          <p:cNvPr id="4" name="4 - Θέση υποσέλιδου"/>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p:cNvSpPr>
            <a:spLocks noGrp="1"/>
          </p:cNvSpPr>
          <p:nvPr>
            <p:ph type="sldNum" sz="quarter" idx="12"/>
          </p:nvPr>
        </p:nvSpPr>
        <p:spPr/>
        <p:txBody>
          <a:bodyPr/>
          <a:lstStyle>
            <a:lvl1pPr>
              <a:defRPr/>
            </a:lvl1pPr>
          </a:lstStyle>
          <a:p>
            <a:pPr>
              <a:defRPr/>
            </a:pPr>
            <a:fld id="{8FE73323-DC74-49E4-9836-3ED3B14333A6}" type="slidenum">
              <a:rPr lang="el-GR"/>
              <a:pPr>
                <a:defRPr/>
              </a:pPr>
              <a:t>‹#›</a:t>
            </a:fld>
            <a:endParaRPr lang="el-G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51323C0B-47BF-4A5C-ACBE-57D7340E12D1}" type="datetimeFigureOut">
              <a:rPr lang="el-GR"/>
              <a:pPr>
                <a:defRPr/>
              </a:pPr>
              <a:t>12/2/2018</a:t>
            </a:fld>
            <a:endParaRPr lang="el-GR"/>
          </a:p>
        </p:txBody>
      </p:sp>
      <p:sp>
        <p:nvSpPr>
          <p:cNvPr id="3" name="4 - Θέση υποσέλιδου"/>
          <p:cNvSpPr>
            <a:spLocks noGrp="1"/>
          </p:cNvSpPr>
          <p:nvPr>
            <p:ph type="ftr" sz="quarter" idx="11"/>
          </p:nvPr>
        </p:nvSpPr>
        <p:spPr/>
        <p:txBody>
          <a:bodyPr/>
          <a:lstStyle>
            <a:lvl1pPr>
              <a:defRPr/>
            </a:lvl1pPr>
          </a:lstStyle>
          <a:p>
            <a:pPr>
              <a:defRPr/>
            </a:pPr>
            <a:endParaRPr lang="el-GR"/>
          </a:p>
        </p:txBody>
      </p:sp>
      <p:sp>
        <p:nvSpPr>
          <p:cNvPr id="4" name="5 - Θέση αριθμού διαφάνειας"/>
          <p:cNvSpPr>
            <a:spLocks noGrp="1"/>
          </p:cNvSpPr>
          <p:nvPr>
            <p:ph type="sldNum" sz="quarter" idx="12"/>
          </p:nvPr>
        </p:nvSpPr>
        <p:spPr/>
        <p:txBody>
          <a:bodyPr/>
          <a:lstStyle>
            <a:lvl1pPr>
              <a:defRPr/>
            </a:lvl1pPr>
          </a:lstStyle>
          <a:p>
            <a:pPr>
              <a:defRPr/>
            </a:pPr>
            <a:fld id="{F2154571-E395-4B5D-965F-293F02BC8A34}" type="slidenum">
              <a:rPr lang="el-GR"/>
              <a:pPr>
                <a:defRPr/>
              </a:pPr>
              <a:t>‹#›</a:t>
            </a:fld>
            <a:endParaRPr lang="el-G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9899424A-C476-4660-B158-BD382903F194}" type="datetimeFigureOut">
              <a:rPr lang="el-GR"/>
              <a:pPr>
                <a:defRPr/>
              </a:pPr>
              <a:t>12/2/2018</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8062E307-238A-48EB-9CB2-0618244911CA}"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61473739-9461-4FC4-8355-E11CEE976FF2}" type="datetimeFigureOut">
              <a:rPr lang="el-GR"/>
              <a:pPr>
                <a:defRPr/>
              </a:pPr>
              <a:t>12/2/2018</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22E77AC2-6B52-4D2C-8116-EAE59C8C6CBF}"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 Θέση τίτλου"/>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Kλικ για επεξεργασία του τίτλου</a:t>
            </a:r>
          </a:p>
        </p:txBody>
      </p:sp>
      <p:sp>
        <p:nvSpPr>
          <p:cNvPr id="1027" name="2 - Θέση κειμένου"/>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45DD2E4-E4B2-401C-B4F1-AD8FD87AA080}" type="datetimeFigureOut">
              <a:rPr lang="el-GR"/>
              <a:pPr>
                <a:defRPr/>
              </a:pPr>
              <a:t>12/2/2018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94E8075-E0D8-40DC-B042-84E8873E631B}"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7" name="Gruppierung 41"/>
          <p:cNvGrpSpPr>
            <a:grpSpLocks/>
          </p:cNvGrpSpPr>
          <p:nvPr/>
        </p:nvGrpSpPr>
        <p:grpSpPr bwMode="auto">
          <a:xfrm>
            <a:off x="-42863" y="981075"/>
            <a:ext cx="9186863" cy="1311275"/>
            <a:chOff x="-24386" y="-13175"/>
            <a:chExt cx="9187247" cy="729103"/>
          </a:xfrm>
          <a:solidFill>
            <a:srgbClr val="3809BB"/>
          </a:solidFill>
        </p:grpSpPr>
        <p:sp>
          <p:nvSpPr>
            <p:cNvPr id="6" name="Rectangle 12"/>
            <p:cNvSpPr>
              <a:spLocks noChangeArrowheads="1"/>
            </p:cNvSpPr>
            <p:nvPr/>
          </p:nvSpPr>
          <p:spPr bwMode="auto">
            <a:xfrm>
              <a:off x="0" y="1"/>
              <a:ext cx="9144000" cy="705612"/>
            </a:xfrm>
            <a:prstGeom prst="rect">
              <a:avLst/>
            </a:prstGeom>
            <a:grpFill/>
            <a:ln w="9525">
              <a:solidFill>
                <a:schemeClr val="tx1"/>
              </a:solidFill>
              <a:miter lim="800000"/>
              <a:headEnd/>
              <a:tailEnd/>
            </a:ln>
            <a:scene3d>
              <a:camera prst="orthographicFront"/>
              <a:lightRig rig="threePt" dir="t"/>
            </a:scene3d>
            <a:sp3d>
              <a:bevelT/>
            </a:sp3d>
          </p:spPr>
          <p:txBody>
            <a:bodyPr wrap="none" anchor="ctr"/>
            <a:lstStyle/>
            <a:p>
              <a:pPr fontAlgn="auto">
                <a:spcBef>
                  <a:spcPts val="0"/>
                </a:spcBef>
                <a:spcAft>
                  <a:spcPts val="0"/>
                </a:spcAft>
                <a:defRPr/>
              </a:pPr>
              <a:endParaRPr lang="de-DE" dirty="0">
                <a:latin typeface="+mn-lt"/>
                <a:cs typeface="+mn-cs"/>
              </a:endParaRPr>
            </a:p>
          </p:txBody>
        </p:sp>
        <p:sp>
          <p:nvSpPr>
            <p:cNvPr id="14342" name="Text Box 6"/>
            <p:cNvSpPr txBox="1">
              <a:spLocks noChangeArrowheads="1"/>
            </p:cNvSpPr>
            <p:nvPr/>
          </p:nvSpPr>
          <p:spPr bwMode="auto">
            <a:xfrm>
              <a:off x="-572" y="44200"/>
              <a:ext cx="9144382" cy="322182"/>
            </a:xfrm>
            <a:prstGeom prst="rect">
              <a:avLst/>
            </a:prstGeom>
            <a:grpFill/>
            <a:ln w="9525">
              <a:noFill/>
              <a:miter lim="800000"/>
              <a:headEnd/>
              <a:tailEnd/>
            </a:ln>
          </p:spPr>
          <p:txBody>
            <a:bodyPr>
              <a:spAutoFit/>
            </a:bodyPr>
            <a:lstStyle/>
            <a:p>
              <a:pPr algn="ctr">
                <a:spcAft>
                  <a:spcPts val="600"/>
                </a:spcAft>
              </a:pPr>
              <a:r>
                <a:rPr lang="en-US" sz="3200" b="1" dirty="0" smtClean="0">
                  <a:latin typeface="+mn-lt"/>
                  <a:cs typeface="Times New Roman" pitchFamily="18" charset="0"/>
                </a:rPr>
                <a:t>Data from the registry of </a:t>
              </a:r>
              <a:r>
                <a:rPr lang="en-US" sz="3200" b="1" dirty="0" err="1" smtClean="0">
                  <a:latin typeface="+mn-lt"/>
                  <a:cs typeface="Times New Roman" pitchFamily="18" charset="0"/>
                </a:rPr>
                <a:t>IgAN</a:t>
              </a:r>
              <a:r>
                <a:rPr lang="el-GR" sz="3200" b="1" dirty="0" smtClean="0">
                  <a:latin typeface="+mn-lt"/>
                  <a:cs typeface="Times New Roman" pitchFamily="18" charset="0"/>
                </a:rPr>
                <a:t> </a:t>
              </a:r>
              <a:r>
                <a:rPr lang="en-US" sz="3200" b="1" dirty="0" smtClean="0">
                  <a:latin typeface="+mn-lt"/>
                  <a:cs typeface="Times New Roman" pitchFamily="18" charset="0"/>
                </a:rPr>
                <a:t>in Greece</a:t>
              </a:r>
              <a:endParaRPr lang="el-GR" sz="3200" b="1" dirty="0">
                <a:latin typeface="+mn-lt"/>
                <a:cs typeface="Times New Roman" pitchFamily="18" charset="0"/>
              </a:endParaRPr>
            </a:p>
          </p:txBody>
        </p:sp>
      </p:grpSp>
      <p:pic>
        <p:nvPicPr>
          <p:cNvPr id="14338" name="Picture 2" descr="F1040015"/>
          <p:cNvPicPr>
            <a:picLocks noChangeAspect="1" noChangeArrowheads="1"/>
          </p:cNvPicPr>
          <p:nvPr/>
        </p:nvPicPr>
        <p:blipFill>
          <a:blip r:embed="rId2" cstate="print"/>
          <a:srcRect r="1666"/>
          <a:stretch>
            <a:fillRect/>
          </a:stretch>
        </p:blipFill>
        <p:spPr bwMode="auto">
          <a:xfrm>
            <a:off x="2339975" y="2565400"/>
            <a:ext cx="4176713" cy="3313113"/>
          </a:xfrm>
          <a:prstGeom prst="rect">
            <a:avLst/>
          </a:prstGeom>
          <a:noFill/>
          <a:ln w="9525">
            <a:noFill/>
            <a:miter lim="800000"/>
            <a:headEnd/>
            <a:tailEnd/>
          </a:ln>
        </p:spPr>
      </p:pic>
      <p:sp>
        <p:nvSpPr>
          <p:cNvPr id="2" name="TextBox 1"/>
          <p:cNvSpPr txBox="1"/>
          <p:nvPr/>
        </p:nvSpPr>
        <p:spPr>
          <a:xfrm>
            <a:off x="0" y="6381328"/>
            <a:ext cx="9124950" cy="369332"/>
          </a:xfrm>
          <a:prstGeom prst="rect">
            <a:avLst/>
          </a:prstGeom>
          <a:noFill/>
        </p:spPr>
        <p:txBody>
          <a:bodyPr wrap="square" rtlCol="0">
            <a:spAutoFit/>
          </a:bodyPr>
          <a:lstStyle/>
          <a:p>
            <a:pPr algn="ctr"/>
            <a:r>
              <a:rPr lang="el-GR" dirty="0">
                <a:solidFill>
                  <a:schemeClr val="tx1">
                    <a:lumMod val="95000"/>
                    <a:lumOff val="5000"/>
                  </a:schemeClr>
                </a:solidFill>
              </a:rPr>
              <a:t>Δημοσιεύτηκε στο </a:t>
            </a:r>
            <a:r>
              <a:rPr lang="el-GR" dirty="0" err="1">
                <a:solidFill>
                  <a:schemeClr val="tx1">
                    <a:lumMod val="95000"/>
                    <a:lumOff val="5000"/>
                  </a:schemeClr>
                </a:solidFill>
              </a:rPr>
              <a:t>Clin</a:t>
            </a:r>
            <a:r>
              <a:rPr lang="el-GR" dirty="0">
                <a:solidFill>
                  <a:schemeClr val="tx1">
                    <a:lumMod val="95000"/>
                    <a:lumOff val="5000"/>
                  </a:schemeClr>
                </a:solidFill>
              </a:rPr>
              <a:t> </a:t>
            </a:r>
            <a:r>
              <a:rPr lang="el-GR" dirty="0" err="1">
                <a:solidFill>
                  <a:schemeClr val="tx1">
                    <a:lumMod val="95000"/>
                    <a:lumOff val="5000"/>
                  </a:schemeClr>
                </a:solidFill>
              </a:rPr>
              <a:t>Kidney</a:t>
            </a:r>
            <a:r>
              <a:rPr lang="el-GR" dirty="0">
                <a:solidFill>
                  <a:schemeClr val="tx1">
                    <a:lumMod val="95000"/>
                    <a:lumOff val="5000"/>
                  </a:schemeClr>
                </a:solidFill>
              </a:rPr>
              <a:t> J 2018; 11 (1): 38-45.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142852"/>
            <a:ext cx="8572560" cy="1143000"/>
          </a:xfrm>
        </p:spPr>
        <p:txBody>
          <a:bodyPr>
            <a:noAutofit/>
          </a:bodyPr>
          <a:lstStyle/>
          <a:p>
            <a:pPr algn="ctr"/>
            <a:r>
              <a:rPr lang="en-GB" sz="2800" b="1" dirty="0" smtClean="0">
                <a:solidFill>
                  <a:schemeClr val="tx2"/>
                </a:solidFill>
              </a:rPr>
              <a:t>Cumulative </a:t>
            </a:r>
            <a:r>
              <a:rPr lang="en-GB" sz="2800" b="1" dirty="0">
                <a:solidFill>
                  <a:schemeClr val="tx2"/>
                </a:solidFill>
              </a:rPr>
              <a:t>renal survival free from the end </a:t>
            </a:r>
            <a:r>
              <a:rPr lang="en-GB" sz="2800" b="1" dirty="0" smtClean="0">
                <a:solidFill>
                  <a:schemeClr val="tx2"/>
                </a:solidFill>
              </a:rPr>
              <a:t>point </a:t>
            </a:r>
            <a:r>
              <a:rPr lang="en-GB" sz="2800" b="1" dirty="0">
                <a:solidFill>
                  <a:schemeClr val="tx2"/>
                </a:solidFill>
              </a:rPr>
              <a:t>of </a:t>
            </a:r>
            <a:r>
              <a:rPr lang="en-GB" sz="2800" b="1" dirty="0" smtClean="0">
                <a:solidFill>
                  <a:schemeClr val="tx2"/>
                </a:solidFill>
              </a:rPr>
              <a:t>doubling </a:t>
            </a:r>
            <a:r>
              <a:rPr lang="en-GB" sz="2800" b="1" dirty="0">
                <a:solidFill>
                  <a:schemeClr val="tx2"/>
                </a:solidFill>
              </a:rPr>
              <a:t>of baseline serum creatinine (</a:t>
            </a:r>
            <a:r>
              <a:rPr lang="en-GB" sz="2800" b="1" dirty="0" err="1">
                <a:solidFill>
                  <a:schemeClr val="tx2"/>
                </a:solidFill>
              </a:rPr>
              <a:t>Scr</a:t>
            </a:r>
            <a:r>
              <a:rPr lang="en-GB" sz="2800" b="1" dirty="0">
                <a:solidFill>
                  <a:schemeClr val="tx2"/>
                </a:solidFill>
              </a:rPr>
              <a:t>) </a:t>
            </a:r>
            <a:r>
              <a:rPr lang="en-GB" sz="2800" b="1" dirty="0" smtClean="0">
                <a:solidFill>
                  <a:schemeClr val="tx2"/>
                </a:solidFill>
              </a:rPr>
              <a:t>in </a:t>
            </a:r>
            <a:r>
              <a:rPr lang="en-GB" sz="2800" b="1" dirty="0">
                <a:solidFill>
                  <a:schemeClr val="tx2"/>
                </a:solidFill>
              </a:rPr>
              <a:t>all patients </a:t>
            </a:r>
            <a:endParaRPr lang="en-US" sz="2800" b="1" dirty="0">
              <a:solidFill>
                <a:schemeClr val="tx2"/>
              </a:solidFill>
            </a:endParaRPr>
          </a:p>
        </p:txBody>
      </p:sp>
      <p:pic>
        <p:nvPicPr>
          <p:cNvPr id="1024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28794" y="1285860"/>
            <a:ext cx="6072230" cy="4941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3 - Ορθογώνιο"/>
          <p:cNvSpPr/>
          <p:nvPr/>
        </p:nvSpPr>
        <p:spPr>
          <a:xfrm>
            <a:off x="357158" y="5657671"/>
            <a:ext cx="8358246" cy="738664"/>
          </a:xfrm>
          <a:prstGeom prst="rect">
            <a:avLst/>
          </a:prstGeom>
        </p:spPr>
        <p:txBody>
          <a:bodyPr wrap="square">
            <a:spAutoFit/>
          </a:bodyPr>
          <a:lstStyle/>
          <a:p>
            <a:pPr algn="ctr"/>
            <a:r>
              <a:rPr lang="en-AU" dirty="0" smtClean="0"/>
              <a:t>The overall 10-year renal survival was  90.8%. </a:t>
            </a:r>
          </a:p>
          <a:p>
            <a:pPr algn="ctr"/>
            <a:r>
              <a:rPr lang="en-AU" sz="2400" b="1" dirty="0" smtClean="0">
                <a:solidFill>
                  <a:schemeClr val="tx2"/>
                </a:solidFill>
              </a:rPr>
              <a:t>Doubling of baseline </a:t>
            </a:r>
            <a:r>
              <a:rPr lang="en-AU" sz="2400" b="1" dirty="0" err="1" smtClean="0">
                <a:solidFill>
                  <a:schemeClr val="tx2"/>
                </a:solidFill>
              </a:rPr>
              <a:t>Scr</a:t>
            </a:r>
            <a:r>
              <a:rPr lang="en-AU" sz="2400" b="1" dirty="0" smtClean="0">
                <a:solidFill>
                  <a:schemeClr val="tx2"/>
                </a:solidFill>
              </a:rPr>
              <a:t> developed in 67 (14.7%) patients, </a:t>
            </a:r>
            <a:endParaRPr lang="el-GR" sz="2400" b="1" dirty="0">
              <a:solidFill>
                <a:schemeClr val="tx2"/>
              </a:solidFill>
            </a:endParaRPr>
          </a:p>
        </p:txBody>
      </p:sp>
    </p:spTree>
    <p:extLst>
      <p:ext uri="{BB962C8B-B14F-4D97-AF65-F5344CB8AC3E}">
        <p14:creationId xmlns:p14="http://schemas.microsoft.com/office/powerpoint/2010/main" val="141008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1143000"/>
          </a:xfrm>
        </p:spPr>
        <p:txBody>
          <a:bodyPr>
            <a:normAutofit/>
          </a:bodyPr>
          <a:lstStyle/>
          <a:p>
            <a:pPr algn="ctr"/>
            <a:endParaRPr lang="en-US" sz="2800" dirty="0">
              <a:solidFill>
                <a:schemeClr val="tx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57969401"/>
              </p:ext>
            </p:extLst>
          </p:nvPr>
        </p:nvGraphicFramePr>
        <p:xfrm>
          <a:off x="1" y="142854"/>
          <a:ext cx="9143998" cy="7143783"/>
        </p:xfrm>
        <a:graphic>
          <a:graphicData uri="http://schemas.openxmlformats.org/drawingml/2006/table">
            <a:tbl>
              <a:tblPr firstRow="1" firstCol="1" bandRow="1">
                <a:tableStyleId>{5C22544A-7EE6-4342-B048-85BDC9FD1C3A}</a:tableStyleId>
              </a:tblPr>
              <a:tblGrid>
                <a:gridCol w="2064783"/>
                <a:gridCol w="958648"/>
                <a:gridCol w="720756"/>
                <a:gridCol w="1513611"/>
                <a:gridCol w="989092"/>
                <a:gridCol w="1232526"/>
                <a:gridCol w="1664582"/>
              </a:tblGrid>
              <a:tr h="742079">
                <a:tc>
                  <a:txBody>
                    <a:bodyPr/>
                    <a:lstStyle/>
                    <a:p>
                      <a:pPr marL="0" marR="0">
                        <a:spcBef>
                          <a:spcPts val="0"/>
                        </a:spcBef>
                        <a:spcAft>
                          <a:spcPts val="0"/>
                        </a:spcAft>
                      </a:pPr>
                      <a:r>
                        <a:rPr lang="en-AU" sz="1400" dirty="0">
                          <a:effectLst/>
                        </a:rPr>
                        <a:t> </a:t>
                      </a:r>
                      <a:endParaRPr lang="en-US" sz="1400" dirty="0">
                        <a:effectLst/>
                        <a:latin typeface="Times New Roman" panose="02020603050405020304" pitchFamily="18" charset="0"/>
                        <a:ea typeface="Times New Roman" panose="02020603050405020304" pitchFamily="18" charset="0"/>
                      </a:endParaRPr>
                    </a:p>
                  </a:txBody>
                  <a:tcPr marL="51435" marR="51435" marT="0" marB="0">
                    <a:solidFill>
                      <a:srgbClr val="3809BB"/>
                    </a:solidFill>
                  </a:tcPr>
                </a:tc>
                <a:tc gridSpan="3">
                  <a:txBody>
                    <a:bodyPr/>
                    <a:lstStyle/>
                    <a:p>
                      <a:pPr marL="0" marR="0" algn="ctr">
                        <a:spcBef>
                          <a:spcPts val="0"/>
                        </a:spcBef>
                        <a:spcAft>
                          <a:spcPts val="0"/>
                        </a:spcAft>
                      </a:pPr>
                      <a:endParaRPr lang="en-AU" sz="1600" b="1" dirty="0" smtClean="0">
                        <a:effectLst/>
                      </a:endParaRPr>
                    </a:p>
                    <a:p>
                      <a:pPr marL="0" marR="0" algn="ctr">
                        <a:spcBef>
                          <a:spcPts val="0"/>
                        </a:spcBef>
                        <a:spcAft>
                          <a:spcPts val="0"/>
                        </a:spcAft>
                      </a:pPr>
                      <a:r>
                        <a:rPr lang="en-AU" sz="1600" b="1" dirty="0" smtClean="0">
                          <a:effectLst/>
                        </a:rPr>
                        <a:t>ESRD</a:t>
                      </a:r>
                      <a:endParaRPr lang="en-US" sz="1600" b="1" dirty="0">
                        <a:effectLst/>
                        <a:latin typeface="Times New Roman" panose="02020603050405020304" pitchFamily="18" charset="0"/>
                        <a:ea typeface="Times New Roman" panose="02020603050405020304" pitchFamily="18" charset="0"/>
                      </a:endParaRPr>
                    </a:p>
                  </a:txBody>
                  <a:tcPr marL="51435" marR="51435" marT="0" marB="0">
                    <a:solidFill>
                      <a:srgbClr val="3809BB"/>
                    </a:solidFill>
                  </a:tcPr>
                </a:tc>
                <a:tc hMerge="1">
                  <a:txBody>
                    <a:bodyPr/>
                    <a:lstStyle/>
                    <a:p>
                      <a:endParaRPr lang="en-US"/>
                    </a:p>
                  </a:txBody>
                  <a:tcPr/>
                </a:tc>
                <a:tc hMerge="1">
                  <a:txBody>
                    <a:bodyPr/>
                    <a:lstStyle/>
                    <a:p>
                      <a:endParaRPr lang="en-US"/>
                    </a:p>
                  </a:txBody>
                  <a:tcPr/>
                </a:tc>
                <a:tc gridSpan="3">
                  <a:txBody>
                    <a:bodyPr/>
                    <a:lstStyle/>
                    <a:p>
                      <a:pPr marL="0" marR="0" algn="ctr">
                        <a:spcBef>
                          <a:spcPts val="0"/>
                        </a:spcBef>
                        <a:spcAft>
                          <a:spcPts val="0"/>
                        </a:spcAft>
                      </a:pPr>
                      <a:endParaRPr lang="en-AU" sz="1600" b="1" dirty="0" smtClean="0">
                        <a:effectLst/>
                      </a:endParaRPr>
                    </a:p>
                    <a:p>
                      <a:pPr marL="0" marR="0" algn="ctr">
                        <a:spcBef>
                          <a:spcPts val="0"/>
                        </a:spcBef>
                        <a:spcAft>
                          <a:spcPts val="0"/>
                        </a:spcAft>
                      </a:pPr>
                      <a:r>
                        <a:rPr lang="en-AU" sz="1600" b="1" dirty="0" smtClean="0">
                          <a:effectLst/>
                        </a:rPr>
                        <a:t>Doubling </a:t>
                      </a:r>
                      <a:r>
                        <a:rPr lang="en-AU" sz="1600" b="1" dirty="0">
                          <a:effectLst/>
                        </a:rPr>
                        <a:t>of Serum baseline Creatinine</a:t>
                      </a:r>
                      <a:endParaRPr lang="en-US" sz="1600" b="1" dirty="0">
                        <a:effectLst/>
                        <a:latin typeface="Times New Roman" panose="02020603050405020304" pitchFamily="18" charset="0"/>
                        <a:ea typeface="Times New Roman" panose="02020603050405020304" pitchFamily="18" charset="0"/>
                      </a:endParaRPr>
                    </a:p>
                  </a:txBody>
                  <a:tcPr marL="51435" marR="51435" marT="0" marB="0">
                    <a:solidFill>
                      <a:srgbClr val="3809BB"/>
                    </a:solidFill>
                  </a:tcPr>
                </a:tc>
                <a:tc hMerge="1">
                  <a:txBody>
                    <a:bodyPr/>
                    <a:lstStyle/>
                    <a:p>
                      <a:endParaRPr lang="en-US"/>
                    </a:p>
                  </a:txBody>
                  <a:tcPr/>
                </a:tc>
                <a:tc hMerge="1">
                  <a:txBody>
                    <a:bodyPr/>
                    <a:lstStyle/>
                    <a:p>
                      <a:endParaRPr lang="en-US"/>
                    </a:p>
                  </a:txBody>
                  <a:tcPr/>
                </a:tc>
              </a:tr>
              <a:tr h="831273">
                <a:tc>
                  <a:txBody>
                    <a:bodyPr/>
                    <a:lstStyle/>
                    <a:p>
                      <a:pPr marL="0" marR="0">
                        <a:spcBef>
                          <a:spcPts val="0"/>
                        </a:spcBef>
                        <a:spcAft>
                          <a:spcPts val="0"/>
                        </a:spcAft>
                      </a:pPr>
                      <a:r>
                        <a:rPr lang="en-AU" sz="1600" dirty="0">
                          <a:effectLst/>
                        </a:rPr>
                        <a:t> </a:t>
                      </a:r>
                      <a:endParaRPr lang="en-US" sz="1600" dirty="0">
                        <a:effectLst/>
                        <a:latin typeface="Times New Roman" panose="02020603050405020304" pitchFamily="18" charset="0"/>
                        <a:ea typeface="Times New Roman" panose="02020603050405020304" pitchFamily="18" charset="0"/>
                      </a:endParaRPr>
                    </a:p>
                  </a:txBody>
                  <a:tcPr marL="51435" marR="51435" marT="0" marB="0">
                    <a:solidFill>
                      <a:srgbClr val="3809BB"/>
                    </a:solidFill>
                  </a:tcPr>
                </a:tc>
                <a:tc>
                  <a:txBody>
                    <a:bodyPr/>
                    <a:lstStyle/>
                    <a:p>
                      <a:pPr marL="0" marR="0" algn="ctr">
                        <a:spcBef>
                          <a:spcPts val="0"/>
                        </a:spcBef>
                        <a:spcAft>
                          <a:spcPts val="0"/>
                        </a:spcAft>
                      </a:pPr>
                      <a:r>
                        <a:rPr lang="en-AU" sz="1600" b="1" dirty="0">
                          <a:solidFill>
                            <a:schemeClr val="tx2"/>
                          </a:solidFill>
                          <a:effectLst/>
                        </a:rPr>
                        <a:t>Mean ± SD</a:t>
                      </a:r>
                      <a:endParaRPr lang="en-US" sz="1600" b="1" dirty="0">
                        <a:solidFill>
                          <a:schemeClr val="tx2"/>
                        </a:solidFill>
                        <a:effectLst/>
                      </a:endParaRPr>
                    </a:p>
                    <a:p>
                      <a:pPr marL="0" marR="0" algn="ctr">
                        <a:spcBef>
                          <a:spcPts val="0"/>
                        </a:spcBef>
                        <a:spcAft>
                          <a:spcPts val="0"/>
                        </a:spcAft>
                      </a:pPr>
                      <a:r>
                        <a:rPr lang="en-AU" sz="1600" b="1" dirty="0">
                          <a:solidFill>
                            <a:schemeClr val="tx2"/>
                          </a:solidFill>
                          <a:effectLst/>
                        </a:rPr>
                        <a:t>or no. (%)</a:t>
                      </a:r>
                      <a:endParaRPr lang="en-US" sz="1600" b="1" dirty="0">
                        <a:solidFill>
                          <a:schemeClr val="tx2"/>
                        </a:solidFill>
                        <a:effectLst/>
                        <a:latin typeface="Times New Roman" panose="02020603050405020304" pitchFamily="18" charset="0"/>
                        <a:ea typeface="Times New Roman" panose="02020603050405020304" pitchFamily="18" charset="0"/>
                      </a:endParaRPr>
                    </a:p>
                  </a:txBody>
                  <a:tcPr marL="51435" marR="51435" marT="0" marB="0"/>
                </a:tc>
                <a:tc>
                  <a:txBody>
                    <a:bodyPr/>
                    <a:lstStyle/>
                    <a:p>
                      <a:pPr marL="0" marR="0" algn="ctr">
                        <a:spcBef>
                          <a:spcPts val="0"/>
                        </a:spcBef>
                        <a:spcAft>
                          <a:spcPts val="0"/>
                        </a:spcAft>
                      </a:pPr>
                      <a:r>
                        <a:rPr lang="en-AU" sz="1600" b="1" dirty="0">
                          <a:solidFill>
                            <a:schemeClr val="tx2"/>
                          </a:solidFill>
                          <a:effectLst/>
                        </a:rPr>
                        <a:t>p-value</a:t>
                      </a:r>
                      <a:endParaRPr lang="en-US" sz="1600" b="1" dirty="0">
                        <a:solidFill>
                          <a:schemeClr val="tx2"/>
                        </a:solidFill>
                        <a:effectLst/>
                        <a:latin typeface="Times New Roman" panose="02020603050405020304" pitchFamily="18" charset="0"/>
                        <a:ea typeface="Times New Roman" panose="02020603050405020304" pitchFamily="18" charset="0"/>
                      </a:endParaRPr>
                    </a:p>
                  </a:txBody>
                  <a:tcPr marL="51435" marR="51435" marT="0" marB="0"/>
                </a:tc>
                <a:tc>
                  <a:txBody>
                    <a:bodyPr/>
                    <a:lstStyle/>
                    <a:p>
                      <a:pPr marL="0" marR="0" algn="ctr">
                        <a:spcBef>
                          <a:spcPts val="0"/>
                        </a:spcBef>
                        <a:spcAft>
                          <a:spcPts val="0"/>
                        </a:spcAft>
                      </a:pPr>
                      <a:r>
                        <a:rPr lang="en-AU" sz="1600" b="1" dirty="0">
                          <a:solidFill>
                            <a:schemeClr val="tx2"/>
                          </a:solidFill>
                          <a:effectLst/>
                        </a:rPr>
                        <a:t>HR</a:t>
                      </a:r>
                      <a:endParaRPr lang="en-US" sz="1600" b="1" dirty="0">
                        <a:solidFill>
                          <a:schemeClr val="tx2"/>
                        </a:solidFill>
                        <a:effectLst/>
                      </a:endParaRPr>
                    </a:p>
                    <a:p>
                      <a:pPr marL="0" marR="0" algn="ctr">
                        <a:spcBef>
                          <a:spcPts val="0"/>
                        </a:spcBef>
                        <a:spcAft>
                          <a:spcPts val="0"/>
                        </a:spcAft>
                      </a:pPr>
                      <a:r>
                        <a:rPr lang="en-AU" sz="1600" b="1" dirty="0">
                          <a:solidFill>
                            <a:schemeClr val="tx2"/>
                          </a:solidFill>
                          <a:effectLst/>
                        </a:rPr>
                        <a:t>CI 95%</a:t>
                      </a:r>
                      <a:endParaRPr lang="en-US" sz="1600" b="1" dirty="0">
                        <a:solidFill>
                          <a:schemeClr val="tx2"/>
                        </a:solidFill>
                        <a:effectLst/>
                        <a:latin typeface="Times New Roman" panose="02020603050405020304" pitchFamily="18" charset="0"/>
                        <a:ea typeface="Times New Roman" panose="02020603050405020304" pitchFamily="18" charset="0"/>
                      </a:endParaRPr>
                    </a:p>
                  </a:txBody>
                  <a:tcPr marL="51435" marR="51435" marT="0" marB="0"/>
                </a:tc>
                <a:tc>
                  <a:txBody>
                    <a:bodyPr/>
                    <a:lstStyle/>
                    <a:p>
                      <a:pPr marL="0" marR="0" algn="ctr">
                        <a:spcBef>
                          <a:spcPts val="0"/>
                        </a:spcBef>
                        <a:spcAft>
                          <a:spcPts val="0"/>
                        </a:spcAft>
                      </a:pPr>
                      <a:r>
                        <a:rPr lang="en-AU" sz="1600" b="1" dirty="0">
                          <a:solidFill>
                            <a:schemeClr val="tx2"/>
                          </a:solidFill>
                          <a:effectLst/>
                        </a:rPr>
                        <a:t>Mean ± SD</a:t>
                      </a:r>
                      <a:endParaRPr lang="en-US" sz="1600" b="1" dirty="0">
                        <a:solidFill>
                          <a:schemeClr val="tx2"/>
                        </a:solidFill>
                        <a:effectLst/>
                      </a:endParaRPr>
                    </a:p>
                    <a:p>
                      <a:pPr marL="0" marR="0" algn="ctr">
                        <a:spcBef>
                          <a:spcPts val="0"/>
                        </a:spcBef>
                        <a:spcAft>
                          <a:spcPts val="0"/>
                        </a:spcAft>
                      </a:pPr>
                      <a:r>
                        <a:rPr lang="en-AU" sz="1600" b="1" dirty="0">
                          <a:solidFill>
                            <a:schemeClr val="tx2"/>
                          </a:solidFill>
                          <a:effectLst/>
                        </a:rPr>
                        <a:t>or no. (%)</a:t>
                      </a:r>
                      <a:endParaRPr lang="en-US" sz="1600" b="1" dirty="0">
                        <a:solidFill>
                          <a:schemeClr val="tx2"/>
                        </a:solidFill>
                        <a:effectLst/>
                        <a:latin typeface="Times New Roman" panose="02020603050405020304" pitchFamily="18" charset="0"/>
                        <a:ea typeface="Times New Roman" panose="02020603050405020304" pitchFamily="18" charset="0"/>
                      </a:endParaRPr>
                    </a:p>
                  </a:txBody>
                  <a:tcPr marL="51435" marR="51435" marT="0" marB="0"/>
                </a:tc>
                <a:tc>
                  <a:txBody>
                    <a:bodyPr/>
                    <a:lstStyle/>
                    <a:p>
                      <a:pPr marL="0" marR="0" algn="ctr">
                        <a:spcBef>
                          <a:spcPts val="0"/>
                        </a:spcBef>
                        <a:spcAft>
                          <a:spcPts val="0"/>
                        </a:spcAft>
                      </a:pPr>
                      <a:r>
                        <a:rPr lang="en-AU" sz="1600" b="1" dirty="0">
                          <a:solidFill>
                            <a:schemeClr val="tx2"/>
                          </a:solidFill>
                          <a:effectLst/>
                        </a:rPr>
                        <a:t>p-value</a:t>
                      </a:r>
                      <a:endParaRPr lang="en-US" sz="1600" b="1" dirty="0">
                        <a:solidFill>
                          <a:schemeClr val="tx2"/>
                        </a:solidFill>
                        <a:effectLst/>
                        <a:latin typeface="Times New Roman" panose="02020603050405020304" pitchFamily="18" charset="0"/>
                        <a:ea typeface="Times New Roman" panose="02020603050405020304" pitchFamily="18" charset="0"/>
                      </a:endParaRPr>
                    </a:p>
                  </a:txBody>
                  <a:tcPr marL="51435" marR="51435" marT="0" marB="0"/>
                </a:tc>
                <a:tc>
                  <a:txBody>
                    <a:bodyPr/>
                    <a:lstStyle/>
                    <a:p>
                      <a:pPr marL="0" marR="0" algn="ctr">
                        <a:spcBef>
                          <a:spcPts val="0"/>
                        </a:spcBef>
                        <a:spcAft>
                          <a:spcPts val="0"/>
                        </a:spcAft>
                      </a:pPr>
                      <a:r>
                        <a:rPr lang="en-AU" sz="1600" b="1">
                          <a:solidFill>
                            <a:schemeClr val="tx2"/>
                          </a:solidFill>
                          <a:effectLst/>
                        </a:rPr>
                        <a:t>HR</a:t>
                      </a:r>
                      <a:endParaRPr lang="en-US" sz="1600" b="1">
                        <a:solidFill>
                          <a:schemeClr val="tx2"/>
                        </a:solidFill>
                        <a:effectLst/>
                      </a:endParaRPr>
                    </a:p>
                    <a:p>
                      <a:pPr marL="0" marR="0" algn="ctr">
                        <a:spcBef>
                          <a:spcPts val="0"/>
                        </a:spcBef>
                        <a:spcAft>
                          <a:spcPts val="0"/>
                        </a:spcAft>
                      </a:pPr>
                      <a:r>
                        <a:rPr lang="en-AU" sz="1600" b="1">
                          <a:solidFill>
                            <a:schemeClr val="tx2"/>
                          </a:solidFill>
                          <a:effectLst/>
                        </a:rPr>
                        <a:t>CI 95%</a:t>
                      </a:r>
                      <a:endParaRPr lang="en-US" sz="1600" b="1">
                        <a:solidFill>
                          <a:schemeClr val="tx2"/>
                        </a:solidFill>
                        <a:effectLst/>
                        <a:latin typeface="Times New Roman" panose="02020603050405020304" pitchFamily="18" charset="0"/>
                        <a:ea typeface="Times New Roman" panose="02020603050405020304" pitchFamily="18" charset="0"/>
                      </a:endParaRPr>
                    </a:p>
                  </a:txBody>
                  <a:tcPr marL="51435" marR="51435" marT="0" marB="0"/>
                </a:tc>
              </a:tr>
              <a:tr h="831273">
                <a:tc>
                  <a:txBody>
                    <a:bodyPr/>
                    <a:lstStyle/>
                    <a:p>
                      <a:pPr marL="0" marR="0">
                        <a:spcBef>
                          <a:spcPts val="0"/>
                        </a:spcBef>
                        <a:spcAft>
                          <a:spcPts val="0"/>
                        </a:spcAft>
                      </a:pPr>
                      <a:r>
                        <a:rPr lang="en-AU" sz="1600" dirty="0">
                          <a:effectLst/>
                        </a:rPr>
                        <a:t>Baseline serum </a:t>
                      </a:r>
                      <a:r>
                        <a:rPr lang="en-AU" sz="1600" dirty="0" err="1">
                          <a:effectLst/>
                        </a:rPr>
                        <a:t>creatinine</a:t>
                      </a:r>
                      <a:r>
                        <a:rPr lang="en-AU" sz="1600" dirty="0">
                          <a:effectLst/>
                        </a:rPr>
                        <a:t>  (mg/dl)</a:t>
                      </a:r>
                      <a:endParaRPr lang="en-US" sz="1600" dirty="0">
                        <a:effectLst/>
                        <a:latin typeface="Times New Roman" panose="02020603050405020304" pitchFamily="18" charset="0"/>
                        <a:ea typeface="Times New Roman" panose="02020603050405020304" pitchFamily="18" charset="0"/>
                      </a:endParaRPr>
                    </a:p>
                  </a:txBody>
                  <a:tcPr marL="51435" marR="51435" marT="0" marB="0">
                    <a:solidFill>
                      <a:srgbClr val="3809BB"/>
                    </a:solidFill>
                  </a:tcPr>
                </a:tc>
                <a:tc>
                  <a:txBody>
                    <a:bodyPr/>
                    <a:lstStyle/>
                    <a:p>
                      <a:pPr marL="0" marR="0" algn="ctr">
                        <a:spcBef>
                          <a:spcPts val="0"/>
                        </a:spcBef>
                        <a:spcAft>
                          <a:spcPts val="0"/>
                        </a:spcAft>
                      </a:pPr>
                      <a:r>
                        <a:rPr lang="en-AU" sz="1600" b="1" dirty="0">
                          <a:solidFill>
                            <a:schemeClr val="tx2"/>
                          </a:solidFill>
                          <a:effectLst/>
                        </a:rPr>
                        <a:t>2.41 ± 1.3</a:t>
                      </a:r>
                      <a:endParaRPr lang="en-US" sz="1600" b="1" dirty="0">
                        <a:solidFill>
                          <a:schemeClr val="tx2"/>
                        </a:solidFill>
                        <a:effectLst/>
                        <a:latin typeface="Times New Roman" panose="02020603050405020304" pitchFamily="18" charset="0"/>
                        <a:ea typeface="Times New Roman" panose="02020603050405020304" pitchFamily="18" charset="0"/>
                      </a:endParaRPr>
                    </a:p>
                  </a:txBody>
                  <a:tcPr marL="51435" marR="51435" marT="0" marB="0"/>
                </a:tc>
                <a:tc>
                  <a:txBody>
                    <a:bodyPr/>
                    <a:lstStyle/>
                    <a:p>
                      <a:pPr marL="0" marR="0" algn="ctr">
                        <a:spcBef>
                          <a:spcPts val="0"/>
                        </a:spcBef>
                        <a:spcAft>
                          <a:spcPts val="0"/>
                        </a:spcAft>
                      </a:pPr>
                      <a:r>
                        <a:rPr lang="en-AU" sz="1600" b="1">
                          <a:solidFill>
                            <a:schemeClr val="tx2"/>
                          </a:solidFill>
                          <a:effectLst/>
                        </a:rPr>
                        <a:t>0.000</a:t>
                      </a:r>
                      <a:endParaRPr lang="en-US" sz="1600" b="1">
                        <a:solidFill>
                          <a:schemeClr val="tx2"/>
                        </a:solidFill>
                        <a:effectLst/>
                        <a:latin typeface="Times New Roman" panose="02020603050405020304" pitchFamily="18" charset="0"/>
                        <a:ea typeface="Times New Roman" panose="02020603050405020304" pitchFamily="18" charset="0"/>
                      </a:endParaRPr>
                    </a:p>
                  </a:txBody>
                  <a:tcPr marL="51435" marR="51435" marT="0" marB="0"/>
                </a:tc>
                <a:tc>
                  <a:txBody>
                    <a:bodyPr/>
                    <a:lstStyle/>
                    <a:p>
                      <a:pPr marL="0" marR="0">
                        <a:spcBef>
                          <a:spcPts val="0"/>
                        </a:spcBef>
                        <a:spcAft>
                          <a:spcPts val="0"/>
                        </a:spcAft>
                      </a:pPr>
                      <a:r>
                        <a:rPr lang="en-AU" sz="1600" b="1" dirty="0">
                          <a:solidFill>
                            <a:schemeClr val="tx2"/>
                          </a:solidFill>
                          <a:effectLst/>
                        </a:rPr>
                        <a:t>         0.118</a:t>
                      </a:r>
                      <a:endParaRPr lang="en-US" sz="1600" b="1" dirty="0">
                        <a:solidFill>
                          <a:schemeClr val="tx2"/>
                        </a:solidFill>
                        <a:effectLst/>
                      </a:endParaRPr>
                    </a:p>
                    <a:p>
                      <a:pPr marL="0" marR="0">
                        <a:spcBef>
                          <a:spcPts val="0"/>
                        </a:spcBef>
                        <a:spcAft>
                          <a:spcPts val="0"/>
                        </a:spcAft>
                      </a:pPr>
                      <a:r>
                        <a:rPr lang="en-AU" sz="1600" b="1" dirty="0">
                          <a:solidFill>
                            <a:schemeClr val="tx2"/>
                          </a:solidFill>
                          <a:effectLst/>
                        </a:rPr>
                        <a:t>   (0.052- 0.265)</a:t>
                      </a:r>
                      <a:endParaRPr lang="en-US" sz="1600" b="1" dirty="0">
                        <a:solidFill>
                          <a:schemeClr val="tx2"/>
                        </a:solidFill>
                        <a:effectLst/>
                        <a:latin typeface="Times New Roman" panose="02020603050405020304" pitchFamily="18" charset="0"/>
                        <a:ea typeface="Times New Roman" panose="02020603050405020304" pitchFamily="18" charset="0"/>
                      </a:endParaRPr>
                    </a:p>
                  </a:txBody>
                  <a:tcPr marL="51435" marR="51435" marT="0" marB="0"/>
                </a:tc>
                <a:tc>
                  <a:txBody>
                    <a:bodyPr/>
                    <a:lstStyle/>
                    <a:p>
                      <a:pPr marL="0" marR="0" algn="ctr">
                        <a:spcBef>
                          <a:spcPts val="0"/>
                        </a:spcBef>
                        <a:spcAft>
                          <a:spcPts val="0"/>
                        </a:spcAft>
                      </a:pPr>
                      <a:r>
                        <a:rPr lang="en-AU" sz="1600" b="1" dirty="0">
                          <a:solidFill>
                            <a:schemeClr val="tx2"/>
                          </a:solidFill>
                          <a:effectLst/>
                        </a:rPr>
                        <a:t>1.96 ± 1.2</a:t>
                      </a:r>
                      <a:endParaRPr lang="en-US" sz="1600" b="1" dirty="0">
                        <a:solidFill>
                          <a:schemeClr val="tx2"/>
                        </a:solidFill>
                        <a:effectLst/>
                        <a:latin typeface="Times New Roman" panose="02020603050405020304" pitchFamily="18" charset="0"/>
                        <a:ea typeface="Times New Roman" panose="02020603050405020304" pitchFamily="18" charset="0"/>
                      </a:endParaRPr>
                    </a:p>
                  </a:txBody>
                  <a:tcPr marL="51435" marR="51435" marT="0" marB="0"/>
                </a:tc>
                <a:tc>
                  <a:txBody>
                    <a:bodyPr/>
                    <a:lstStyle/>
                    <a:p>
                      <a:pPr marL="0" marR="0" algn="ctr">
                        <a:spcBef>
                          <a:spcPts val="0"/>
                        </a:spcBef>
                        <a:spcAft>
                          <a:spcPts val="0"/>
                        </a:spcAft>
                      </a:pPr>
                      <a:r>
                        <a:rPr lang="en-AU" sz="1600" b="1" dirty="0">
                          <a:solidFill>
                            <a:schemeClr val="tx2"/>
                          </a:solidFill>
                          <a:effectLst/>
                        </a:rPr>
                        <a:t>0.000</a:t>
                      </a:r>
                      <a:endParaRPr lang="en-US" sz="1600" b="1" dirty="0">
                        <a:solidFill>
                          <a:schemeClr val="tx2"/>
                        </a:solidFill>
                        <a:effectLst/>
                        <a:latin typeface="Times New Roman" panose="02020603050405020304" pitchFamily="18" charset="0"/>
                        <a:ea typeface="Times New Roman" panose="02020603050405020304" pitchFamily="18" charset="0"/>
                      </a:endParaRPr>
                    </a:p>
                  </a:txBody>
                  <a:tcPr marL="51435" marR="51435" marT="0" marB="0"/>
                </a:tc>
                <a:tc>
                  <a:txBody>
                    <a:bodyPr/>
                    <a:lstStyle/>
                    <a:p>
                      <a:pPr marL="0" marR="0" algn="ctr">
                        <a:spcBef>
                          <a:spcPts val="0"/>
                        </a:spcBef>
                        <a:spcAft>
                          <a:spcPts val="0"/>
                        </a:spcAft>
                      </a:pPr>
                      <a:r>
                        <a:rPr lang="en-AU" sz="1600" b="1" dirty="0">
                          <a:solidFill>
                            <a:schemeClr val="tx2"/>
                          </a:solidFill>
                          <a:effectLst/>
                        </a:rPr>
                        <a:t>0.387</a:t>
                      </a:r>
                      <a:endParaRPr lang="en-US" sz="1600" b="1" dirty="0">
                        <a:solidFill>
                          <a:schemeClr val="tx2"/>
                        </a:solidFill>
                        <a:effectLst/>
                      </a:endParaRPr>
                    </a:p>
                    <a:p>
                      <a:pPr marL="0" marR="0" algn="ctr">
                        <a:spcBef>
                          <a:spcPts val="0"/>
                        </a:spcBef>
                        <a:spcAft>
                          <a:spcPts val="0"/>
                        </a:spcAft>
                      </a:pPr>
                      <a:r>
                        <a:rPr lang="en-AU" sz="1600" b="1" dirty="0">
                          <a:solidFill>
                            <a:schemeClr val="tx2"/>
                          </a:solidFill>
                          <a:effectLst/>
                        </a:rPr>
                        <a:t>(0.238- 0.631)</a:t>
                      </a:r>
                      <a:endParaRPr lang="en-US" sz="1600" b="1" dirty="0">
                        <a:solidFill>
                          <a:schemeClr val="tx2"/>
                        </a:solidFill>
                        <a:effectLst/>
                      </a:endParaRPr>
                    </a:p>
                    <a:p>
                      <a:pPr marL="0" marR="0" algn="ctr">
                        <a:spcBef>
                          <a:spcPts val="0"/>
                        </a:spcBef>
                        <a:spcAft>
                          <a:spcPts val="0"/>
                        </a:spcAft>
                      </a:pPr>
                      <a:r>
                        <a:rPr lang="en-AU" sz="1600" b="1" dirty="0">
                          <a:solidFill>
                            <a:schemeClr val="tx2"/>
                          </a:solidFill>
                          <a:effectLst/>
                        </a:rPr>
                        <a:t> </a:t>
                      </a:r>
                      <a:endParaRPr lang="en-US" sz="1600" b="1" dirty="0">
                        <a:solidFill>
                          <a:schemeClr val="tx2"/>
                        </a:solidFill>
                        <a:effectLst/>
                        <a:latin typeface="Times New Roman" panose="02020603050405020304" pitchFamily="18" charset="0"/>
                        <a:ea typeface="Times New Roman" panose="02020603050405020304" pitchFamily="18" charset="0"/>
                      </a:endParaRPr>
                    </a:p>
                  </a:txBody>
                  <a:tcPr marL="51435" marR="51435" marT="0" marB="0"/>
                </a:tc>
              </a:tr>
              <a:tr h="859884">
                <a:tc>
                  <a:txBody>
                    <a:bodyPr/>
                    <a:lstStyle/>
                    <a:p>
                      <a:pPr marL="0" marR="0">
                        <a:spcBef>
                          <a:spcPts val="0"/>
                        </a:spcBef>
                        <a:spcAft>
                          <a:spcPts val="0"/>
                        </a:spcAft>
                      </a:pPr>
                      <a:r>
                        <a:rPr lang="en-AU" sz="1600" dirty="0">
                          <a:effectLst/>
                        </a:rPr>
                        <a:t>Arterial hypertension at diagnosis     n (%)</a:t>
                      </a:r>
                      <a:endParaRPr lang="en-US" sz="1600" dirty="0">
                        <a:effectLst/>
                      </a:endParaRPr>
                    </a:p>
                    <a:p>
                      <a:pPr marL="0" marR="0">
                        <a:spcBef>
                          <a:spcPts val="0"/>
                        </a:spcBef>
                        <a:spcAft>
                          <a:spcPts val="0"/>
                        </a:spcAft>
                      </a:pPr>
                      <a:r>
                        <a:rPr lang="en-AU" sz="1600" dirty="0">
                          <a:effectLst/>
                        </a:rPr>
                        <a:t> </a:t>
                      </a:r>
                      <a:endParaRPr lang="en-US" sz="1600" dirty="0">
                        <a:effectLst/>
                        <a:latin typeface="Times New Roman" panose="02020603050405020304" pitchFamily="18" charset="0"/>
                        <a:ea typeface="Times New Roman" panose="02020603050405020304" pitchFamily="18" charset="0"/>
                      </a:endParaRPr>
                    </a:p>
                  </a:txBody>
                  <a:tcPr marL="51435" marR="51435" marT="0" marB="0">
                    <a:solidFill>
                      <a:srgbClr val="3809BB"/>
                    </a:solidFill>
                  </a:tcPr>
                </a:tc>
                <a:tc>
                  <a:txBody>
                    <a:bodyPr/>
                    <a:lstStyle/>
                    <a:p>
                      <a:pPr marL="0" marR="0" algn="ctr">
                        <a:spcBef>
                          <a:spcPts val="0"/>
                        </a:spcBef>
                        <a:spcAft>
                          <a:spcPts val="0"/>
                        </a:spcAft>
                      </a:pPr>
                      <a:r>
                        <a:rPr lang="en-AU" sz="1600" b="1">
                          <a:solidFill>
                            <a:schemeClr val="tx2"/>
                          </a:solidFill>
                          <a:effectLst/>
                        </a:rPr>
                        <a:t>35 (87.5)</a:t>
                      </a:r>
                      <a:endParaRPr lang="en-US" sz="1600" b="1">
                        <a:solidFill>
                          <a:schemeClr val="tx2"/>
                        </a:solidFill>
                        <a:effectLst/>
                        <a:latin typeface="Times New Roman" panose="02020603050405020304" pitchFamily="18" charset="0"/>
                        <a:ea typeface="Times New Roman" panose="02020603050405020304" pitchFamily="18" charset="0"/>
                      </a:endParaRPr>
                    </a:p>
                  </a:txBody>
                  <a:tcPr marL="51435" marR="51435" marT="0" marB="0"/>
                </a:tc>
                <a:tc>
                  <a:txBody>
                    <a:bodyPr/>
                    <a:lstStyle/>
                    <a:p>
                      <a:pPr marL="0" marR="0" algn="ctr">
                        <a:spcBef>
                          <a:spcPts val="0"/>
                        </a:spcBef>
                        <a:spcAft>
                          <a:spcPts val="0"/>
                        </a:spcAft>
                      </a:pPr>
                      <a:r>
                        <a:rPr lang="en-AU" sz="1600" b="1" dirty="0">
                          <a:solidFill>
                            <a:schemeClr val="tx2"/>
                          </a:solidFill>
                          <a:effectLst/>
                        </a:rPr>
                        <a:t>0.000</a:t>
                      </a:r>
                      <a:endParaRPr lang="en-US" sz="1600" b="1" dirty="0">
                        <a:solidFill>
                          <a:schemeClr val="tx2"/>
                        </a:solidFill>
                        <a:effectLst/>
                        <a:latin typeface="Times New Roman" panose="02020603050405020304" pitchFamily="18" charset="0"/>
                        <a:ea typeface="Times New Roman" panose="02020603050405020304" pitchFamily="18" charset="0"/>
                      </a:endParaRPr>
                    </a:p>
                  </a:txBody>
                  <a:tcPr marL="51435" marR="51435" marT="0" marB="0"/>
                </a:tc>
                <a:tc>
                  <a:txBody>
                    <a:bodyPr/>
                    <a:lstStyle/>
                    <a:p>
                      <a:pPr marL="0" marR="0" algn="ctr">
                        <a:spcBef>
                          <a:spcPts val="0"/>
                        </a:spcBef>
                        <a:spcAft>
                          <a:spcPts val="0"/>
                        </a:spcAft>
                      </a:pPr>
                      <a:r>
                        <a:rPr lang="en-AU" sz="1600" b="1" dirty="0">
                          <a:solidFill>
                            <a:schemeClr val="tx2"/>
                          </a:solidFill>
                          <a:effectLst/>
                        </a:rPr>
                        <a:t>0.173</a:t>
                      </a:r>
                      <a:endParaRPr lang="en-US" sz="1600" b="1" dirty="0">
                        <a:solidFill>
                          <a:schemeClr val="tx2"/>
                        </a:solidFill>
                        <a:effectLst/>
                      </a:endParaRPr>
                    </a:p>
                    <a:p>
                      <a:pPr marL="0" marR="0" algn="ctr">
                        <a:spcBef>
                          <a:spcPts val="0"/>
                        </a:spcBef>
                        <a:spcAft>
                          <a:spcPts val="0"/>
                        </a:spcAft>
                      </a:pPr>
                      <a:r>
                        <a:rPr lang="en-AU" sz="1600" b="1" dirty="0">
                          <a:solidFill>
                            <a:schemeClr val="tx2"/>
                          </a:solidFill>
                          <a:effectLst/>
                        </a:rPr>
                        <a:t>(0.068- 0.440)</a:t>
                      </a:r>
                      <a:endParaRPr lang="en-US" sz="1600" b="1" dirty="0">
                        <a:solidFill>
                          <a:schemeClr val="tx2"/>
                        </a:solidFill>
                        <a:effectLst/>
                        <a:latin typeface="Times New Roman" panose="02020603050405020304" pitchFamily="18" charset="0"/>
                        <a:ea typeface="Times New Roman" panose="02020603050405020304" pitchFamily="18" charset="0"/>
                      </a:endParaRPr>
                    </a:p>
                  </a:txBody>
                  <a:tcPr marL="51435" marR="51435" marT="0" marB="0"/>
                </a:tc>
                <a:tc>
                  <a:txBody>
                    <a:bodyPr/>
                    <a:lstStyle/>
                    <a:p>
                      <a:pPr marL="0" marR="0" algn="ctr">
                        <a:spcBef>
                          <a:spcPts val="0"/>
                        </a:spcBef>
                        <a:spcAft>
                          <a:spcPts val="0"/>
                        </a:spcAft>
                      </a:pPr>
                      <a:r>
                        <a:rPr lang="en-AU" sz="1600" b="1">
                          <a:solidFill>
                            <a:schemeClr val="tx2"/>
                          </a:solidFill>
                          <a:effectLst/>
                        </a:rPr>
                        <a:t>50 (72.5)</a:t>
                      </a:r>
                      <a:endParaRPr lang="en-US" sz="1600" b="1">
                        <a:solidFill>
                          <a:schemeClr val="tx2"/>
                        </a:solidFill>
                        <a:effectLst/>
                        <a:latin typeface="Times New Roman" panose="02020603050405020304" pitchFamily="18" charset="0"/>
                        <a:ea typeface="Times New Roman" panose="02020603050405020304" pitchFamily="18" charset="0"/>
                      </a:endParaRPr>
                    </a:p>
                  </a:txBody>
                  <a:tcPr marL="51435" marR="51435" marT="0" marB="0"/>
                </a:tc>
                <a:tc>
                  <a:txBody>
                    <a:bodyPr/>
                    <a:lstStyle/>
                    <a:p>
                      <a:pPr marL="0" marR="0" algn="ctr">
                        <a:spcBef>
                          <a:spcPts val="0"/>
                        </a:spcBef>
                        <a:spcAft>
                          <a:spcPts val="0"/>
                        </a:spcAft>
                      </a:pPr>
                      <a:r>
                        <a:rPr lang="en-AU" sz="1600" b="1" dirty="0">
                          <a:solidFill>
                            <a:schemeClr val="tx2"/>
                          </a:solidFill>
                          <a:effectLst/>
                        </a:rPr>
                        <a:t>0.001</a:t>
                      </a:r>
                      <a:endParaRPr lang="en-US" sz="1600" b="1" dirty="0">
                        <a:solidFill>
                          <a:schemeClr val="tx2"/>
                        </a:solidFill>
                        <a:effectLst/>
                        <a:latin typeface="Times New Roman" panose="02020603050405020304" pitchFamily="18" charset="0"/>
                        <a:ea typeface="Times New Roman" panose="02020603050405020304" pitchFamily="18" charset="0"/>
                      </a:endParaRPr>
                    </a:p>
                  </a:txBody>
                  <a:tcPr marL="51435" marR="51435" marT="0" marB="0"/>
                </a:tc>
                <a:tc>
                  <a:txBody>
                    <a:bodyPr/>
                    <a:lstStyle/>
                    <a:p>
                      <a:pPr marL="0" marR="0" algn="ctr">
                        <a:spcBef>
                          <a:spcPts val="0"/>
                        </a:spcBef>
                        <a:spcAft>
                          <a:spcPts val="0"/>
                        </a:spcAft>
                      </a:pPr>
                      <a:r>
                        <a:rPr lang="en-AU" sz="1600" b="1" dirty="0">
                          <a:solidFill>
                            <a:schemeClr val="tx2"/>
                          </a:solidFill>
                          <a:effectLst/>
                        </a:rPr>
                        <a:t>0.397</a:t>
                      </a:r>
                      <a:endParaRPr lang="en-US" sz="1600" b="1" dirty="0">
                        <a:solidFill>
                          <a:schemeClr val="tx2"/>
                        </a:solidFill>
                        <a:effectLst/>
                      </a:endParaRPr>
                    </a:p>
                    <a:p>
                      <a:pPr marL="0" marR="0" algn="ctr">
                        <a:spcBef>
                          <a:spcPts val="0"/>
                        </a:spcBef>
                        <a:spcAft>
                          <a:spcPts val="0"/>
                        </a:spcAft>
                      </a:pPr>
                      <a:r>
                        <a:rPr lang="en-AU" sz="1600" b="1" dirty="0">
                          <a:solidFill>
                            <a:schemeClr val="tx2"/>
                          </a:solidFill>
                          <a:effectLst/>
                        </a:rPr>
                        <a:t>(0.226- 0.697)</a:t>
                      </a:r>
                      <a:endParaRPr lang="en-US" sz="1600" b="1" dirty="0">
                        <a:solidFill>
                          <a:schemeClr val="tx2"/>
                        </a:solidFill>
                        <a:effectLst/>
                      </a:endParaRPr>
                    </a:p>
                    <a:p>
                      <a:pPr marL="0" marR="0" algn="ctr">
                        <a:spcBef>
                          <a:spcPts val="0"/>
                        </a:spcBef>
                        <a:spcAft>
                          <a:spcPts val="0"/>
                        </a:spcAft>
                      </a:pPr>
                      <a:r>
                        <a:rPr lang="en-AU" sz="1600" b="1" dirty="0">
                          <a:solidFill>
                            <a:schemeClr val="tx2"/>
                          </a:solidFill>
                          <a:effectLst/>
                        </a:rPr>
                        <a:t> </a:t>
                      </a:r>
                      <a:endParaRPr lang="en-US" sz="1600" b="1" dirty="0">
                        <a:solidFill>
                          <a:schemeClr val="tx2"/>
                        </a:solidFill>
                        <a:effectLst/>
                        <a:latin typeface="Times New Roman" panose="02020603050405020304" pitchFamily="18" charset="0"/>
                        <a:ea typeface="Times New Roman" panose="02020603050405020304" pitchFamily="18" charset="0"/>
                      </a:endParaRPr>
                    </a:p>
                  </a:txBody>
                  <a:tcPr marL="51435" marR="51435" marT="0" marB="0"/>
                </a:tc>
              </a:tr>
              <a:tr h="1385455">
                <a:tc>
                  <a:txBody>
                    <a:bodyPr/>
                    <a:lstStyle/>
                    <a:p>
                      <a:pPr marL="0" marR="0">
                        <a:spcBef>
                          <a:spcPts val="0"/>
                        </a:spcBef>
                        <a:spcAft>
                          <a:spcPts val="0"/>
                        </a:spcAft>
                      </a:pPr>
                      <a:r>
                        <a:rPr lang="en-AU" sz="1600" dirty="0">
                          <a:effectLst/>
                        </a:rPr>
                        <a:t>Persistent urine protein  &gt;0.5g/24h over the follow </a:t>
                      </a:r>
                      <a:r>
                        <a:rPr lang="en-AU" sz="1600" dirty="0" smtClean="0">
                          <a:effectLst/>
                        </a:rPr>
                        <a:t> up </a:t>
                      </a:r>
                      <a:r>
                        <a:rPr lang="en-AU" sz="1600" dirty="0">
                          <a:effectLst/>
                        </a:rPr>
                        <a:t>n (%)</a:t>
                      </a:r>
                      <a:endParaRPr lang="en-US" sz="1600" dirty="0">
                        <a:effectLst/>
                      </a:endParaRPr>
                    </a:p>
                    <a:p>
                      <a:pPr marL="0" marR="0">
                        <a:spcBef>
                          <a:spcPts val="0"/>
                        </a:spcBef>
                        <a:spcAft>
                          <a:spcPts val="0"/>
                        </a:spcAft>
                      </a:pPr>
                      <a:r>
                        <a:rPr lang="en-AU" sz="1600" dirty="0">
                          <a:effectLst/>
                        </a:rPr>
                        <a:t> </a:t>
                      </a:r>
                      <a:endParaRPr lang="en-US" sz="1600" dirty="0">
                        <a:effectLst/>
                        <a:latin typeface="Times New Roman" panose="02020603050405020304" pitchFamily="18" charset="0"/>
                        <a:ea typeface="Times New Roman" panose="02020603050405020304" pitchFamily="18" charset="0"/>
                      </a:endParaRPr>
                    </a:p>
                  </a:txBody>
                  <a:tcPr marL="51435" marR="51435" marT="0" marB="0">
                    <a:solidFill>
                      <a:srgbClr val="3809BB"/>
                    </a:solidFill>
                  </a:tcPr>
                </a:tc>
                <a:tc>
                  <a:txBody>
                    <a:bodyPr/>
                    <a:lstStyle/>
                    <a:p>
                      <a:pPr marL="0" marR="0" algn="ctr">
                        <a:spcBef>
                          <a:spcPts val="0"/>
                        </a:spcBef>
                        <a:spcAft>
                          <a:spcPts val="0"/>
                        </a:spcAft>
                      </a:pPr>
                      <a:r>
                        <a:rPr lang="en-AU" sz="1600" b="1">
                          <a:solidFill>
                            <a:schemeClr val="tx2"/>
                          </a:solidFill>
                          <a:effectLst/>
                        </a:rPr>
                        <a:t>37 (92.5)</a:t>
                      </a:r>
                      <a:endParaRPr lang="en-US" sz="1600" b="1">
                        <a:solidFill>
                          <a:schemeClr val="tx2"/>
                        </a:solidFill>
                        <a:effectLst/>
                        <a:latin typeface="Times New Roman" panose="02020603050405020304" pitchFamily="18" charset="0"/>
                        <a:ea typeface="Times New Roman" panose="02020603050405020304" pitchFamily="18" charset="0"/>
                      </a:endParaRPr>
                    </a:p>
                  </a:txBody>
                  <a:tcPr marL="51435" marR="51435" marT="0" marB="0"/>
                </a:tc>
                <a:tc>
                  <a:txBody>
                    <a:bodyPr/>
                    <a:lstStyle/>
                    <a:p>
                      <a:pPr marL="0" marR="0" algn="ctr">
                        <a:spcBef>
                          <a:spcPts val="0"/>
                        </a:spcBef>
                        <a:spcAft>
                          <a:spcPts val="0"/>
                        </a:spcAft>
                      </a:pPr>
                      <a:r>
                        <a:rPr lang="en-AU" sz="1600" b="1" dirty="0">
                          <a:solidFill>
                            <a:schemeClr val="tx2"/>
                          </a:solidFill>
                          <a:effectLst/>
                        </a:rPr>
                        <a:t>0.002</a:t>
                      </a:r>
                      <a:endParaRPr lang="en-US" sz="1600" b="1" dirty="0">
                        <a:solidFill>
                          <a:schemeClr val="tx2"/>
                        </a:solidFill>
                        <a:effectLst/>
                        <a:latin typeface="Times New Roman" panose="02020603050405020304" pitchFamily="18" charset="0"/>
                        <a:ea typeface="Times New Roman" panose="02020603050405020304" pitchFamily="18" charset="0"/>
                      </a:endParaRPr>
                    </a:p>
                  </a:txBody>
                  <a:tcPr marL="51435" marR="51435" marT="0" marB="0"/>
                </a:tc>
                <a:tc>
                  <a:txBody>
                    <a:bodyPr/>
                    <a:lstStyle/>
                    <a:p>
                      <a:pPr marL="0" marR="0" algn="ctr">
                        <a:spcBef>
                          <a:spcPts val="0"/>
                        </a:spcBef>
                        <a:spcAft>
                          <a:spcPts val="0"/>
                        </a:spcAft>
                      </a:pPr>
                      <a:r>
                        <a:rPr lang="en-AU" sz="1600" b="1">
                          <a:solidFill>
                            <a:schemeClr val="tx2"/>
                          </a:solidFill>
                          <a:effectLst/>
                        </a:rPr>
                        <a:t>0.143</a:t>
                      </a:r>
                      <a:endParaRPr lang="en-US" sz="1600" b="1">
                        <a:solidFill>
                          <a:schemeClr val="tx2"/>
                        </a:solidFill>
                        <a:effectLst/>
                      </a:endParaRPr>
                    </a:p>
                    <a:p>
                      <a:pPr marL="0" marR="0" algn="ctr">
                        <a:spcBef>
                          <a:spcPts val="0"/>
                        </a:spcBef>
                        <a:spcAft>
                          <a:spcPts val="0"/>
                        </a:spcAft>
                      </a:pPr>
                      <a:r>
                        <a:rPr lang="en-AU" sz="1600" b="1">
                          <a:solidFill>
                            <a:schemeClr val="tx2"/>
                          </a:solidFill>
                          <a:effectLst/>
                        </a:rPr>
                        <a:t>(0.034- 0.591)</a:t>
                      </a:r>
                      <a:endParaRPr lang="en-US" sz="1600" b="1">
                        <a:solidFill>
                          <a:schemeClr val="tx2"/>
                        </a:solidFill>
                        <a:effectLst/>
                        <a:latin typeface="Times New Roman" panose="02020603050405020304" pitchFamily="18" charset="0"/>
                        <a:ea typeface="Times New Roman" panose="02020603050405020304" pitchFamily="18" charset="0"/>
                      </a:endParaRPr>
                    </a:p>
                  </a:txBody>
                  <a:tcPr marL="51435" marR="51435" marT="0" marB="0"/>
                </a:tc>
                <a:tc>
                  <a:txBody>
                    <a:bodyPr/>
                    <a:lstStyle/>
                    <a:p>
                      <a:pPr marL="0" marR="0" algn="ctr">
                        <a:spcBef>
                          <a:spcPts val="0"/>
                        </a:spcBef>
                        <a:spcAft>
                          <a:spcPts val="0"/>
                        </a:spcAft>
                      </a:pPr>
                      <a:r>
                        <a:rPr lang="en-AU" sz="1600" b="1">
                          <a:solidFill>
                            <a:schemeClr val="tx2"/>
                          </a:solidFill>
                          <a:effectLst/>
                        </a:rPr>
                        <a:t>58 (84.1)</a:t>
                      </a:r>
                      <a:endParaRPr lang="en-US" sz="1600" b="1">
                        <a:solidFill>
                          <a:schemeClr val="tx2"/>
                        </a:solidFill>
                        <a:effectLst/>
                        <a:latin typeface="Times New Roman" panose="02020603050405020304" pitchFamily="18" charset="0"/>
                        <a:ea typeface="Times New Roman" panose="02020603050405020304" pitchFamily="18" charset="0"/>
                      </a:endParaRPr>
                    </a:p>
                  </a:txBody>
                  <a:tcPr marL="51435" marR="51435" marT="0" marB="0"/>
                </a:tc>
                <a:tc>
                  <a:txBody>
                    <a:bodyPr/>
                    <a:lstStyle/>
                    <a:p>
                      <a:pPr marL="0" marR="0" algn="ctr">
                        <a:spcBef>
                          <a:spcPts val="0"/>
                        </a:spcBef>
                        <a:spcAft>
                          <a:spcPts val="0"/>
                        </a:spcAft>
                      </a:pPr>
                      <a:r>
                        <a:rPr lang="en-AU" sz="1600" b="1">
                          <a:solidFill>
                            <a:schemeClr val="tx2"/>
                          </a:solidFill>
                          <a:effectLst/>
                        </a:rPr>
                        <a:t>0.014</a:t>
                      </a:r>
                      <a:endParaRPr lang="en-US" sz="1600" b="1">
                        <a:solidFill>
                          <a:schemeClr val="tx2"/>
                        </a:solidFill>
                        <a:effectLst/>
                        <a:latin typeface="Times New Roman" panose="02020603050405020304" pitchFamily="18" charset="0"/>
                        <a:ea typeface="Times New Roman" panose="02020603050405020304" pitchFamily="18" charset="0"/>
                      </a:endParaRPr>
                    </a:p>
                  </a:txBody>
                  <a:tcPr marL="51435" marR="51435" marT="0" marB="0"/>
                </a:tc>
                <a:tc>
                  <a:txBody>
                    <a:bodyPr/>
                    <a:lstStyle/>
                    <a:p>
                      <a:pPr marL="0" marR="0" algn="ctr">
                        <a:spcBef>
                          <a:spcPts val="0"/>
                        </a:spcBef>
                        <a:spcAft>
                          <a:spcPts val="0"/>
                        </a:spcAft>
                      </a:pPr>
                      <a:r>
                        <a:rPr lang="en-AU" sz="1600" b="1" dirty="0">
                          <a:solidFill>
                            <a:schemeClr val="tx2"/>
                          </a:solidFill>
                          <a:effectLst/>
                        </a:rPr>
                        <a:t>0.424</a:t>
                      </a:r>
                      <a:endParaRPr lang="en-US" sz="1600" b="1" dirty="0">
                        <a:solidFill>
                          <a:schemeClr val="tx2"/>
                        </a:solidFill>
                        <a:effectLst/>
                      </a:endParaRPr>
                    </a:p>
                    <a:p>
                      <a:pPr marL="0" marR="0" algn="ctr">
                        <a:spcBef>
                          <a:spcPts val="0"/>
                        </a:spcBef>
                        <a:spcAft>
                          <a:spcPts val="0"/>
                        </a:spcAft>
                      </a:pPr>
                      <a:r>
                        <a:rPr lang="en-AU" sz="1600" b="1" dirty="0">
                          <a:solidFill>
                            <a:schemeClr val="tx2"/>
                          </a:solidFill>
                          <a:effectLst/>
                        </a:rPr>
                        <a:t>(0.210-0.858)</a:t>
                      </a:r>
                      <a:endParaRPr lang="en-US" sz="1600" b="1" dirty="0">
                        <a:solidFill>
                          <a:schemeClr val="tx2"/>
                        </a:solidFill>
                        <a:effectLst/>
                        <a:latin typeface="Times New Roman" panose="02020603050405020304" pitchFamily="18" charset="0"/>
                        <a:ea typeface="Times New Roman" panose="02020603050405020304" pitchFamily="18" charset="0"/>
                      </a:endParaRPr>
                    </a:p>
                  </a:txBody>
                  <a:tcPr marL="51435" marR="51435" marT="0" marB="0"/>
                </a:tc>
              </a:tr>
              <a:tr h="1108364">
                <a:tc>
                  <a:txBody>
                    <a:bodyPr/>
                    <a:lstStyle/>
                    <a:p>
                      <a:pPr marL="0" marR="0">
                        <a:spcBef>
                          <a:spcPts val="0"/>
                        </a:spcBef>
                        <a:spcAft>
                          <a:spcPts val="0"/>
                        </a:spcAft>
                      </a:pPr>
                      <a:r>
                        <a:rPr lang="en-AU" sz="1600" dirty="0">
                          <a:effectLst/>
                        </a:rPr>
                        <a:t>Presence of segmental </a:t>
                      </a:r>
                      <a:r>
                        <a:rPr lang="en-AU" sz="1600" dirty="0" smtClean="0">
                          <a:effectLst/>
                        </a:rPr>
                        <a:t>glom/sclerosis</a:t>
                      </a:r>
                      <a:endParaRPr lang="en-US" sz="1600" dirty="0">
                        <a:effectLst/>
                      </a:endParaRPr>
                    </a:p>
                    <a:p>
                      <a:pPr marL="0" marR="0">
                        <a:spcBef>
                          <a:spcPts val="0"/>
                        </a:spcBef>
                        <a:spcAft>
                          <a:spcPts val="0"/>
                        </a:spcAft>
                      </a:pPr>
                      <a:r>
                        <a:rPr lang="en-AU" sz="1600" dirty="0">
                          <a:effectLst/>
                        </a:rPr>
                        <a:t>(S1- Oxford cl.) n (%)</a:t>
                      </a:r>
                      <a:endParaRPr lang="en-US" sz="1600" dirty="0">
                        <a:effectLst/>
                      </a:endParaRPr>
                    </a:p>
                    <a:p>
                      <a:pPr marL="0" marR="0">
                        <a:spcBef>
                          <a:spcPts val="0"/>
                        </a:spcBef>
                        <a:spcAft>
                          <a:spcPts val="0"/>
                        </a:spcAft>
                      </a:pPr>
                      <a:r>
                        <a:rPr lang="en-AU" sz="1600" dirty="0">
                          <a:effectLst/>
                        </a:rPr>
                        <a:t> </a:t>
                      </a:r>
                      <a:endParaRPr lang="en-US" sz="1600" dirty="0">
                        <a:effectLst/>
                        <a:latin typeface="Times New Roman" panose="02020603050405020304" pitchFamily="18" charset="0"/>
                        <a:ea typeface="Times New Roman" panose="02020603050405020304" pitchFamily="18" charset="0"/>
                      </a:endParaRPr>
                    </a:p>
                  </a:txBody>
                  <a:tcPr marL="51435" marR="51435" marT="0" marB="0">
                    <a:solidFill>
                      <a:srgbClr val="3809BB"/>
                    </a:solidFill>
                  </a:tcPr>
                </a:tc>
                <a:tc>
                  <a:txBody>
                    <a:bodyPr/>
                    <a:lstStyle/>
                    <a:p>
                      <a:pPr marL="0" marR="0" algn="ctr">
                        <a:spcBef>
                          <a:spcPts val="0"/>
                        </a:spcBef>
                        <a:spcAft>
                          <a:spcPts val="0"/>
                        </a:spcAft>
                      </a:pPr>
                      <a:r>
                        <a:rPr lang="en-AU" sz="1600" b="1" dirty="0">
                          <a:solidFill>
                            <a:schemeClr val="tx2"/>
                          </a:solidFill>
                          <a:effectLst/>
                        </a:rPr>
                        <a:t>19 (47.5)</a:t>
                      </a:r>
                      <a:endParaRPr lang="en-US" sz="1600" b="1" dirty="0">
                        <a:solidFill>
                          <a:schemeClr val="tx2"/>
                        </a:solidFill>
                        <a:effectLst/>
                        <a:latin typeface="Times New Roman" panose="02020603050405020304" pitchFamily="18" charset="0"/>
                        <a:ea typeface="Times New Roman" panose="02020603050405020304" pitchFamily="18" charset="0"/>
                      </a:endParaRPr>
                    </a:p>
                  </a:txBody>
                  <a:tcPr marL="51435" marR="51435" marT="0" marB="0"/>
                </a:tc>
                <a:tc>
                  <a:txBody>
                    <a:bodyPr/>
                    <a:lstStyle/>
                    <a:p>
                      <a:pPr marL="0" marR="0" algn="ctr">
                        <a:spcBef>
                          <a:spcPts val="0"/>
                        </a:spcBef>
                        <a:spcAft>
                          <a:spcPts val="0"/>
                        </a:spcAft>
                      </a:pPr>
                      <a:r>
                        <a:rPr lang="en-AU" sz="1600" b="1" dirty="0">
                          <a:solidFill>
                            <a:schemeClr val="tx2"/>
                          </a:solidFill>
                          <a:effectLst/>
                        </a:rPr>
                        <a:t>0.009</a:t>
                      </a:r>
                      <a:endParaRPr lang="en-US" sz="1600" b="1" dirty="0">
                        <a:solidFill>
                          <a:schemeClr val="tx2"/>
                        </a:solidFill>
                        <a:effectLst/>
                        <a:latin typeface="Times New Roman" panose="02020603050405020304" pitchFamily="18" charset="0"/>
                        <a:ea typeface="Times New Roman" panose="02020603050405020304" pitchFamily="18" charset="0"/>
                      </a:endParaRPr>
                    </a:p>
                  </a:txBody>
                  <a:tcPr marL="51435" marR="51435" marT="0" marB="0"/>
                </a:tc>
                <a:tc>
                  <a:txBody>
                    <a:bodyPr/>
                    <a:lstStyle/>
                    <a:p>
                      <a:pPr marL="0" marR="0" algn="ctr">
                        <a:spcBef>
                          <a:spcPts val="0"/>
                        </a:spcBef>
                        <a:spcAft>
                          <a:spcPts val="0"/>
                        </a:spcAft>
                      </a:pPr>
                      <a:r>
                        <a:rPr lang="en-AU" sz="1600" b="1" dirty="0">
                          <a:solidFill>
                            <a:schemeClr val="tx2"/>
                          </a:solidFill>
                          <a:effectLst/>
                        </a:rPr>
                        <a:t>0.263</a:t>
                      </a:r>
                      <a:endParaRPr lang="en-US" sz="1600" b="1" dirty="0">
                        <a:solidFill>
                          <a:schemeClr val="tx2"/>
                        </a:solidFill>
                        <a:effectLst/>
                      </a:endParaRPr>
                    </a:p>
                    <a:p>
                      <a:pPr marL="0" marR="0" algn="ctr">
                        <a:spcBef>
                          <a:spcPts val="0"/>
                        </a:spcBef>
                        <a:spcAft>
                          <a:spcPts val="0"/>
                        </a:spcAft>
                      </a:pPr>
                      <a:r>
                        <a:rPr lang="en-AU" sz="1600" b="1" dirty="0">
                          <a:solidFill>
                            <a:schemeClr val="tx2"/>
                          </a:solidFill>
                          <a:effectLst/>
                        </a:rPr>
                        <a:t>(0.089- 0.777)</a:t>
                      </a:r>
                      <a:endParaRPr lang="en-US" sz="1600" b="1" dirty="0">
                        <a:solidFill>
                          <a:schemeClr val="tx2"/>
                        </a:solidFill>
                        <a:effectLst/>
                        <a:latin typeface="Times New Roman" panose="02020603050405020304" pitchFamily="18" charset="0"/>
                        <a:ea typeface="Times New Roman" panose="02020603050405020304" pitchFamily="18" charset="0"/>
                      </a:endParaRPr>
                    </a:p>
                  </a:txBody>
                  <a:tcPr marL="51435" marR="51435" marT="0" marB="0"/>
                </a:tc>
                <a:tc>
                  <a:txBody>
                    <a:bodyPr/>
                    <a:lstStyle/>
                    <a:p>
                      <a:pPr marL="0" marR="0" algn="ctr">
                        <a:spcBef>
                          <a:spcPts val="0"/>
                        </a:spcBef>
                        <a:spcAft>
                          <a:spcPts val="0"/>
                        </a:spcAft>
                      </a:pPr>
                      <a:r>
                        <a:rPr lang="en-AU" sz="1600" b="1">
                          <a:solidFill>
                            <a:schemeClr val="tx2"/>
                          </a:solidFill>
                          <a:effectLst/>
                        </a:rPr>
                        <a:t>25 (36.2)</a:t>
                      </a:r>
                      <a:endParaRPr lang="en-US" sz="1600" b="1">
                        <a:solidFill>
                          <a:schemeClr val="tx2"/>
                        </a:solidFill>
                        <a:effectLst/>
                        <a:latin typeface="Times New Roman" panose="02020603050405020304" pitchFamily="18" charset="0"/>
                        <a:ea typeface="Times New Roman" panose="02020603050405020304" pitchFamily="18" charset="0"/>
                      </a:endParaRPr>
                    </a:p>
                  </a:txBody>
                  <a:tcPr marL="51435" marR="51435" marT="0" marB="0"/>
                </a:tc>
                <a:tc>
                  <a:txBody>
                    <a:bodyPr/>
                    <a:lstStyle/>
                    <a:p>
                      <a:pPr marL="0" marR="0" algn="ctr">
                        <a:spcBef>
                          <a:spcPts val="0"/>
                        </a:spcBef>
                        <a:spcAft>
                          <a:spcPts val="0"/>
                        </a:spcAft>
                      </a:pPr>
                      <a:r>
                        <a:rPr lang="en-AU" sz="1600" b="1">
                          <a:solidFill>
                            <a:schemeClr val="tx2"/>
                          </a:solidFill>
                          <a:effectLst/>
                        </a:rPr>
                        <a:t>0.003</a:t>
                      </a:r>
                      <a:endParaRPr lang="en-US" sz="1600" b="1">
                        <a:solidFill>
                          <a:schemeClr val="tx2"/>
                        </a:solidFill>
                        <a:effectLst/>
                        <a:latin typeface="Times New Roman" panose="02020603050405020304" pitchFamily="18" charset="0"/>
                        <a:ea typeface="Times New Roman" panose="02020603050405020304" pitchFamily="18" charset="0"/>
                      </a:endParaRPr>
                    </a:p>
                  </a:txBody>
                  <a:tcPr marL="51435" marR="51435" marT="0" marB="0"/>
                </a:tc>
                <a:tc>
                  <a:txBody>
                    <a:bodyPr/>
                    <a:lstStyle/>
                    <a:p>
                      <a:pPr marL="0" marR="0" algn="ctr">
                        <a:spcBef>
                          <a:spcPts val="0"/>
                        </a:spcBef>
                        <a:spcAft>
                          <a:spcPts val="0"/>
                        </a:spcAft>
                      </a:pPr>
                      <a:r>
                        <a:rPr lang="en-AU" sz="1600" b="1" dirty="0">
                          <a:solidFill>
                            <a:schemeClr val="tx2"/>
                          </a:solidFill>
                          <a:effectLst/>
                        </a:rPr>
                        <a:t>0.284</a:t>
                      </a:r>
                      <a:endParaRPr lang="en-US" sz="1600" b="1" dirty="0">
                        <a:solidFill>
                          <a:schemeClr val="tx2"/>
                        </a:solidFill>
                        <a:effectLst/>
                      </a:endParaRPr>
                    </a:p>
                    <a:p>
                      <a:pPr marL="0" marR="0" algn="ctr">
                        <a:spcBef>
                          <a:spcPts val="0"/>
                        </a:spcBef>
                        <a:spcAft>
                          <a:spcPts val="0"/>
                        </a:spcAft>
                      </a:pPr>
                      <a:r>
                        <a:rPr lang="en-AU" sz="1600" b="1" dirty="0">
                          <a:solidFill>
                            <a:schemeClr val="tx2"/>
                          </a:solidFill>
                          <a:effectLst/>
                        </a:rPr>
                        <a:t>(0.116- 0.692)</a:t>
                      </a:r>
                      <a:endParaRPr lang="en-US" sz="1600" b="1" dirty="0">
                        <a:solidFill>
                          <a:schemeClr val="tx2"/>
                        </a:solidFill>
                        <a:effectLst/>
                        <a:latin typeface="Times New Roman" panose="02020603050405020304" pitchFamily="18" charset="0"/>
                        <a:ea typeface="Times New Roman" panose="02020603050405020304" pitchFamily="18" charset="0"/>
                      </a:endParaRPr>
                    </a:p>
                  </a:txBody>
                  <a:tcPr marL="51435" marR="51435" marT="0" marB="0"/>
                </a:tc>
              </a:tr>
              <a:tr h="1385455">
                <a:tc>
                  <a:txBody>
                    <a:bodyPr/>
                    <a:lstStyle/>
                    <a:p>
                      <a:pPr marL="0" marR="0">
                        <a:spcBef>
                          <a:spcPts val="0"/>
                        </a:spcBef>
                        <a:spcAft>
                          <a:spcPts val="0"/>
                        </a:spcAft>
                      </a:pPr>
                      <a:r>
                        <a:rPr lang="en-AU" sz="1600" dirty="0">
                          <a:effectLst/>
                        </a:rPr>
                        <a:t>Presence of tubular atrophy/interstitial fibrosis  (</a:t>
                      </a:r>
                      <a:r>
                        <a:rPr lang="en-AU" sz="1600" dirty="0" smtClean="0">
                          <a:effectLst/>
                        </a:rPr>
                        <a:t>T1/T2) </a:t>
                      </a:r>
                      <a:r>
                        <a:rPr lang="en-AU" sz="1600" dirty="0">
                          <a:effectLst/>
                        </a:rPr>
                        <a:t>n (%)</a:t>
                      </a:r>
                      <a:endParaRPr lang="en-US" sz="1600" dirty="0">
                        <a:effectLst/>
                      </a:endParaRPr>
                    </a:p>
                    <a:p>
                      <a:pPr marL="0" marR="0">
                        <a:spcBef>
                          <a:spcPts val="0"/>
                        </a:spcBef>
                        <a:spcAft>
                          <a:spcPts val="0"/>
                        </a:spcAft>
                      </a:pPr>
                      <a:r>
                        <a:rPr lang="en-AU" sz="1600" dirty="0">
                          <a:effectLst/>
                        </a:rPr>
                        <a:t> </a:t>
                      </a:r>
                      <a:endParaRPr lang="en-US" sz="1600" dirty="0">
                        <a:effectLst/>
                        <a:latin typeface="Times New Roman" panose="02020603050405020304" pitchFamily="18" charset="0"/>
                        <a:ea typeface="Times New Roman" panose="02020603050405020304" pitchFamily="18" charset="0"/>
                      </a:endParaRPr>
                    </a:p>
                  </a:txBody>
                  <a:tcPr marL="51435" marR="51435" marT="0" marB="0">
                    <a:solidFill>
                      <a:srgbClr val="3809BB"/>
                    </a:solidFill>
                  </a:tcPr>
                </a:tc>
                <a:tc>
                  <a:txBody>
                    <a:bodyPr/>
                    <a:lstStyle/>
                    <a:p>
                      <a:pPr marL="0" marR="0" algn="ctr">
                        <a:spcBef>
                          <a:spcPts val="0"/>
                        </a:spcBef>
                        <a:spcAft>
                          <a:spcPts val="0"/>
                        </a:spcAft>
                      </a:pPr>
                      <a:r>
                        <a:rPr lang="en-AU" sz="1600" b="1" dirty="0">
                          <a:solidFill>
                            <a:schemeClr val="tx2"/>
                          </a:solidFill>
                          <a:effectLst/>
                        </a:rPr>
                        <a:t>15 (37.5)</a:t>
                      </a:r>
                      <a:endParaRPr lang="en-US" sz="1600" b="1" dirty="0">
                        <a:solidFill>
                          <a:schemeClr val="tx2"/>
                        </a:solidFill>
                        <a:effectLst/>
                        <a:latin typeface="Times New Roman" panose="02020603050405020304" pitchFamily="18" charset="0"/>
                        <a:ea typeface="Times New Roman" panose="02020603050405020304" pitchFamily="18" charset="0"/>
                      </a:endParaRPr>
                    </a:p>
                  </a:txBody>
                  <a:tcPr marL="51435" marR="51435" marT="0" marB="0"/>
                </a:tc>
                <a:tc>
                  <a:txBody>
                    <a:bodyPr/>
                    <a:lstStyle/>
                    <a:p>
                      <a:pPr marL="0" marR="0" algn="ctr">
                        <a:spcBef>
                          <a:spcPts val="0"/>
                        </a:spcBef>
                        <a:spcAft>
                          <a:spcPts val="0"/>
                        </a:spcAft>
                      </a:pPr>
                      <a:r>
                        <a:rPr lang="en-AU" sz="1600" b="1" dirty="0">
                          <a:solidFill>
                            <a:schemeClr val="tx2"/>
                          </a:solidFill>
                          <a:effectLst/>
                        </a:rPr>
                        <a:t>0.000</a:t>
                      </a:r>
                      <a:endParaRPr lang="en-US" sz="1600" b="1" dirty="0">
                        <a:solidFill>
                          <a:schemeClr val="tx2"/>
                        </a:solidFill>
                        <a:effectLst/>
                        <a:latin typeface="Times New Roman" panose="02020603050405020304" pitchFamily="18" charset="0"/>
                        <a:ea typeface="Times New Roman" panose="02020603050405020304" pitchFamily="18" charset="0"/>
                      </a:endParaRPr>
                    </a:p>
                  </a:txBody>
                  <a:tcPr marL="51435" marR="51435" marT="0" marB="0"/>
                </a:tc>
                <a:tc>
                  <a:txBody>
                    <a:bodyPr/>
                    <a:lstStyle/>
                    <a:p>
                      <a:pPr marL="0" marR="0" algn="ctr">
                        <a:spcBef>
                          <a:spcPts val="0"/>
                        </a:spcBef>
                        <a:spcAft>
                          <a:spcPts val="0"/>
                        </a:spcAft>
                      </a:pPr>
                      <a:r>
                        <a:rPr lang="en-AU" sz="1600" b="1" dirty="0">
                          <a:solidFill>
                            <a:schemeClr val="tx2"/>
                          </a:solidFill>
                          <a:effectLst/>
                        </a:rPr>
                        <a:t>0.106 (T1)</a:t>
                      </a:r>
                      <a:endParaRPr lang="en-US" sz="1600" b="1" dirty="0">
                        <a:solidFill>
                          <a:schemeClr val="tx2"/>
                        </a:solidFill>
                        <a:effectLst/>
                      </a:endParaRPr>
                    </a:p>
                    <a:p>
                      <a:pPr marL="0" marR="0" algn="ctr">
                        <a:spcBef>
                          <a:spcPts val="0"/>
                        </a:spcBef>
                        <a:spcAft>
                          <a:spcPts val="0"/>
                        </a:spcAft>
                      </a:pPr>
                      <a:r>
                        <a:rPr lang="en-AU" sz="1600" b="1" dirty="0">
                          <a:solidFill>
                            <a:schemeClr val="tx2"/>
                          </a:solidFill>
                          <a:effectLst/>
                        </a:rPr>
                        <a:t>(0.035- 0.339)</a:t>
                      </a:r>
                      <a:endParaRPr lang="en-US" sz="1600" b="1" dirty="0">
                        <a:solidFill>
                          <a:schemeClr val="tx2"/>
                        </a:solidFill>
                        <a:effectLst/>
                      </a:endParaRPr>
                    </a:p>
                    <a:p>
                      <a:pPr marL="0" marR="0" algn="ctr">
                        <a:spcBef>
                          <a:spcPts val="0"/>
                        </a:spcBef>
                        <a:spcAft>
                          <a:spcPts val="0"/>
                        </a:spcAft>
                      </a:pPr>
                      <a:r>
                        <a:rPr lang="en-AU" sz="1600" b="1" dirty="0">
                          <a:solidFill>
                            <a:schemeClr val="tx2"/>
                          </a:solidFill>
                          <a:effectLst/>
                        </a:rPr>
                        <a:t>0.525 (T2)</a:t>
                      </a:r>
                      <a:endParaRPr lang="en-US" sz="1600" b="1" dirty="0">
                        <a:solidFill>
                          <a:schemeClr val="tx2"/>
                        </a:solidFill>
                        <a:effectLst/>
                      </a:endParaRPr>
                    </a:p>
                    <a:p>
                      <a:pPr marL="0" marR="0" algn="ctr">
                        <a:spcBef>
                          <a:spcPts val="0"/>
                        </a:spcBef>
                        <a:spcAft>
                          <a:spcPts val="0"/>
                        </a:spcAft>
                      </a:pPr>
                      <a:r>
                        <a:rPr lang="en-AU" sz="1600" b="1" dirty="0">
                          <a:solidFill>
                            <a:schemeClr val="tx2"/>
                          </a:solidFill>
                          <a:effectLst/>
                        </a:rPr>
                        <a:t>(0.176- 1.564)</a:t>
                      </a:r>
                      <a:endParaRPr lang="en-US" sz="1600" b="1" dirty="0">
                        <a:solidFill>
                          <a:schemeClr val="tx2"/>
                        </a:solidFill>
                        <a:effectLst/>
                      </a:endParaRPr>
                    </a:p>
                    <a:p>
                      <a:pPr marL="0" marR="0">
                        <a:spcBef>
                          <a:spcPts val="0"/>
                        </a:spcBef>
                        <a:spcAft>
                          <a:spcPts val="0"/>
                        </a:spcAft>
                      </a:pPr>
                      <a:r>
                        <a:rPr lang="en-AU" sz="1600" b="1" dirty="0">
                          <a:solidFill>
                            <a:schemeClr val="tx2"/>
                          </a:solidFill>
                          <a:effectLst/>
                        </a:rPr>
                        <a:t> </a:t>
                      </a:r>
                      <a:endParaRPr lang="en-US" sz="1600" b="1" dirty="0">
                        <a:solidFill>
                          <a:schemeClr val="tx2"/>
                        </a:solidFill>
                        <a:effectLst/>
                        <a:latin typeface="Times New Roman" panose="02020603050405020304" pitchFamily="18" charset="0"/>
                        <a:ea typeface="Times New Roman" panose="02020603050405020304" pitchFamily="18" charset="0"/>
                      </a:endParaRPr>
                    </a:p>
                  </a:txBody>
                  <a:tcPr marL="51435" marR="51435" marT="0" marB="0"/>
                </a:tc>
                <a:tc>
                  <a:txBody>
                    <a:bodyPr/>
                    <a:lstStyle/>
                    <a:p>
                      <a:pPr marL="0" marR="0" algn="ctr">
                        <a:spcBef>
                          <a:spcPts val="0"/>
                        </a:spcBef>
                        <a:spcAft>
                          <a:spcPts val="0"/>
                        </a:spcAft>
                      </a:pPr>
                      <a:r>
                        <a:rPr lang="en-AU" sz="1600" b="1" dirty="0">
                          <a:solidFill>
                            <a:schemeClr val="tx2"/>
                          </a:solidFill>
                          <a:effectLst/>
                        </a:rPr>
                        <a:t>17 (24.6)</a:t>
                      </a:r>
                      <a:endParaRPr lang="en-US" sz="1600" b="1" dirty="0">
                        <a:solidFill>
                          <a:schemeClr val="tx2"/>
                        </a:solidFill>
                        <a:effectLst/>
                        <a:latin typeface="Times New Roman" panose="02020603050405020304" pitchFamily="18" charset="0"/>
                        <a:ea typeface="Times New Roman" panose="02020603050405020304" pitchFamily="18" charset="0"/>
                      </a:endParaRPr>
                    </a:p>
                  </a:txBody>
                  <a:tcPr marL="51435" marR="51435" marT="0" marB="0"/>
                </a:tc>
                <a:tc>
                  <a:txBody>
                    <a:bodyPr/>
                    <a:lstStyle/>
                    <a:p>
                      <a:pPr marL="0" marR="0" algn="ctr">
                        <a:spcBef>
                          <a:spcPts val="0"/>
                        </a:spcBef>
                        <a:spcAft>
                          <a:spcPts val="0"/>
                        </a:spcAft>
                      </a:pPr>
                      <a:r>
                        <a:rPr lang="en-AU" sz="1600" b="1" dirty="0">
                          <a:solidFill>
                            <a:schemeClr val="tx2"/>
                          </a:solidFill>
                          <a:effectLst/>
                        </a:rPr>
                        <a:t>0.001</a:t>
                      </a:r>
                      <a:endParaRPr lang="en-US" sz="1600" b="1" dirty="0">
                        <a:solidFill>
                          <a:schemeClr val="tx2"/>
                        </a:solidFill>
                        <a:effectLst/>
                        <a:latin typeface="Times New Roman" panose="02020603050405020304" pitchFamily="18" charset="0"/>
                        <a:ea typeface="Times New Roman" panose="02020603050405020304" pitchFamily="18" charset="0"/>
                      </a:endParaRPr>
                    </a:p>
                  </a:txBody>
                  <a:tcPr marL="51435" marR="51435" marT="0" marB="0"/>
                </a:tc>
                <a:tc>
                  <a:txBody>
                    <a:bodyPr/>
                    <a:lstStyle/>
                    <a:p>
                      <a:pPr marL="0" marR="0" algn="ctr">
                        <a:spcBef>
                          <a:spcPts val="0"/>
                        </a:spcBef>
                        <a:spcAft>
                          <a:spcPts val="0"/>
                        </a:spcAft>
                      </a:pPr>
                      <a:r>
                        <a:rPr lang="en-AU" sz="1600" b="1" dirty="0">
                          <a:solidFill>
                            <a:schemeClr val="tx2"/>
                          </a:solidFill>
                          <a:effectLst/>
                        </a:rPr>
                        <a:t>0.224 (T1)</a:t>
                      </a:r>
                      <a:endParaRPr lang="en-US" sz="1600" b="1" dirty="0">
                        <a:solidFill>
                          <a:schemeClr val="tx2"/>
                        </a:solidFill>
                        <a:effectLst/>
                      </a:endParaRPr>
                    </a:p>
                    <a:p>
                      <a:pPr marL="0" marR="0" algn="ctr">
                        <a:spcBef>
                          <a:spcPts val="0"/>
                        </a:spcBef>
                        <a:spcAft>
                          <a:spcPts val="0"/>
                        </a:spcAft>
                      </a:pPr>
                      <a:r>
                        <a:rPr lang="en-AU" sz="1600" b="1" dirty="0">
                          <a:solidFill>
                            <a:schemeClr val="tx2"/>
                          </a:solidFill>
                          <a:effectLst/>
                        </a:rPr>
                        <a:t>(0.085- 0.589)</a:t>
                      </a:r>
                      <a:endParaRPr lang="en-US" sz="1600" b="1" dirty="0">
                        <a:solidFill>
                          <a:schemeClr val="tx2"/>
                        </a:solidFill>
                        <a:effectLst/>
                      </a:endParaRPr>
                    </a:p>
                    <a:p>
                      <a:pPr marL="0" marR="0" algn="ctr">
                        <a:spcBef>
                          <a:spcPts val="0"/>
                        </a:spcBef>
                        <a:spcAft>
                          <a:spcPts val="0"/>
                        </a:spcAft>
                      </a:pPr>
                      <a:r>
                        <a:rPr lang="en-AU" sz="1600" b="1" dirty="0">
                          <a:solidFill>
                            <a:schemeClr val="tx2"/>
                          </a:solidFill>
                          <a:effectLst/>
                        </a:rPr>
                        <a:t>0.710 (T2)</a:t>
                      </a:r>
                      <a:endParaRPr lang="en-US" sz="1600" b="1" dirty="0">
                        <a:solidFill>
                          <a:schemeClr val="tx2"/>
                        </a:solidFill>
                        <a:effectLst/>
                      </a:endParaRPr>
                    </a:p>
                    <a:p>
                      <a:pPr marL="0" marR="0" algn="ctr">
                        <a:spcBef>
                          <a:spcPts val="0"/>
                        </a:spcBef>
                        <a:spcAft>
                          <a:spcPts val="0"/>
                        </a:spcAft>
                      </a:pPr>
                      <a:r>
                        <a:rPr lang="en-AU" sz="1600" b="1" dirty="0">
                          <a:solidFill>
                            <a:schemeClr val="tx2"/>
                          </a:solidFill>
                          <a:effectLst/>
                        </a:rPr>
                        <a:t>(0.251- 2.002)</a:t>
                      </a:r>
                      <a:endParaRPr lang="en-US" sz="1600" b="1" dirty="0">
                        <a:solidFill>
                          <a:schemeClr val="tx2"/>
                        </a:solidFill>
                        <a:effectLst/>
                        <a:latin typeface="Times New Roman" panose="02020603050405020304" pitchFamily="18" charset="0"/>
                        <a:ea typeface="Times New Roman" panose="02020603050405020304" pitchFamily="18" charset="0"/>
                      </a:endParaRPr>
                    </a:p>
                  </a:txBody>
                  <a:tcPr marL="51435" marR="51435" marT="0" marB="0"/>
                </a:tc>
              </a:tr>
            </a:tbl>
          </a:graphicData>
        </a:graphic>
      </p:graphicFrame>
    </p:spTree>
    <p:extLst>
      <p:ext uri="{BB962C8B-B14F-4D97-AF65-F5344CB8AC3E}">
        <p14:creationId xmlns:p14="http://schemas.microsoft.com/office/powerpoint/2010/main" val="23560492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8229600" cy="1143000"/>
          </a:xfrm>
        </p:spPr>
        <p:txBody>
          <a:bodyPr>
            <a:normAutofit/>
          </a:bodyPr>
          <a:lstStyle/>
          <a:p>
            <a:pPr algn="ctr"/>
            <a:r>
              <a:rPr lang="en-AU" sz="2800" b="1" dirty="0">
                <a:solidFill>
                  <a:schemeClr val="tx2"/>
                </a:solidFill>
              </a:rPr>
              <a:t>Arterial hypertension at diagnosis and </a:t>
            </a:r>
            <a:r>
              <a:rPr lang="en-GB" sz="2800" b="1" dirty="0">
                <a:solidFill>
                  <a:schemeClr val="tx2"/>
                </a:solidFill>
              </a:rPr>
              <a:t>survival free from the end </a:t>
            </a:r>
            <a:r>
              <a:rPr lang="en-GB" sz="2800" b="1" dirty="0" smtClean="0">
                <a:solidFill>
                  <a:schemeClr val="tx2"/>
                </a:solidFill>
              </a:rPr>
              <a:t>point </a:t>
            </a:r>
            <a:r>
              <a:rPr lang="en-GB" sz="2800" b="1" dirty="0">
                <a:solidFill>
                  <a:schemeClr val="tx2"/>
                </a:solidFill>
              </a:rPr>
              <a:t>of </a:t>
            </a:r>
            <a:r>
              <a:rPr lang="en-GB" sz="2800" b="1" dirty="0" smtClean="0">
                <a:solidFill>
                  <a:schemeClr val="tx2"/>
                </a:solidFill>
              </a:rPr>
              <a:t>ESRD </a:t>
            </a:r>
            <a:endParaRPr lang="en-US" sz="2800" b="1" dirty="0">
              <a:solidFill>
                <a:schemeClr val="tx2"/>
              </a:solidFill>
            </a:endParaRPr>
          </a:p>
        </p:txBody>
      </p:sp>
      <p:pic>
        <p:nvPicPr>
          <p:cNvPr id="11266"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00166" y="1357298"/>
            <a:ext cx="6286544" cy="5002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3 - Ορθογώνιο"/>
          <p:cNvSpPr/>
          <p:nvPr/>
        </p:nvSpPr>
        <p:spPr>
          <a:xfrm>
            <a:off x="6929454" y="3000372"/>
            <a:ext cx="1268296" cy="461665"/>
          </a:xfrm>
          <a:prstGeom prst="rect">
            <a:avLst/>
          </a:prstGeom>
        </p:spPr>
        <p:txBody>
          <a:bodyPr wrap="none">
            <a:spAutoFit/>
          </a:bodyPr>
          <a:lstStyle/>
          <a:p>
            <a:r>
              <a:rPr lang="en-AU" sz="2400" b="1" dirty="0" smtClean="0">
                <a:solidFill>
                  <a:srgbClr val="C00000"/>
                </a:solidFill>
              </a:rPr>
              <a:t>p=0.000 </a:t>
            </a:r>
            <a:endParaRPr lang="el-GR" sz="2400" b="1" dirty="0">
              <a:solidFill>
                <a:srgbClr val="C00000"/>
              </a:solidFill>
            </a:endParaRPr>
          </a:p>
        </p:txBody>
      </p:sp>
    </p:spTree>
    <p:extLst>
      <p:ext uri="{BB962C8B-B14F-4D97-AF65-F5344CB8AC3E}">
        <p14:creationId xmlns:p14="http://schemas.microsoft.com/office/powerpoint/2010/main" val="24642940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600" b="1" dirty="0">
                <a:solidFill>
                  <a:schemeClr val="tx2"/>
                </a:solidFill>
              </a:rPr>
              <a:t>S</a:t>
            </a:r>
            <a:r>
              <a:rPr lang="en-GB" sz="2600" b="1" dirty="0" err="1">
                <a:solidFill>
                  <a:schemeClr val="tx2"/>
                </a:solidFill>
              </a:rPr>
              <a:t>urvival</a:t>
            </a:r>
            <a:r>
              <a:rPr lang="en-GB" sz="2600" b="1" dirty="0">
                <a:solidFill>
                  <a:schemeClr val="tx2"/>
                </a:solidFill>
              </a:rPr>
              <a:t> free from the end point of </a:t>
            </a:r>
            <a:r>
              <a:rPr lang="en-GB" sz="2600" b="1" dirty="0" smtClean="0">
                <a:solidFill>
                  <a:schemeClr val="tx2"/>
                </a:solidFill>
              </a:rPr>
              <a:t>ESRD </a:t>
            </a:r>
            <a:r>
              <a:rPr lang="en-GB" sz="2600" b="1" dirty="0">
                <a:solidFill>
                  <a:schemeClr val="tx2"/>
                </a:solidFill>
              </a:rPr>
              <a:t>in </a:t>
            </a:r>
            <a:r>
              <a:rPr lang="en-US" sz="2600" b="1" dirty="0">
                <a:solidFill>
                  <a:schemeClr val="tx2"/>
                </a:solidFill>
              </a:rPr>
              <a:t>patients with no substantial proteinuria, patients with remission and those with no remission of proteinuria</a:t>
            </a:r>
            <a:br>
              <a:rPr lang="en-US" sz="2600" b="1" dirty="0">
                <a:solidFill>
                  <a:schemeClr val="tx2"/>
                </a:solidFill>
              </a:rPr>
            </a:br>
            <a:endParaRPr lang="en-US" sz="2600" b="1" dirty="0">
              <a:solidFill>
                <a:schemeClr val="tx2"/>
              </a:solidFill>
            </a:endParaRPr>
          </a:p>
        </p:txBody>
      </p:sp>
      <p:pic>
        <p:nvPicPr>
          <p:cNvPr id="1945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0034" y="1428736"/>
            <a:ext cx="6429420" cy="5214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3 - Ορθογώνιο"/>
          <p:cNvSpPr/>
          <p:nvPr/>
        </p:nvSpPr>
        <p:spPr>
          <a:xfrm>
            <a:off x="7072330" y="3786190"/>
            <a:ext cx="1268296" cy="461665"/>
          </a:xfrm>
          <a:prstGeom prst="rect">
            <a:avLst/>
          </a:prstGeom>
        </p:spPr>
        <p:txBody>
          <a:bodyPr wrap="none">
            <a:spAutoFit/>
          </a:bodyPr>
          <a:lstStyle/>
          <a:p>
            <a:r>
              <a:rPr lang="en-AU" sz="2400" b="1" dirty="0" smtClean="0">
                <a:solidFill>
                  <a:srgbClr val="C00000"/>
                </a:solidFill>
              </a:rPr>
              <a:t>p=0.002 </a:t>
            </a:r>
            <a:endParaRPr lang="el-GR" sz="2400" b="1" dirty="0">
              <a:solidFill>
                <a:srgbClr val="C00000"/>
              </a:solidFill>
            </a:endParaRPr>
          </a:p>
        </p:txBody>
      </p:sp>
    </p:spTree>
    <p:extLst>
      <p:ext uri="{BB962C8B-B14F-4D97-AF65-F5344CB8AC3E}">
        <p14:creationId xmlns:p14="http://schemas.microsoft.com/office/powerpoint/2010/main" val="38918726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74638"/>
            <a:ext cx="8501122" cy="1143000"/>
          </a:xfrm>
        </p:spPr>
        <p:txBody>
          <a:bodyPr>
            <a:noAutofit/>
          </a:bodyPr>
          <a:lstStyle/>
          <a:p>
            <a:pPr algn="ctr"/>
            <a:r>
              <a:rPr lang="en-AU" sz="2800" b="1" dirty="0">
                <a:solidFill>
                  <a:schemeClr val="tx2"/>
                </a:solidFill>
              </a:rPr>
              <a:t>Segmental </a:t>
            </a:r>
            <a:r>
              <a:rPr lang="en-AU" sz="2800" b="1" dirty="0" err="1">
                <a:solidFill>
                  <a:schemeClr val="tx2"/>
                </a:solidFill>
              </a:rPr>
              <a:t>glomerulosclerosis</a:t>
            </a:r>
            <a:r>
              <a:rPr lang="en-AU" sz="2800" b="1" dirty="0">
                <a:solidFill>
                  <a:schemeClr val="tx2"/>
                </a:solidFill>
              </a:rPr>
              <a:t> (S0/S1) in the kidney biopsy and </a:t>
            </a:r>
            <a:r>
              <a:rPr lang="en-GB" sz="2800" b="1" dirty="0">
                <a:solidFill>
                  <a:schemeClr val="tx2"/>
                </a:solidFill>
              </a:rPr>
              <a:t>survival free from the end </a:t>
            </a:r>
            <a:r>
              <a:rPr lang="en-GB" sz="2800" b="1" dirty="0" smtClean="0">
                <a:solidFill>
                  <a:schemeClr val="tx2"/>
                </a:solidFill>
              </a:rPr>
              <a:t>point </a:t>
            </a:r>
            <a:r>
              <a:rPr lang="en-GB" sz="2800" b="1" dirty="0">
                <a:solidFill>
                  <a:schemeClr val="tx2"/>
                </a:solidFill>
              </a:rPr>
              <a:t>of </a:t>
            </a:r>
            <a:r>
              <a:rPr lang="en-GB" sz="2800" b="1" dirty="0" smtClean="0">
                <a:solidFill>
                  <a:schemeClr val="tx2"/>
                </a:solidFill>
              </a:rPr>
              <a:t>ESRD </a:t>
            </a:r>
            <a:endParaRPr lang="en-US" sz="2800" b="1" dirty="0">
              <a:solidFill>
                <a:schemeClr val="tx2"/>
              </a:solidFill>
            </a:endParaRPr>
          </a:p>
        </p:txBody>
      </p:sp>
      <p:pic>
        <p:nvPicPr>
          <p:cNvPr id="15362" name="Picture 1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1538" y="1428736"/>
            <a:ext cx="6572296" cy="5190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3 - Ορθογώνιο"/>
          <p:cNvSpPr/>
          <p:nvPr/>
        </p:nvSpPr>
        <p:spPr>
          <a:xfrm>
            <a:off x="7143768" y="3214686"/>
            <a:ext cx="1268296" cy="461665"/>
          </a:xfrm>
          <a:prstGeom prst="rect">
            <a:avLst/>
          </a:prstGeom>
        </p:spPr>
        <p:txBody>
          <a:bodyPr wrap="none">
            <a:spAutoFit/>
          </a:bodyPr>
          <a:lstStyle/>
          <a:p>
            <a:r>
              <a:rPr lang="en-AU" sz="2400" b="1" dirty="0" smtClean="0">
                <a:solidFill>
                  <a:srgbClr val="C00000"/>
                </a:solidFill>
              </a:rPr>
              <a:t>p=0.009 </a:t>
            </a:r>
            <a:endParaRPr lang="el-GR" sz="2400" b="1" dirty="0">
              <a:solidFill>
                <a:srgbClr val="C00000"/>
              </a:solidFill>
            </a:endParaRPr>
          </a:p>
        </p:txBody>
      </p:sp>
    </p:spTree>
    <p:extLst>
      <p:ext uri="{BB962C8B-B14F-4D97-AF65-F5344CB8AC3E}">
        <p14:creationId xmlns:p14="http://schemas.microsoft.com/office/powerpoint/2010/main" val="213184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29718" cy="1143000"/>
          </a:xfrm>
        </p:spPr>
        <p:txBody>
          <a:bodyPr>
            <a:noAutofit/>
          </a:bodyPr>
          <a:lstStyle/>
          <a:p>
            <a:pPr algn="ctr"/>
            <a:r>
              <a:rPr lang="en-AU" sz="2800" b="1" dirty="0">
                <a:solidFill>
                  <a:schemeClr val="tx2"/>
                </a:solidFill>
              </a:rPr>
              <a:t>Tubular atrophy/interstitial fibrosis (T0/T1/T2)  in the kidney biopsy and </a:t>
            </a:r>
            <a:r>
              <a:rPr lang="en-GB" sz="2800" b="1" dirty="0">
                <a:solidFill>
                  <a:schemeClr val="tx2"/>
                </a:solidFill>
              </a:rPr>
              <a:t>survival free from the end </a:t>
            </a:r>
            <a:r>
              <a:rPr lang="en-GB" sz="2800" b="1" dirty="0" smtClean="0">
                <a:solidFill>
                  <a:schemeClr val="tx2"/>
                </a:solidFill>
              </a:rPr>
              <a:t>point </a:t>
            </a:r>
            <a:r>
              <a:rPr lang="en-GB" sz="2800" b="1" dirty="0">
                <a:solidFill>
                  <a:schemeClr val="tx2"/>
                </a:solidFill>
              </a:rPr>
              <a:t>of </a:t>
            </a:r>
            <a:r>
              <a:rPr lang="en-GB" sz="2800" b="1" dirty="0" smtClean="0">
                <a:solidFill>
                  <a:schemeClr val="tx2"/>
                </a:solidFill>
              </a:rPr>
              <a:t>ESRD</a:t>
            </a:r>
            <a:endParaRPr lang="en-US" sz="2800" b="1" dirty="0">
              <a:solidFill>
                <a:schemeClr val="tx2"/>
              </a:solidFill>
            </a:endParaRPr>
          </a:p>
        </p:txBody>
      </p:sp>
      <p:pic>
        <p:nvPicPr>
          <p:cNvPr id="17410" name="Picture 1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472" y="1357298"/>
            <a:ext cx="7215238" cy="5214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3 - Ορθογώνιο"/>
          <p:cNvSpPr/>
          <p:nvPr/>
        </p:nvSpPr>
        <p:spPr>
          <a:xfrm>
            <a:off x="6929454" y="3643314"/>
            <a:ext cx="1276311" cy="461665"/>
          </a:xfrm>
          <a:prstGeom prst="rect">
            <a:avLst/>
          </a:prstGeom>
        </p:spPr>
        <p:txBody>
          <a:bodyPr wrap="none">
            <a:spAutoFit/>
          </a:bodyPr>
          <a:lstStyle/>
          <a:p>
            <a:r>
              <a:rPr lang="en-AU" sz="2400" b="1" dirty="0" smtClean="0">
                <a:solidFill>
                  <a:srgbClr val="C00000"/>
                </a:solidFill>
              </a:rPr>
              <a:t>p=0.000 </a:t>
            </a:r>
            <a:endParaRPr lang="el-GR" sz="2400" b="1" dirty="0">
              <a:solidFill>
                <a:srgbClr val="C00000"/>
              </a:solidFill>
            </a:endParaRPr>
          </a:p>
        </p:txBody>
      </p:sp>
    </p:spTree>
    <p:extLst>
      <p:ext uri="{BB962C8B-B14F-4D97-AF65-F5344CB8AC3E}">
        <p14:creationId xmlns:p14="http://schemas.microsoft.com/office/powerpoint/2010/main" val="2711410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2 - Θέση περιεχομένου"/>
          <p:cNvSpPr>
            <a:spLocks noGrp="1"/>
          </p:cNvSpPr>
          <p:nvPr>
            <p:ph idx="4294967295"/>
          </p:nvPr>
        </p:nvSpPr>
        <p:spPr/>
        <p:txBody>
          <a:bodyPr/>
          <a:lstStyle/>
          <a:p>
            <a:pPr eaLnBrk="1" hangingPunct="1">
              <a:buClr>
                <a:schemeClr val="accent2"/>
              </a:buClr>
              <a:buFontTx/>
              <a:buChar char="•"/>
            </a:pPr>
            <a:endParaRPr lang="en-AU" sz="2400" dirty="0" smtClean="0"/>
          </a:p>
          <a:p>
            <a:pPr algn="just" eaLnBrk="1" hangingPunct="1">
              <a:buClr>
                <a:schemeClr val="accent2"/>
              </a:buClr>
              <a:buNone/>
            </a:pPr>
            <a:r>
              <a:rPr lang="en-AU" sz="2800" b="1" dirty="0" smtClean="0">
                <a:solidFill>
                  <a:srgbClr val="C00000"/>
                </a:solidFill>
              </a:rPr>
              <a:t>No immunosuppressive treatment (n=262)</a:t>
            </a:r>
          </a:p>
          <a:p>
            <a:pPr algn="just" eaLnBrk="1" hangingPunct="1">
              <a:buClr>
                <a:schemeClr val="accent2"/>
              </a:buClr>
              <a:buFont typeface="Wingdings" pitchFamily="2" charset="2"/>
              <a:buChar char="ü"/>
            </a:pPr>
            <a:endParaRPr lang="en-AU" sz="2400" b="1" dirty="0" smtClean="0">
              <a:solidFill>
                <a:schemeClr val="tx2"/>
              </a:solidFill>
            </a:endParaRPr>
          </a:p>
          <a:p>
            <a:pPr algn="just" eaLnBrk="1" hangingPunct="1">
              <a:buClr>
                <a:schemeClr val="accent2"/>
              </a:buClr>
              <a:buFont typeface="Wingdings" pitchFamily="2" charset="2"/>
              <a:buChar char="ü"/>
            </a:pPr>
            <a:r>
              <a:rPr lang="en-AU" sz="2400" b="1" dirty="0" smtClean="0">
                <a:solidFill>
                  <a:schemeClr val="tx2"/>
                </a:solidFill>
              </a:rPr>
              <a:t>Patients with normal renal function and </a:t>
            </a:r>
            <a:r>
              <a:rPr lang="en-AU" sz="2400" b="1" dirty="0" err="1" smtClean="0">
                <a:solidFill>
                  <a:schemeClr val="tx2"/>
                </a:solidFill>
              </a:rPr>
              <a:t>proteinuria</a:t>
            </a:r>
            <a:r>
              <a:rPr lang="en-AU" sz="2400" b="1" dirty="0" smtClean="0">
                <a:solidFill>
                  <a:schemeClr val="tx2"/>
                </a:solidFill>
              </a:rPr>
              <a:t> &lt;1g/24h (n= 225)</a:t>
            </a:r>
          </a:p>
          <a:p>
            <a:pPr algn="ctr" eaLnBrk="1" hangingPunct="1">
              <a:buClr>
                <a:schemeClr val="accent2"/>
              </a:buClr>
              <a:buNone/>
            </a:pPr>
            <a:r>
              <a:rPr lang="en-AU" sz="2400" b="1" dirty="0" smtClean="0">
                <a:solidFill>
                  <a:srgbClr val="C00000"/>
                </a:solidFill>
              </a:rPr>
              <a:t>Out of them 5 developed ESRD (2.2%) over the follow up period</a:t>
            </a:r>
          </a:p>
          <a:p>
            <a:pPr algn="just" eaLnBrk="1" hangingPunct="1">
              <a:buClr>
                <a:schemeClr val="accent2"/>
              </a:buClr>
              <a:buFont typeface="Wingdings" pitchFamily="2" charset="2"/>
              <a:buChar char="ü"/>
            </a:pPr>
            <a:endParaRPr lang="en-AU" sz="2400" b="1" dirty="0" smtClean="0">
              <a:solidFill>
                <a:schemeClr val="tx2"/>
              </a:solidFill>
            </a:endParaRPr>
          </a:p>
          <a:p>
            <a:pPr algn="just" eaLnBrk="1" hangingPunct="1">
              <a:buClr>
                <a:schemeClr val="accent2"/>
              </a:buClr>
              <a:buFont typeface="Wingdings" pitchFamily="2" charset="2"/>
              <a:buChar char="ü"/>
            </a:pPr>
            <a:r>
              <a:rPr lang="en-AU" sz="2400" b="1" dirty="0" smtClean="0">
                <a:solidFill>
                  <a:schemeClr val="tx2"/>
                </a:solidFill>
              </a:rPr>
              <a:t>Patients with baseline </a:t>
            </a:r>
            <a:r>
              <a:rPr lang="en-AU" sz="2400" b="1" dirty="0" err="1" smtClean="0">
                <a:solidFill>
                  <a:schemeClr val="tx2"/>
                </a:solidFill>
              </a:rPr>
              <a:t>Scr</a:t>
            </a:r>
            <a:r>
              <a:rPr lang="en-AU" sz="2400" b="1" dirty="0" smtClean="0">
                <a:solidFill>
                  <a:schemeClr val="tx2"/>
                </a:solidFill>
              </a:rPr>
              <a:t>&gt;2.5mg/dl and/or severe </a:t>
            </a:r>
            <a:r>
              <a:rPr lang="en-AU" sz="2400" b="1" dirty="0" err="1" smtClean="0">
                <a:solidFill>
                  <a:schemeClr val="tx2"/>
                </a:solidFill>
              </a:rPr>
              <a:t>glomerulosclerosis</a:t>
            </a:r>
            <a:r>
              <a:rPr lang="en-AU" sz="2400" b="1" dirty="0" smtClean="0">
                <a:solidFill>
                  <a:schemeClr val="tx2"/>
                </a:solidFill>
              </a:rPr>
              <a:t> and </a:t>
            </a:r>
            <a:r>
              <a:rPr lang="en-AU" sz="2400" b="1" dirty="0" err="1" smtClean="0">
                <a:solidFill>
                  <a:schemeClr val="tx2"/>
                </a:solidFill>
              </a:rPr>
              <a:t>tubulointerstitial</a:t>
            </a:r>
            <a:r>
              <a:rPr lang="en-AU" sz="2400" b="1" dirty="0" smtClean="0">
                <a:solidFill>
                  <a:schemeClr val="tx2"/>
                </a:solidFill>
              </a:rPr>
              <a:t> fibrosis (n= 37)</a:t>
            </a:r>
            <a:endParaRPr lang="en-AU" sz="2400" b="1" dirty="0" smtClean="0">
              <a:solidFill>
                <a:schemeClr val="tx2"/>
              </a:solidFill>
              <a:latin typeface="Arial" charset="0"/>
              <a:cs typeface="Arial" charset="0"/>
            </a:endParaRPr>
          </a:p>
          <a:p>
            <a:pPr algn="ctr" eaLnBrk="1" hangingPunct="1">
              <a:buClr>
                <a:schemeClr val="accent2"/>
              </a:buClr>
              <a:buNone/>
            </a:pPr>
            <a:r>
              <a:rPr lang="en-AU" sz="2400" b="1" dirty="0" smtClean="0">
                <a:solidFill>
                  <a:srgbClr val="C00000"/>
                </a:solidFill>
              </a:rPr>
              <a:t>Out of them 13 developed ESRD (35%) over the follow up period</a:t>
            </a:r>
          </a:p>
          <a:p>
            <a:pPr algn="just" eaLnBrk="1" hangingPunct="1">
              <a:buClr>
                <a:schemeClr val="accent2"/>
              </a:buClr>
              <a:buNone/>
            </a:pPr>
            <a:endParaRPr lang="el-GR" sz="2200" b="1" dirty="0" smtClean="0">
              <a:solidFill>
                <a:schemeClr val="tx2"/>
              </a:solidFill>
              <a:latin typeface="Arial" charset="0"/>
              <a:cs typeface="Arial" charset="0"/>
            </a:endParaRPr>
          </a:p>
        </p:txBody>
      </p:sp>
      <p:grpSp>
        <p:nvGrpSpPr>
          <p:cNvPr id="2" name="Gruppierung 41"/>
          <p:cNvGrpSpPr>
            <a:grpSpLocks/>
          </p:cNvGrpSpPr>
          <p:nvPr/>
        </p:nvGrpSpPr>
        <p:grpSpPr bwMode="auto">
          <a:xfrm>
            <a:off x="0" y="261938"/>
            <a:ext cx="9186863" cy="1225550"/>
            <a:chOff x="-25529" y="-23927"/>
            <a:chExt cx="9186802" cy="1241153"/>
          </a:xfrm>
          <a:solidFill>
            <a:srgbClr val="3809BB"/>
          </a:solidFill>
        </p:grpSpPr>
        <p:sp>
          <p:nvSpPr>
            <p:cNvPr id="5" name="Rectangle 12"/>
            <p:cNvSpPr>
              <a:spLocks noChangeArrowheads="1"/>
            </p:cNvSpPr>
            <p:nvPr/>
          </p:nvSpPr>
          <p:spPr bwMode="auto">
            <a:xfrm>
              <a:off x="0" y="1"/>
              <a:ext cx="9144000" cy="1199601"/>
            </a:xfrm>
            <a:prstGeom prst="rect">
              <a:avLst/>
            </a:prstGeom>
            <a:grpFill/>
            <a:ln w="9525">
              <a:solidFill>
                <a:schemeClr val="tx1"/>
              </a:solidFill>
              <a:miter lim="800000"/>
              <a:headEnd/>
              <a:tailEnd/>
            </a:ln>
            <a:scene3d>
              <a:camera prst="orthographicFront"/>
              <a:lightRig rig="threePt" dir="t"/>
            </a:scene3d>
            <a:sp3d>
              <a:bevelT/>
            </a:sp3d>
          </p:spPr>
          <p:txBody>
            <a:bodyPr wrap="none" anchor="ctr"/>
            <a:lstStyle/>
            <a:p>
              <a:pPr fontAlgn="auto">
                <a:spcBef>
                  <a:spcPts val="0"/>
                </a:spcBef>
                <a:spcAft>
                  <a:spcPts val="0"/>
                </a:spcAft>
                <a:defRPr/>
              </a:pPr>
              <a:endParaRPr lang="de-DE" dirty="0">
                <a:latin typeface="+mn-lt"/>
                <a:cs typeface="+mn-cs"/>
              </a:endParaRPr>
            </a:p>
          </p:txBody>
        </p:sp>
        <p:sp>
          <p:nvSpPr>
            <p:cNvPr id="71686" name="Text Box 6"/>
            <p:cNvSpPr txBox="1">
              <a:spLocks noChangeArrowheads="1"/>
            </p:cNvSpPr>
            <p:nvPr/>
          </p:nvSpPr>
          <p:spPr bwMode="auto">
            <a:xfrm>
              <a:off x="-1716" y="43597"/>
              <a:ext cx="9143939" cy="958196"/>
            </a:xfrm>
            <a:prstGeom prst="rect">
              <a:avLst/>
            </a:prstGeom>
            <a:grpFill/>
            <a:ln w="9525">
              <a:noFill/>
              <a:miter lim="800000"/>
              <a:headEnd/>
              <a:tailEnd/>
            </a:ln>
          </p:spPr>
          <p:txBody>
            <a:bodyPr>
              <a:spAutoFit/>
            </a:bodyPr>
            <a:lstStyle/>
            <a:p>
              <a:pPr algn="ctr"/>
              <a:r>
                <a:rPr lang="en-US" sz="2800" b="1" dirty="0">
                  <a:latin typeface="+mn-lt"/>
                </a:rPr>
                <a:t>Registry </a:t>
              </a:r>
              <a:r>
                <a:rPr lang="en-US" sz="2800" b="1" dirty="0" smtClean="0">
                  <a:latin typeface="+mn-lt"/>
                </a:rPr>
                <a:t>of </a:t>
              </a:r>
              <a:r>
                <a:rPr lang="en-US" sz="2800" b="1" dirty="0" err="1" smtClean="0">
                  <a:latin typeface="+mn-lt"/>
                </a:rPr>
                <a:t>IgAN</a:t>
              </a:r>
              <a:r>
                <a:rPr lang="en-US" sz="2800" b="1" dirty="0" smtClean="0">
                  <a:latin typeface="+mn-lt"/>
                </a:rPr>
                <a:t> in Greece</a:t>
              </a:r>
              <a:endParaRPr lang="el-GR" sz="2800" b="1" dirty="0">
                <a:latin typeface="+mn-lt"/>
              </a:endParaRPr>
            </a:p>
            <a:p>
              <a:pPr algn="ctr"/>
              <a:r>
                <a:rPr lang="en-US" sz="2800" b="1" dirty="0" smtClean="0">
                  <a:latin typeface="+mn-lt"/>
                </a:rPr>
                <a:t>Therapeutic regimens</a:t>
              </a:r>
              <a:r>
                <a:rPr lang="el-GR" sz="2800" b="1" dirty="0" smtClean="0">
                  <a:latin typeface="+mn-lt"/>
                </a:rPr>
                <a:t> </a:t>
              </a:r>
              <a:endParaRPr lang="el-GR" sz="2800" b="1" dirty="0">
                <a:latin typeface="+mn-lt"/>
              </a:endParaRP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2 - Θέση περιεχομένου"/>
          <p:cNvSpPr>
            <a:spLocks noGrp="1"/>
          </p:cNvSpPr>
          <p:nvPr>
            <p:ph idx="4294967295"/>
          </p:nvPr>
        </p:nvSpPr>
        <p:spPr>
          <a:xfrm>
            <a:off x="428596" y="1428736"/>
            <a:ext cx="8229600" cy="4525963"/>
          </a:xfrm>
        </p:spPr>
        <p:txBody>
          <a:bodyPr/>
          <a:lstStyle/>
          <a:p>
            <a:pPr eaLnBrk="1" hangingPunct="1">
              <a:buClr>
                <a:schemeClr val="accent2"/>
              </a:buClr>
              <a:buFontTx/>
              <a:buChar char="•"/>
            </a:pPr>
            <a:r>
              <a:rPr lang="en-AU" sz="2400" b="1" dirty="0" err="1" smtClean="0">
                <a:solidFill>
                  <a:schemeClr val="tx2"/>
                </a:solidFill>
              </a:rPr>
              <a:t>Prednisolone</a:t>
            </a:r>
            <a:r>
              <a:rPr lang="en-AU" sz="2400" b="1" dirty="0" smtClean="0">
                <a:solidFill>
                  <a:schemeClr val="tx2"/>
                </a:solidFill>
              </a:rPr>
              <a:t> daily per </a:t>
            </a:r>
            <a:r>
              <a:rPr lang="en-AU" sz="2400" b="1" dirty="0" err="1" smtClean="0">
                <a:solidFill>
                  <a:schemeClr val="tx2"/>
                </a:solidFill>
              </a:rPr>
              <a:t>os</a:t>
            </a:r>
            <a:r>
              <a:rPr lang="en-AU" sz="2400" b="1" dirty="0" smtClean="0">
                <a:solidFill>
                  <a:schemeClr val="tx2"/>
                </a:solidFill>
              </a:rPr>
              <a:t> :                                                      </a:t>
            </a:r>
            <a:r>
              <a:rPr lang="en-AU" sz="2400" b="1" dirty="0" smtClean="0">
                <a:solidFill>
                  <a:srgbClr val="C00000"/>
                </a:solidFill>
              </a:rPr>
              <a:t>n=76 </a:t>
            </a:r>
          </a:p>
          <a:p>
            <a:pPr eaLnBrk="1" hangingPunct="1">
              <a:buClr>
                <a:schemeClr val="accent2"/>
              </a:buClr>
              <a:buFontTx/>
              <a:buChar char="•"/>
            </a:pPr>
            <a:r>
              <a:rPr lang="en-AU" sz="2400" b="1" dirty="0" err="1" smtClean="0">
                <a:solidFill>
                  <a:schemeClr val="tx2"/>
                </a:solidFill>
              </a:rPr>
              <a:t>Methylprednisolone</a:t>
            </a:r>
            <a:r>
              <a:rPr lang="en-AU" sz="2400" b="1" dirty="0" smtClean="0">
                <a:solidFill>
                  <a:schemeClr val="tx2"/>
                </a:solidFill>
              </a:rPr>
              <a:t> IV pulse for three consecutive days</a:t>
            </a:r>
          </a:p>
          <a:p>
            <a:pPr eaLnBrk="1" hangingPunct="1">
              <a:buClr>
                <a:schemeClr val="accent2"/>
              </a:buClr>
              <a:buNone/>
            </a:pPr>
            <a:r>
              <a:rPr lang="en-AU" sz="2400" b="1" dirty="0" smtClean="0">
                <a:solidFill>
                  <a:schemeClr val="tx2"/>
                </a:solidFill>
              </a:rPr>
              <a:t>	on 1</a:t>
            </a:r>
            <a:r>
              <a:rPr lang="en-AU" sz="2400" b="1" baseline="30000" dirty="0" smtClean="0">
                <a:solidFill>
                  <a:schemeClr val="tx2"/>
                </a:solidFill>
              </a:rPr>
              <a:t>st</a:t>
            </a:r>
            <a:r>
              <a:rPr lang="en-AU" sz="2400" b="1" dirty="0" smtClean="0">
                <a:solidFill>
                  <a:schemeClr val="tx2"/>
                </a:solidFill>
              </a:rPr>
              <a:t>, 3</a:t>
            </a:r>
            <a:r>
              <a:rPr lang="en-AU" sz="2400" b="1" baseline="30000" dirty="0" smtClean="0">
                <a:solidFill>
                  <a:schemeClr val="tx2"/>
                </a:solidFill>
              </a:rPr>
              <a:t>rd</a:t>
            </a:r>
            <a:r>
              <a:rPr lang="en-AU" sz="2400" b="1" dirty="0" smtClean="0">
                <a:solidFill>
                  <a:schemeClr val="tx2"/>
                </a:solidFill>
              </a:rPr>
              <a:t> and 5</a:t>
            </a:r>
            <a:r>
              <a:rPr lang="en-AU" sz="2400" b="1" baseline="30000" dirty="0" smtClean="0">
                <a:solidFill>
                  <a:schemeClr val="tx2"/>
                </a:solidFill>
              </a:rPr>
              <a:t>th</a:t>
            </a:r>
            <a:r>
              <a:rPr lang="en-AU" sz="2400" b="1" dirty="0" smtClean="0">
                <a:solidFill>
                  <a:schemeClr val="tx2"/>
                </a:solidFill>
              </a:rPr>
              <a:t> month of treatment followed by oral </a:t>
            </a:r>
            <a:r>
              <a:rPr lang="en-AU" sz="2400" b="1" dirty="0" err="1" smtClean="0">
                <a:solidFill>
                  <a:schemeClr val="tx2"/>
                </a:solidFill>
              </a:rPr>
              <a:t>prednisolone</a:t>
            </a:r>
            <a:r>
              <a:rPr lang="en-AU" sz="2400" b="1" dirty="0" smtClean="0">
                <a:solidFill>
                  <a:schemeClr val="tx2"/>
                </a:solidFill>
              </a:rPr>
              <a:t> every other day:                                               </a:t>
            </a:r>
            <a:r>
              <a:rPr lang="en-AU" sz="2400" b="1" dirty="0" smtClean="0">
                <a:solidFill>
                  <a:srgbClr val="C00000"/>
                </a:solidFill>
              </a:rPr>
              <a:t>n=57 </a:t>
            </a:r>
          </a:p>
          <a:p>
            <a:pPr eaLnBrk="1" hangingPunct="1">
              <a:buClr>
                <a:schemeClr val="accent2"/>
              </a:buClr>
              <a:buFontTx/>
              <a:buChar char="•"/>
            </a:pPr>
            <a:endParaRPr lang="en-AU" sz="2400" b="1" dirty="0" smtClean="0">
              <a:solidFill>
                <a:schemeClr val="tx2"/>
              </a:solidFill>
            </a:endParaRPr>
          </a:p>
          <a:p>
            <a:pPr eaLnBrk="1" hangingPunct="1">
              <a:buClr>
                <a:schemeClr val="accent2"/>
              </a:buClr>
              <a:buFontTx/>
              <a:buChar char="•"/>
            </a:pPr>
            <a:r>
              <a:rPr lang="en-AU" sz="2400" b="1" dirty="0" err="1" smtClean="0">
                <a:solidFill>
                  <a:schemeClr val="tx2"/>
                </a:solidFill>
              </a:rPr>
              <a:t>Prednisolone</a:t>
            </a:r>
            <a:r>
              <a:rPr lang="en-AU" sz="2400" b="1" dirty="0" smtClean="0">
                <a:solidFill>
                  <a:schemeClr val="tx2"/>
                </a:solidFill>
              </a:rPr>
              <a:t> </a:t>
            </a:r>
            <a:r>
              <a:rPr lang="en-AU" sz="2400" b="1" dirty="0" err="1" smtClean="0">
                <a:solidFill>
                  <a:schemeClr val="tx2"/>
                </a:solidFill>
              </a:rPr>
              <a:t>po</a:t>
            </a:r>
            <a:r>
              <a:rPr lang="en-AU" sz="2400" b="1" dirty="0" smtClean="0">
                <a:solidFill>
                  <a:schemeClr val="tx2"/>
                </a:solidFill>
              </a:rPr>
              <a:t> plus </a:t>
            </a:r>
            <a:r>
              <a:rPr lang="en-AU" sz="2400" b="1" dirty="0" err="1" smtClean="0">
                <a:solidFill>
                  <a:schemeClr val="tx2"/>
                </a:solidFill>
              </a:rPr>
              <a:t>azathioprine</a:t>
            </a:r>
            <a:r>
              <a:rPr lang="en-AU" sz="2400" b="1" dirty="0" smtClean="0">
                <a:solidFill>
                  <a:schemeClr val="tx2"/>
                </a:solidFill>
              </a:rPr>
              <a:t> :                                      </a:t>
            </a:r>
            <a:r>
              <a:rPr lang="en-AU" sz="2400" b="1" dirty="0" smtClean="0">
                <a:solidFill>
                  <a:srgbClr val="C00000"/>
                </a:solidFill>
              </a:rPr>
              <a:t>n=32</a:t>
            </a:r>
          </a:p>
          <a:p>
            <a:pPr eaLnBrk="1" hangingPunct="1">
              <a:buClr>
                <a:schemeClr val="accent2"/>
              </a:buClr>
              <a:buFontTx/>
              <a:buChar char="•"/>
            </a:pPr>
            <a:r>
              <a:rPr lang="en-AU" sz="2400" b="1" dirty="0" err="1" smtClean="0">
                <a:solidFill>
                  <a:schemeClr val="tx2"/>
                </a:solidFill>
              </a:rPr>
              <a:t>Prednisolone</a:t>
            </a:r>
            <a:r>
              <a:rPr lang="en-AU" sz="2400" b="1" dirty="0" smtClean="0">
                <a:solidFill>
                  <a:schemeClr val="tx2"/>
                </a:solidFill>
              </a:rPr>
              <a:t> </a:t>
            </a:r>
            <a:r>
              <a:rPr lang="en-AU" sz="2400" b="1" dirty="0" err="1" smtClean="0">
                <a:solidFill>
                  <a:schemeClr val="tx2"/>
                </a:solidFill>
              </a:rPr>
              <a:t>po</a:t>
            </a:r>
            <a:r>
              <a:rPr lang="en-AU" sz="2400" b="1" dirty="0" smtClean="0">
                <a:solidFill>
                  <a:schemeClr val="tx2"/>
                </a:solidFill>
              </a:rPr>
              <a:t> plus MMF:                                                      </a:t>
            </a:r>
            <a:r>
              <a:rPr lang="en-AU" sz="2400" b="1" dirty="0" smtClean="0">
                <a:solidFill>
                  <a:srgbClr val="C00000"/>
                </a:solidFill>
              </a:rPr>
              <a:t>n=9 </a:t>
            </a:r>
          </a:p>
          <a:p>
            <a:pPr algn="r" eaLnBrk="1" hangingPunct="1">
              <a:buClr>
                <a:schemeClr val="accent2"/>
              </a:buClr>
              <a:buNone/>
            </a:pPr>
            <a:r>
              <a:rPr lang="en-AU" sz="2400" b="1" dirty="0" smtClean="0">
                <a:solidFill>
                  <a:schemeClr val="tx2"/>
                </a:solidFill>
              </a:rPr>
              <a:t>Patients with normal or impaired renal function at diagnosis and persistent </a:t>
            </a:r>
            <a:r>
              <a:rPr lang="en-AU" sz="2400" b="1" dirty="0" err="1" smtClean="0">
                <a:solidFill>
                  <a:schemeClr val="tx2"/>
                </a:solidFill>
              </a:rPr>
              <a:t>proteinuria</a:t>
            </a:r>
            <a:r>
              <a:rPr lang="en-AU" sz="2400" b="1" dirty="0" smtClean="0">
                <a:solidFill>
                  <a:schemeClr val="tx2"/>
                </a:solidFill>
              </a:rPr>
              <a:t>  &gt;1g/24h for more than 6 months </a:t>
            </a:r>
          </a:p>
          <a:p>
            <a:pPr eaLnBrk="1" hangingPunct="1">
              <a:buClr>
                <a:schemeClr val="accent2"/>
              </a:buClr>
              <a:buFontTx/>
              <a:buChar char="•"/>
            </a:pPr>
            <a:endParaRPr lang="en-AU" sz="2400" b="1" dirty="0" smtClean="0">
              <a:solidFill>
                <a:schemeClr val="tx2"/>
              </a:solidFill>
            </a:endParaRPr>
          </a:p>
          <a:p>
            <a:pPr eaLnBrk="1" hangingPunct="1">
              <a:buClr>
                <a:schemeClr val="accent2"/>
              </a:buClr>
              <a:buFontTx/>
              <a:buChar char="•"/>
            </a:pPr>
            <a:r>
              <a:rPr lang="en-AU" sz="2400" b="1" dirty="0" smtClean="0">
                <a:solidFill>
                  <a:schemeClr val="tx2"/>
                </a:solidFill>
              </a:rPr>
              <a:t>Corticosteroids and </a:t>
            </a:r>
            <a:r>
              <a:rPr lang="en-AU" sz="2400" b="1" dirty="0" err="1" smtClean="0">
                <a:solidFill>
                  <a:schemeClr val="tx2"/>
                </a:solidFill>
              </a:rPr>
              <a:t>cyclophosphamide</a:t>
            </a:r>
            <a:r>
              <a:rPr lang="en-AU" sz="2400" b="1" dirty="0" smtClean="0">
                <a:solidFill>
                  <a:schemeClr val="tx2"/>
                </a:solidFill>
              </a:rPr>
              <a:t>:                             </a:t>
            </a:r>
            <a:r>
              <a:rPr lang="en-AU" sz="2400" b="1" dirty="0" smtClean="0">
                <a:solidFill>
                  <a:srgbClr val="C00000"/>
                </a:solidFill>
              </a:rPr>
              <a:t>n=21</a:t>
            </a:r>
          </a:p>
          <a:p>
            <a:pPr algn="ctr" eaLnBrk="1" hangingPunct="1">
              <a:buClr>
                <a:schemeClr val="accent2"/>
              </a:buClr>
              <a:buNone/>
            </a:pPr>
            <a:r>
              <a:rPr lang="en-AU" sz="2400" b="1" dirty="0" smtClean="0">
                <a:solidFill>
                  <a:schemeClr val="tx2"/>
                </a:solidFill>
              </a:rPr>
              <a:t>Patients with a rapidly progressive course and/or crescents in the renal biopsy</a:t>
            </a:r>
            <a:endParaRPr lang="el-GR" sz="2200" b="1" dirty="0" smtClean="0">
              <a:solidFill>
                <a:schemeClr val="tx2"/>
              </a:solidFill>
              <a:latin typeface="Arial" charset="0"/>
              <a:cs typeface="Arial" charset="0"/>
            </a:endParaRPr>
          </a:p>
        </p:txBody>
      </p:sp>
      <p:grpSp>
        <p:nvGrpSpPr>
          <p:cNvPr id="71682" name="Gruppierung 41"/>
          <p:cNvGrpSpPr>
            <a:grpSpLocks/>
          </p:cNvGrpSpPr>
          <p:nvPr/>
        </p:nvGrpSpPr>
        <p:grpSpPr bwMode="auto">
          <a:xfrm>
            <a:off x="0" y="261938"/>
            <a:ext cx="9186863" cy="1225550"/>
            <a:chOff x="-25529" y="-23927"/>
            <a:chExt cx="9186802" cy="1241153"/>
          </a:xfrm>
          <a:solidFill>
            <a:srgbClr val="3809BB"/>
          </a:solidFill>
        </p:grpSpPr>
        <p:sp>
          <p:nvSpPr>
            <p:cNvPr id="5" name="Rectangle 12"/>
            <p:cNvSpPr>
              <a:spLocks noChangeArrowheads="1"/>
            </p:cNvSpPr>
            <p:nvPr/>
          </p:nvSpPr>
          <p:spPr bwMode="auto">
            <a:xfrm>
              <a:off x="0" y="1"/>
              <a:ext cx="9144000" cy="1199601"/>
            </a:xfrm>
            <a:prstGeom prst="rect">
              <a:avLst/>
            </a:prstGeom>
            <a:grpFill/>
            <a:ln w="9525">
              <a:solidFill>
                <a:schemeClr val="tx1"/>
              </a:solidFill>
              <a:miter lim="800000"/>
              <a:headEnd/>
              <a:tailEnd/>
            </a:ln>
            <a:scene3d>
              <a:camera prst="orthographicFront"/>
              <a:lightRig rig="threePt" dir="t"/>
            </a:scene3d>
            <a:sp3d>
              <a:bevelT/>
            </a:sp3d>
          </p:spPr>
          <p:txBody>
            <a:bodyPr wrap="none" anchor="ctr"/>
            <a:lstStyle/>
            <a:p>
              <a:pPr fontAlgn="auto">
                <a:spcBef>
                  <a:spcPts val="0"/>
                </a:spcBef>
                <a:spcAft>
                  <a:spcPts val="0"/>
                </a:spcAft>
                <a:defRPr/>
              </a:pPr>
              <a:endParaRPr lang="de-DE" dirty="0">
                <a:latin typeface="+mn-lt"/>
                <a:cs typeface="+mn-cs"/>
              </a:endParaRPr>
            </a:p>
          </p:txBody>
        </p:sp>
        <p:sp>
          <p:nvSpPr>
            <p:cNvPr id="71686" name="Text Box 6"/>
            <p:cNvSpPr txBox="1">
              <a:spLocks noChangeArrowheads="1"/>
            </p:cNvSpPr>
            <p:nvPr/>
          </p:nvSpPr>
          <p:spPr bwMode="auto">
            <a:xfrm>
              <a:off x="-1716" y="43597"/>
              <a:ext cx="9143939" cy="958196"/>
            </a:xfrm>
            <a:prstGeom prst="rect">
              <a:avLst/>
            </a:prstGeom>
            <a:grpFill/>
            <a:ln w="9525">
              <a:noFill/>
              <a:miter lim="800000"/>
              <a:headEnd/>
              <a:tailEnd/>
            </a:ln>
          </p:spPr>
          <p:txBody>
            <a:bodyPr>
              <a:spAutoFit/>
            </a:bodyPr>
            <a:lstStyle/>
            <a:p>
              <a:pPr algn="ctr"/>
              <a:r>
                <a:rPr lang="en-US" sz="2800" b="1" dirty="0">
                  <a:latin typeface="+mn-lt"/>
                </a:rPr>
                <a:t>Registry </a:t>
              </a:r>
              <a:r>
                <a:rPr lang="en-US" sz="2800" b="1" dirty="0" smtClean="0">
                  <a:latin typeface="+mn-lt"/>
                </a:rPr>
                <a:t>of </a:t>
              </a:r>
              <a:r>
                <a:rPr lang="en-US" sz="2800" b="1" dirty="0" err="1" smtClean="0">
                  <a:latin typeface="+mn-lt"/>
                </a:rPr>
                <a:t>IgAN</a:t>
              </a:r>
              <a:r>
                <a:rPr lang="en-US" sz="2800" b="1" dirty="0" smtClean="0">
                  <a:latin typeface="+mn-lt"/>
                </a:rPr>
                <a:t> in Greece</a:t>
              </a:r>
              <a:endParaRPr lang="el-GR" sz="2800" b="1" dirty="0">
                <a:latin typeface="+mn-lt"/>
              </a:endParaRPr>
            </a:p>
            <a:p>
              <a:pPr algn="ctr"/>
              <a:r>
                <a:rPr lang="en-US" sz="2800" b="1" dirty="0" smtClean="0">
                  <a:latin typeface="+mn-lt"/>
                </a:rPr>
                <a:t>Therapeutic regimens</a:t>
              </a:r>
              <a:r>
                <a:rPr lang="el-GR" sz="2800" b="1" dirty="0" smtClean="0">
                  <a:latin typeface="+mn-lt"/>
                </a:rPr>
                <a:t> </a:t>
              </a:r>
              <a:endParaRPr lang="el-GR" sz="2800" b="1" dirty="0">
                <a:latin typeface="+mn-lt"/>
              </a:endParaRP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0"/>
            <a:ext cx="8858280" cy="1143000"/>
          </a:xfrm>
        </p:spPr>
        <p:txBody>
          <a:bodyPr>
            <a:noAutofit/>
          </a:bodyPr>
          <a:lstStyle/>
          <a:p>
            <a:pPr algn="ctr"/>
            <a:r>
              <a:rPr lang="en-AU" sz="2600" b="1" dirty="0">
                <a:solidFill>
                  <a:schemeClr val="tx2"/>
                </a:solidFill>
                <a:latin typeface="+mn-lt"/>
                <a:cs typeface="Times New Roman" pitchFamily="18" charset="0"/>
              </a:rPr>
              <a:t>Clinical </a:t>
            </a:r>
            <a:r>
              <a:rPr lang="en-AU" sz="2600" b="1" dirty="0" smtClean="0">
                <a:solidFill>
                  <a:schemeClr val="tx2"/>
                </a:solidFill>
                <a:latin typeface="+mn-lt"/>
                <a:cs typeface="Times New Roman" pitchFamily="18" charset="0"/>
              </a:rPr>
              <a:t>features</a:t>
            </a:r>
            <a:r>
              <a:rPr lang="el-GR" sz="2600" b="1" dirty="0" smtClean="0">
                <a:solidFill>
                  <a:schemeClr val="tx2"/>
                </a:solidFill>
                <a:latin typeface="+mn-lt"/>
                <a:cs typeface="Times New Roman" pitchFamily="18" charset="0"/>
              </a:rPr>
              <a:t> </a:t>
            </a:r>
            <a:r>
              <a:rPr lang="en-US" sz="2600" b="1" dirty="0" smtClean="0">
                <a:solidFill>
                  <a:schemeClr val="tx2"/>
                </a:solidFill>
                <a:latin typeface="+mn-lt"/>
                <a:cs typeface="Times New Roman" pitchFamily="18" charset="0"/>
              </a:rPr>
              <a:t>of patients treated by steroids or steroids plus </a:t>
            </a:r>
            <a:r>
              <a:rPr lang="en-US" sz="2600" b="1" dirty="0" err="1" smtClean="0">
                <a:solidFill>
                  <a:schemeClr val="tx2"/>
                </a:solidFill>
                <a:latin typeface="+mn-lt"/>
                <a:cs typeface="Times New Roman" pitchFamily="18" charset="0"/>
              </a:rPr>
              <a:t>azathioprine</a:t>
            </a:r>
            <a:r>
              <a:rPr lang="en-US" sz="2600" b="1" dirty="0" smtClean="0">
                <a:solidFill>
                  <a:schemeClr val="tx2"/>
                </a:solidFill>
                <a:latin typeface="+mn-lt"/>
                <a:cs typeface="Times New Roman" pitchFamily="18" charset="0"/>
              </a:rPr>
              <a:t>  </a:t>
            </a:r>
            <a:r>
              <a:rPr lang="en-AU" sz="2600" b="1" dirty="0" smtClean="0">
                <a:solidFill>
                  <a:schemeClr val="tx2"/>
                </a:solidFill>
                <a:latin typeface="+mn-lt"/>
                <a:cs typeface="Times New Roman" pitchFamily="18" charset="0"/>
              </a:rPr>
              <a:t>at presentation</a:t>
            </a:r>
            <a:endParaRPr lang="en-US" sz="2600" dirty="0">
              <a:solidFill>
                <a:schemeClr val="tx2"/>
              </a:solidFill>
              <a:latin typeface="+mn-lt"/>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55033329"/>
              </p:ext>
            </p:extLst>
          </p:nvPr>
        </p:nvGraphicFramePr>
        <p:xfrm>
          <a:off x="0" y="999155"/>
          <a:ext cx="9001157" cy="5882640"/>
        </p:xfrm>
        <a:graphic>
          <a:graphicData uri="http://schemas.openxmlformats.org/drawingml/2006/table">
            <a:tbl>
              <a:tblPr firstRow="1" firstCol="1" bandRow="1">
                <a:tableStyleId>{5C22544A-7EE6-4342-B048-85BDC9FD1C3A}</a:tableStyleId>
              </a:tblPr>
              <a:tblGrid>
                <a:gridCol w="2819477"/>
                <a:gridCol w="1469416"/>
                <a:gridCol w="1596090"/>
                <a:gridCol w="2153609"/>
                <a:gridCol w="962565"/>
              </a:tblGrid>
              <a:tr h="913332">
                <a:tc>
                  <a:txBody>
                    <a:bodyPr/>
                    <a:lstStyle/>
                    <a:p>
                      <a:pPr marL="0" marR="0">
                        <a:lnSpc>
                          <a:spcPct val="150000"/>
                        </a:lnSpc>
                        <a:spcBef>
                          <a:spcPts val="0"/>
                        </a:spcBef>
                        <a:spcAft>
                          <a:spcPts val="0"/>
                        </a:spcAft>
                      </a:pPr>
                      <a:r>
                        <a:rPr lang="en-AU" sz="1600" dirty="0">
                          <a:effectLst/>
                        </a:rPr>
                        <a:t> </a:t>
                      </a:r>
                      <a:endParaRPr lang="en-US" sz="1600" dirty="0">
                        <a:effectLst/>
                        <a:latin typeface="Times New Roman" panose="02020603050405020304" pitchFamily="18" charset="0"/>
                        <a:ea typeface="Times New Roman" panose="02020603050405020304" pitchFamily="18" charset="0"/>
                      </a:endParaRPr>
                    </a:p>
                  </a:txBody>
                  <a:tcPr marL="51435" marR="51435" marT="0" marB="0">
                    <a:solidFill>
                      <a:srgbClr val="3809BB"/>
                    </a:solidFill>
                  </a:tcPr>
                </a:tc>
                <a:tc>
                  <a:txBody>
                    <a:bodyPr/>
                    <a:lstStyle/>
                    <a:p>
                      <a:pPr marL="0" marR="0" algn="ctr">
                        <a:spcBef>
                          <a:spcPts val="0"/>
                        </a:spcBef>
                        <a:spcAft>
                          <a:spcPts val="0"/>
                        </a:spcAft>
                      </a:pPr>
                      <a:endParaRPr lang="en-AU" sz="2000" b="1" dirty="0" smtClean="0">
                        <a:effectLst/>
                        <a:latin typeface="+mn-lt"/>
                        <a:cs typeface="Times New Roman" pitchFamily="18" charset="0"/>
                      </a:endParaRPr>
                    </a:p>
                    <a:p>
                      <a:pPr marL="0" marR="0" algn="ctr">
                        <a:spcBef>
                          <a:spcPts val="0"/>
                        </a:spcBef>
                        <a:spcAft>
                          <a:spcPts val="0"/>
                        </a:spcAft>
                      </a:pPr>
                      <a:endParaRPr lang="en-AU" sz="2000" b="1" dirty="0" smtClean="0">
                        <a:effectLst/>
                        <a:latin typeface="+mn-lt"/>
                        <a:cs typeface="Times New Roman" pitchFamily="18" charset="0"/>
                      </a:endParaRPr>
                    </a:p>
                    <a:p>
                      <a:pPr marL="0" marR="0" algn="ctr">
                        <a:spcBef>
                          <a:spcPts val="0"/>
                        </a:spcBef>
                        <a:spcAft>
                          <a:spcPts val="0"/>
                        </a:spcAft>
                      </a:pPr>
                      <a:r>
                        <a:rPr lang="en-AU" sz="2000" b="1" dirty="0" smtClean="0">
                          <a:effectLst/>
                          <a:latin typeface="+mn-lt"/>
                          <a:cs typeface="Times New Roman" pitchFamily="18" charset="0"/>
                        </a:rPr>
                        <a:t>Oral </a:t>
                      </a:r>
                      <a:r>
                        <a:rPr lang="en-AU" sz="2000" b="1" dirty="0">
                          <a:effectLst/>
                          <a:latin typeface="+mn-lt"/>
                          <a:cs typeface="Times New Roman" pitchFamily="18" charset="0"/>
                        </a:rPr>
                        <a:t>prednisolone daily</a:t>
                      </a:r>
                      <a:endParaRPr lang="en-US" sz="2000" b="1" dirty="0">
                        <a:effectLst/>
                        <a:latin typeface="+mn-lt"/>
                        <a:cs typeface="Times New Roman" pitchFamily="18" charset="0"/>
                      </a:endParaRPr>
                    </a:p>
                    <a:p>
                      <a:pPr marL="0" marR="0" algn="ctr">
                        <a:spcBef>
                          <a:spcPts val="0"/>
                        </a:spcBef>
                        <a:spcAft>
                          <a:spcPts val="0"/>
                        </a:spcAft>
                      </a:pPr>
                      <a:r>
                        <a:rPr lang="en-AU" sz="2000" b="1" dirty="0">
                          <a:effectLst/>
                          <a:latin typeface="+mn-lt"/>
                          <a:cs typeface="Times New Roman" pitchFamily="18" charset="0"/>
                        </a:rPr>
                        <a:t> </a:t>
                      </a:r>
                      <a:endParaRPr lang="en-US" sz="2000" b="1" dirty="0">
                        <a:effectLst/>
                        <a:latin typeface="+mn-lt"/>
                        <a:ea typeface="Times New Roman" panose="02020603050405020304" pitchFamily="18" charset="0"/>
                        <a:cs typeface="Times New Roman" pitchFamily="18" charset="0"/>
                      </a:endParaRPr>
                    </a:p>
                  </a:txBody>
                  <a:tcPr marL="51435" marR="51435" marT="0" marB="0">
                    <a:solidFill>
                      <a:srgbClr val="3809BB"/>
                    </a:solidFill>
                  </a:tcPr>
                </a:tc>
                <a:tc>
                  <a:txBody>
                    <a:bodyPr/>
                    <a:lstStyle/>
                    <a:p>
                      <a:pPr marL="0" marR="0" algn="ctr">
                        <a:spcBef>
                          <a:spcPts val="0"/>
                        </a:spcBef>
                        <a:spcAft>
                          <a:spcPts val="0"/>
                        </a:spcAft>
                      </a:pPr>
                      <a:endParaRPr lang="en-AU" sz="2000" b="1" dirty="0" smtClean="0">
                        <a:effectLst/>
                        <a:latin typeface="+mn-lt"/>
                        <a:cs typeface="Times New Roman" pitchFamily="18" charset="0"/>
                      </a:endParaRPr>
                    </a:p>
                    <a:p>
                      <a:pPr marL="0" marR="0" algn="ctr">
                        <a:spcBef>
                          <a:spcPts val="0"/>
                        </a:spcBef>
                        <a:spcAft>
                          <a:spcPts val="0"/>
                        </a:spcAft>
                      </a:pPr>
                      <a:r>
                        <a:rPr lang="en-AU" sz="2000" b="1" dirty="0" smtClean="0">
                          <a:effectLst/>
                          <a:latin typeface="+mn-lt"/>
                          <a:cs typeface="Times New Roman" pitchFamily="18" charset="0"/>
                        </a:rPr>
                        <a:t>IV methylprednisolone </a:t>
                      </a:r>
                      <a:r>
                        <a:rPr lang="en-AU" sz="2000" b="1" dirty="0">
                          <a:effectLst/>
                          <a:latin typeface="+mn-lt"/>
                          <a:cs typeface="Times New Roman" pitchFamily="18" charset="0"/>
                        </a:rPr>
                        <a:t>and prednisolone on alt day</a:t>
                      </a:r>
                      <a:endParaRPr lang="en-US" sz="2000" b="1" dirty="0">
                        <a:effectLst/>
                        <a:latin typeface="+mn-lt"/>
                        <a:ea typeface="Times New Roman" panose="02020603050405020304" pitchFamily="18" charset="0"/>
                        <a:cs typeface="Times New Roman" pitchFamily="18" charset="0"/>
                      </a:endParaRPr>
                    </a:p>
                  </a:txBody>
                  <a:tcPr marL="51435" marR="51435" marT="0" marB="0">
                    <a:solidFill>
                      <a:srgbClr val="3809BB"/>
                    </a:solidFill>
                  </a:tcPr>
                </a:tc>
                <a:tc>
                  <a:txBody>
                    <a:bodyPr/>
                    <a:lstStyle/>
                    <a:p>
                      <a:pPr marL="0" marR="0">
                        <a:spcBef>
                          <a:spcPts val="0"/>
                        </a:spcBef>
                        <a:spcAft>
                          <a:spcPts val="0"/>
                        </a:spcAft>
                      </a:pPr>
                      <a:endParaRPr lang="en-AU" sz="2000" b="1" dirty="0" smtClean="0">
                        <a:effectLst/>
                        <a:latin typeface="+mn-lt"/>
                        <a:cs typeface="Times New Roman" pitchFamily="18" charset="0"/>
                      </a:endParaRPr>
                    </a:p>
                    <a:p>
                      <a:pPr marL="0" marR="0">
                        <a:spcBef>
                          <a:spcPts val="0"/>
                        </a:spcBef>
                        <a:spcAft>
                          <a:spcPts val="0"/>
                        </a:spcAft>
                      </a:pPr>
                      <a:endParaRPr lang="en-AU" sz="2000" b="1" dirty="0" smtClean="0">
                        <a:effectLst/>
                        <a:latin typeface="+mn-lt"/>
                        <a:cs typeface="Times New Roman" pitchFamily="18" charset="0"/>
                      </a:endParaRPr>
                    </a:p>
                    <a:p>
                      <a:pPr marL="0" marR="0">
                        <a:spcBef>
                          <a:spcPts val="0"/>
                        </a:spcBef>
                        <a:spcAft>
                          <a:spcPts val="0"/>
                        </a:spcAft>
                      </a:pPr>
                      <a:r>
                        <a:rPr lang="en-AU" sz="2000" b="1" dirty="0" smtClean="0">
                          <a:effectLst/>
                          <a:latin typeface="+mn-lt"/>
                          <a:cs typeface="Times New Roman" pitchFamily="18" charset="0"/>
                        </a:rPr>
                        <a:t>Prednisolone + Azathioprine</a:t>
                      </a:r>
                      <a:endParaRPr lang="en-US" sz="2000" b="1" dirty="0">
                        <a:effectLst/>
                        <a:latin typeface="+mn-lt"/>
                        <a:ea typeface="Times New Roman" panose="02020603050405020304" pitchFamily="18" charset="0"/>
                        <a:cs typeface="Times New Roman" pitchFamily="18" charset="0"/>
                      </a:endParaRPr>
                    </a:p>
                  </a:txBody>
                  <a:tcPr marL="51435" marR="51435" marT="0" marB="0">
                    <a:solidFill>
                      <a:srgbClr val="3809BB"/>
                    </a:solidFill>
                  </a:tcPr>
                </a:tc>
                <a:tc>
                  <a:txBody>
                    <a:bodyPr/>
                    <a:lstStyle/>
                    <a:p>
                      <a:pPr marL="0" marR="0">
                        <a:spcBef>
                          <a:spcPts val="0"/>
                        </a:spcBef>
                        <a:spcAft>
                          <a:spcPts val="0"/>
                        </a:spcAft>
                      </a:pPr>
                      <a:endParaRPr lang="en-AU" sz="2000" b="1" dirty="0" smtClean="0">
                        <a:effectLst/>
                        <a:latin typeface="+mn-lt"/>
                        <a:cs typeface="Times New Roman" pitchFamily="18" charset="0"/>
                      </a:endParaRPr>
                    </a:p>
                    <a:p>
                      <a:pPr marL="0" marR="0">
                        <a:spcBef>
                          <a:spcPts val="0"/>
                        </a:spcBef>
                        <a:spcAft>
                          <a:spcPts val="0"/>
                        </a:spcAft>
                      </a:pPr>
                      <a:endParaRPr lang="en-AU" sz="2000" b="1" dirty="0" smtClean="0">
                        <a:effectLst/>
                        <a:latin typeface="+mn-lt"/>
                        <a:cs typeface="Times New Roman" pitchFamily="18" charset="0"/>
                      </a:endParaRPr>
                    </a:p>
                    <a:p>
                      <a:pPr marL="0" marR="0">
                        <a:spcBef>
                          <a:spcPts val="0"/>
                        </a:spcBef>
                        <a:spcAft>
                          <a:spcPts val="0"/>
                        </a:spcAft>
                      </a:pPr>
                      <a:r>
                        <a:rPr lang="en-AU" sz="2000" b="1" dirty="0" smtClean="0">
                          <a:effectLst/>
                          <a:latin typeface="+mn-lt"/>
                          <a:cs typeface="Times New Roman" pitchFamily="18" charset="0"/>
                        </a:rPr>
                        <a:t>p-value</a:t>
                      </a:r>
                      <a:endParaRPr lang="en-US" sz="2000" b="1" dirty="0">
                        <a:effectLst/>
                        <a:latin typeface="+mn-lt"/>
                        <a:ea typeface="Times New Roman" panose="02020603050405020304" pitchFamily="18" charset="0"/>
                        <a:cs typeface="Times New Roman" pitchFamily="18" charset="0"/>
                      </a:endParaRPr>
                    </a:p>
                  </a:txBody>
                  <a:tcPr marL="51435" marR="51435" marT="0" marB="0">
                    <a:solidFill>
                      <a:srgbClr val="3809BB"/>
                    </a:solidFill>
                  </a:tcPr>
                </a:tc>
              </a:tr>
              <a:tr h="251166">
                <a:tc>
                  <a:txBody>
                    <a:bodyPr/>
                    <a:lstStyle/>
                    <a:p>
                      <a:pPr marL="0" marR="0">
                        <a:spcBef>
                          <a:spcPts val="0"/>
                        </a:spcBef>
                        <a:spcAft>
                          <a:spcPts val="0"/>
                        </a:spcAft>
                      </a:pPr>
                      <a:r>
                        <a:rPr lang="en-AU" sz="1800" dirty="0">
                          <a:effectLst/>
                          <a:latin typeface="+mn-lt"/>
                          <a:cs typeface="Times New Roman" pitchFamily="18" charset="0"/>
                        </a:rPr>
                        <a:t>Number of patients   </a:t>
                      </a:r>
                      <a:endParaRPr lang="en-US" sz="1800" dirty="0">
                        <a:effectLst/>
                        <a:latin typeface="+mn-lt"/>
                        <a:ea typeface="Times New Roman" panose="02020603050405020304" pitchFamily="18" charset="0"/>
                        <a:cs typeface="Times New Roman" pitchFamily="18" charset="0"/>
                      </a:endParaRPr>
                    </a:p>
                  </a:txBody>
                  <a:tcPr marL="51435" marR="51435" marT="0" marB="0">
                    <a:solidFill>
                      <a:srgbClr val="3809BB"/>
                    </a:solidFill>
                  </a:tcPr>
                </a:tc>
                <a:tc>
                  <a:txBody>
                    <a:bodyPr/>
                    <a:lstStyle/>
                    <a:p>
                      <a:pPr marL="0" marR="0" algn="ctr">
                        <a:spcBef>
                          <a:spcPts val="0"/>
                        </a:spcBef>
                        <a:spcAft>
                          <a:spcPts val="0"/>
                        </a:spcAft>
                      </a:pPr>
                      <a:r>
                        <a:rPr lang="en-AU" sz="2000" b="1" dirty="0">
                          <a:solidFill>
                            <a:srgbClr val="C00000"/>
                          </a:solidFill>
                          <a:effectLst/>
                          <a:latin typeface="+mn-lt"/>
                          <a:cs typeface="Times New Roman" pitchFamily="18" charset="0"/>
                        </a:rPr>
                        <a:t>n=76 </a:t>
                      </a:r>
                      <a:endParaRPr lang="en-US" sz="2000" b="1" dirty="0">
                        <a:solidFill>
                          <a:srgbClr val="C00000"/>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c>
                  <a:txBody>
                    <a:bodyPr/>
                    <a:lstStyle/>
                    <a:p>
                      <a:pPr marL="0" marR="0" algn="ctr">
                        <a:spcBef>
                          <a:spcPts val="0"/>
                        </a:spcBef>
                        <a:spcAft>
                          <a:spcPts val="0"/>
                        </a:spcAft>
                      </a:pPr>
                      <a:r>
                        <a:rPr lang="en-AU" sz="2000" b="1" dirty="0">
                          <a:solidFill>
                            <a:srgbClr val="C00000"/>
                          </a:solidFill>
                          <a:effectLst/>
                          <a:latin typeface="+mn-lt"/>
                          <a:cs typeface="Times New Roman" pitchFamily="18" charset="0"/>
                        </a:rPr>
                        <a:t>n= 57 </a:t>
                      </a:r>
                      <a:endParaRPr lang="en-US" sz="2000" b="1" dirty="0">
                        <a:solidFill>
                          <a:srgbClr val="C00000"/>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c>
                  <a:txBody>
                    <a:bodyPr/>
                    <a:lstStyle/>
                    <a:p>
                      <a:pPr marL="0" marR="0" algn="ctr">
                        <a:spcBef>
                          <a:spcPts val="0"/>
                        </a:spcBef>
                        <a:spcAft>
                          <a:spcPts val="0"/>
                        </a:spcAft>
                      </a:pPr>
                      <a:r>
                        <a:rPr lang="en-AU" sz="2000" b="1" dirty="0">
                          <a:solidFill>
                            <a:srgbClr val="C00000"/>
                          </a:solidFill>
                          <a:effectLst/>
                          <a:latin typeface="+mn-lt"/>
                          <a:cs typeface="Times New Roman" pitchFamily="18" charset="0"/>
                        </a:rPr>
                        <a:t>n=32 </a:t>
                      </a:r>
                      <a:endParaRPr lang="en-US" sz="2000" b="1" dirty="0">
                        <a:solidFill>
                          <a:srgbClr val="C00000"/>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c>
                  <a:txBody>
                    <a:bodyPr/>
                    <a:lstStyle/>
                    <a:p>
                      <a:pPr marL="0" marR="0" algn="ctr">
                        <a:spcBef>
                          <a:spcPts val="0"/>
                        </a:spcBef>
                        <a:spcAft>
                          <a:spcPts val="0"/>
                        </a:spcAft>
                      </a:pPr>
                      <a:r>
                        <a:rPr lang="en-AU" sz="2000" b="1" dirty="0">
                          <a:solidFill>
                            <a:srgbClr val="C00000"/>
                          </a:solidFill>
                          <a:effectLst/>
                          <a:latin typeface="+mn-lt"/>
                          <a:cs typeface="Times New Roman" pitchFamily="18" charset="0"/>
                        </a:rPr>
                        <a:t> </a:t>
                      </a:r>
                      <a:endParaRPr lang="en-US" sz="2000" b="1" dirty="0">
                        <a:solidFill>
                          <a:srgbClr val="C00000"/>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r>
              <a:tr h="269243">
                <a:tc>
                  <a:txBody>
                    <a:bodyPr/>
                    <a:lstStyle/>
                    <a:p>
                      <a:pPr marL="0" marR="0">
                        <a:spcBef>
                          <a:spcPts val="0"/>
                        </a:spcBef>
                        <a:spcAft>
                          <a:spcPts val="0"/>
                        </a:spcAft>
                      </a:pPr>
                      <a:r>
                        <a:rPr lang="en-AU" sz="1800" dirty="0">
                          <a:effectLst/>
                          <a:latin typeface="+mn-lt"/>
                          <a:cs typeface="Times New Roman" pitchFamily="18" charset="0"/>
                        </a:rPr>
                        <a:t>Gender (M/F)   </a:t>
                      </a:r>
                      <a:endParaRPr lang="en-US" sz="1800" dirty="0">
                        <a:effectLst/>
                        <a:latin typeface="+mn-lt"/>
                        <a:ea typeface="Times New Roman" panose="02020603050405020304" pitchFamily="18" charset="0"/>
                        <a:cs typeface="Times New Roman" pitchFamily="18" charset="0"/>
                      </a:endParaRPr>
                    </a:p>
                  </a:txBody>
                  <a:tcPr marL="51435" marR="51435" marT="0" marB="0">
                    <a:solidFill>
                      <a:srgbClr val="3809BB"/>
                    </a:solidFill>
                  </a:tcPr>
                </a:tc>
                <a:tc>
                  <a:txBody>
                    <a:bodyPr/>
                    <a:lstStyle/>
                    <a:p>
                      <a:pPr marL="0" marR="0" algn="ctr">
                        <a:spcBef>
                          <a:spcPts val="0"/>
                        </a:spcBef>
                        <a:spcAft>
                          <a:spcPts val="0"/>
                        </a:spcAft>
                      </a:pPr>
                      <a:r>
                        <a:rPr lang="en-AU" sz="2000" b="1" dirty="0">
                          <a:solidFill>
                            <a:schemeClr val="tx2"/>
                          </a:solidFill>
                          <a:effectLst/>
                          <a:latin typeface="+mn-lt"/>
                          <a:cs typeface="Times New Roman" pitchFamily="18" charset="0"/>
                        </a:rPr>
                        <a:t>50/26</a:t>
                      </a:r>
                      <a:endParaRPr lang="en-US" sz="2000" b="1" dirty="0">
                        <a:solidFill>
                          <a:schemeClr val="tx2"/>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c>
                  <a:txBody>
                    <a:bodyPr/>
                    <a:lstStyle/>
                    <a:p>
                      <a:pPr marL="0" marR="0" algn="ctr">
                        <a:spcBef>
                          <a:spcPts val="0"/>
                        </a:spcBef>
                        <a:spcAft>
                          <a:spcPts val="0"/>
                        </a:spcAft>
                      </a:pPr>
                      <a:r>
                        <a:rPr lang="en-AU" sz="2000" b="1" dirty="0">
                          <a:solidFill>
                            <a:schemeClr val="tx2"/>
                          </a:solidFill>
                          <a:effectLst/>
                          <a:latin typeface="+mn-lt"/>
                          <a:cs typeface="Times New Roman" pitchFamily="18" charset="0"/>
                        </a:rPr>
                        <a:t>43/14</a:t>
                      </a:r>
                      <a:endParaRPr lang="en-US" sz="2000" b="1" dirty="0">
                        <a:solidFill>
                          <a:schemeClr val="tx2"/>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c>
                  <a:txBody>
                    <a:bodyPr/>
                    <a:lstStyle/>
                    <a:p>
                      <a:pPr marL="0" marR="0" algn="ctr">
                        <a:spcBef>
                          <a:spcPts val="0"/>
                        </a:spcBef>
                        <a:spcAft>
                          <a:spcPts val="0"/>
                        </a:spcAft>
                      </a:pPr>
                      <a:r>
                        <a:rPr lang="en-AU" sz="2000" b="1" dirty="0">
                          <a:solidFill>
                            <a:schemeClr val="tx2"/>
                          </a:solidFill>
                          <a:effectLst/>
                          <a:latin typeface="+mn-lt"/>
                          <a:cs typeface="Times New Roman" pitchFamily="18" charset="0"/>
                        </a:rPr>
                        <a:t>25/7</a:t>
                      </a:r>
                      <a:endParaRPr lang="en-US" sz="2000" b="1" dirty="0">
                        <a:solidFill>
                          <a:schemeClr val="tx2"/>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c>
                  <a:txBody>
                    <a:bodyPr/>
                    <a:lstStyle/>
                    <a:p>
                      <a:pPr marL="0" marR="0" algn="ctr">
                        <a:spcBef>
                          <a:spcPts val="0"/>
                        </a:spcBef>
                        <a:spcAft>
                          <a:spcPts val="0"/>
                        </a:spcAft>
                      </a:pPr>
                      <a:r>
                        <a:rPr lang="en-AU" sz="2000" b="1" dirty="0">
                          <a:solidFill>
                            <a:schemeClr val="tx2"/>
                          </a:solidFill>
                          <a:effectLst/>
                          <a:latin typeface="+mn-lt"/>
                          <a:cs typeface="Times New Roman" pitchFamily="18" charset="0"/>
                        </a:rPr>
                        <a:t>NS</a:t>
                      </a:r>
                      <a:endParaRPr lang="en-US" sz="2000" b="1" dirty="0">
                        <a:solidFill>
                          <a:schemeClr val="tx2"/>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r>
              <a:tr h="269243">
                <a:tc>
                  <a:txBody>
                    <a:bodyPr/>
                    <a:lstStyle/>
                    <a:p>
                      <a:pPr marL="0" marR="0">
                        <a:spcBef>
                          <a:spcPts val="0"/>
                        </a:spcBef>
                        <a:spcAft>
                          <a:spcPts val="0"/>
                        </a:spcAft>
                      </a:pPr>
                      <a:r>
                        <a:rPr lang="en-AU" sz="1800" dirty="0">
                          <a:effectLst/>
                          <a:latin typeface="+mn-lt"/>
                          <a:cs typeface="Times New Roman" pitchFamily="18" charset="0"/>
                        </a:rPr>
                        <a:t>Age (years)</a:t>
                      </a:r>
                      <a:endParaRPr lang="en-US" sz="1800" dirty="0">
                        <a:effectLst/>
                        <a:latin typeface="+mn-lt"/>
                        <a:ea typeface="Times New Roman" panose="02020603050405020304" pitchFamily="18" charset="0"/>
                        <a:cs typeface="Times New Roman" pitchFamily="18" charset="0"/>
                      </a:endParaRPr>
                    </a:p>
                  </a:txBody>
                  <a:tcPr marL="51435" marR="51435" marT="0" marB="0">
                    <a:solidFill>
                      <a:srgbClr val="3809BB"/>
                    </a:solidFill>
                  </a:tcPr>
                </a:tc>
                <a:tc>
                  <a:txBody>
                    <a:bodyPr/>
                    <a:lstStyle/>
                    <a:p>
                      <a:pPr marL="0" marR="0" algn="ctr">
                        <a:spcBef>
                          <a:spcPts val="0"/>
                        </a:spcBef>
                        <a:spcAft>
                          <a:spcPts val="0"/>
                        </a:spcAft>
                      </a:pPr>
                      <a:r>
                        <a:rPr lang="en-AU" sz="2000" b="1">
                          <a:solidFill>
                            <a:schemeClr val="tx2"/>
                          </a:solidFill>
                          <a:effectLst/>
                          <a:latin typeface="+mn-lt"/>
                          <a:cs typeface="Times New Roman" pitchFamily="18" charset="0"/>
                        </a:rPr>
                        <a:t>39.4 ± 15.3</a:t>
                      </a:r>
                      <a:endParaRPr lang="en-US" sz="2000" b="1">
                        <a:solidFill>
                          <a:schemeClr val="tx2"/>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c>
                  <a:txBody>
                    <a:bodyPr/>
                    <a:lstStyle/>
                    <a:p>
                      <a:pPr marL="0" marR="0" algn="ctr">
                        <a:spcBef>
                          <a:spcPts val="0"/>
                        </a:spcBef>
                        <a:spcAft>
                          <a:spcPts val="0"/>
                        </a:spcAft>
                      </a:pPr>
                      <a:r>
                        <a:rPr lang="en-AU" sz="2000" b="1" dirty="0">
                          <a:solidFill>
                            <a:schemeClr val="tx2"/>
                          </a:solidFill>
                          <a:effectLst/>
                          <a:latin typeface="+mn-lt"/>
                          <a:cs typeface="Times New Roman" pitchFamily="18" charset="0"/>
                        </a:rPr>
                        <a:t>42.36 ± 13.25</a:t>
                      </a:r>
                      <a:endParaRPr lang="en-US" sz="2000" b="1" dirty="0">
                        <a:solidFill>
                          <a:schemeClr val="tx2"/>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c>
                  <a:txBody>
                    <a:bodyPr/>
                    <a:lstStyle/>
                    <a:p>
                      <a:pPr marL="0" marR="0" algn="ctr">
                        <a:spcBef>
                          <a:spcPts val="0"/>
                        </a:spcBef>
                        <a:spcAft>
                          <a:spcPts val="0"/>
                        </a:spcAft>
                      </a:pPr>
                      <a:r>
                        <a:rPr lang="en-AU" sz="2000" b="1" dirty="0">
                          <a:solidFill>
                            <a:schemeClr val="tx2"/>
                          </a:solidFill>
                          <a:effectLst/>
                          <a:latin typeface="+mn-lt"/>
                          <a:cs typeface="Times New Roman" pitchFamily="18" charset="0"/>
                        </a:rPr>
                        <a:t>44.47 ± 10.68</a:t>
                      </a:r>
                      <a:endParaRPr lang="en-US" sz="2000" b="1" dirty="0">
                        <a:solidFill>
                          <a:schemeClr val="tx2"/>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c>
                  <a:txBody>
                    <a:bodyPr/>
                    <a:lstStyle/>
                    <a:p>
                      <a:pPr marL="0" marR="0" algn="ctr">
                        <a:spcBef>
                          <a:spcPts val="0"/>
                        </a:spcBef>
                        <a:spcAft>
                          <a:spcPts val="0"/>
                        </a:spcAft>
                      </a:pPr>
                      <a:r>
                        <a:rPr lang="en-AU" sz="2000" b="1" dirty="0">
                          <a:solidFill>
                            <a:schemeClr val="tx2"/>
                          </a:solidFill>
                          <a:effectLst/>
                          <a:latin typeface="+mn-lt"/>
                          <a:cs typeface="Times New Roman" pitchFamily="18" charset="0"/>
                        </a:rPr>
                        <a:t>NS</a:t>
                      </a:r>
                      <a:endParaRPr lang="en-US" sz="2000" b="1" dirty="0">
                        <a:solidFill>
                          <a:schemeClr val="tx2"/>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r>
              <a:tr h="268291">
                <a:tc>
                  <a:txBody>
                    <a:bodyPr/>
                    <a:lstStyle/>
                    <a:p>
                      <a:pPr marL="0" marR="0">
                        <a:spcBef>
                          <a:spcPts val="0"/>
                        </a:spcBef>
                        <a:spcAft>
                          <a:spcPts val="0"/>
                        </a:spcAft>
                      </a:pPr>
                      <a:r>
                        <a:rPr lang="en-AU" sz="1800" dirty="0">
                          <a:effectLst/>
                          <a:latin typeface="+mn-lt"/>
                          <a:cs typeface="Times New Roman" pitchFamily="18" charset="0"/>
                        </a:rPr>
                        <a:t>Baseline </a:t>
                      </a:r>
                      <a:r>
                        <a:rPr lang="en-AU" sz="1800" dirty="0" err="1">
                          <a:effectLst/>
                          <a:latin typeface="+mn-lt"/>
                          <a:cs typeface="Times New Roman" pitchFamily="18" charset="0"/>
                        </a:rPr>
                        <a:t>Scr</a:t>
                      </a:r>
                      <a:r>
                        <a:rPr lang="en-AU" sz="1800" dirty="0">
                          <a:effectLst/>
                          <a:latin typeface="+mn-lt"/>
                          <a:cs typeface="Times New Roman" pitchFamily="18" charset="0"/>
                        </a:rPr>
                        <a:t> (mg/dl)</a:t>
                      </a:r>
                      <a:endParaRPr lang="en-US" sz="1800" dirty="0">
                        <a:effectLst/>
                        <a:latin typeface="+mn-lt"/>
                        <a:ea typeface="Times New Roman" panose="02020603050405020304" pitchFamily="18" charset="0"/>
                        <a:cs typeface="Times New Roman" pitchFamily="18" charset="0"/>
                      </a:endParaRPr>
                    </a:p>
                  </a:txBody>
                  <a:tcPr marL="51435" marR="51435" marT="0" marB="0">
                    <a:solidFill>
                      <a:srgbClr val="3809BB"/>
                    </a:solidFill>
                  </a:tcPr>
                </a:tc>
                <a:tc>
                  <a:txBody>
                    <a:bodyPr/>
                    <a:lstStyle/>
                    <a:p>
                      <a:pPr marL="0" marR="0" algn="ctr">
                        <a:spcBef>
                          <a:spcPts val="0"/>
                        </a:spcBef>
                        <a:spcAft>
                          <a:spcPts val="0"/>
                        </a:spcAft>
                      </a:pPr>
                      <a:r>
                        <a:rPr lang="en-AU" sz="2000" b="1">
                          <a:solidFill>
                            <a:schemeClr val="tx2"/>
                          </a:solidFill>
                          <a:effectLst/>
                          <a:latin typeface="+mn-lt"/>
                          <a:cs typeface="Times New Roman" pitchFamily="18" charset="0"/>
                        </a:rPr>
                        <a:t>1.87 ± 1.7</a:t>
                      </a:r>
                      <a:endParaRPr lang="en-US" sz="2000" b="1">
                        <a:solidFill>
                          <a:schemeClr val="tx2"/>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c>
                  <a:txBody>
                    <a:bodyPr/>
                    <a:lstStyle/>
                    <a:p>
                      <a:pPr marL="0" marR="0" algn="ctr">
                        <a:spcBef>
                          <a:spcPts val="0"/>
                        </a:spcBef>
                        <a:spcAft>
                          <a:spcPts val="0"/>
                        </a:spcAft>
                      </a:pPr>
                      <a:r>
                        <a:rPr lang="en-AU" sz="2000" b="1">
                          <a:solidFill>
                            <a:schemeClr val="tx2"/>
                          </a:solidFill>
                          <a:effectLst/>
                          <a:latin typeface="+mn-lt"/>
                          <a:cs typeface="Times New Roman" pitchFamily="18" charset="0"/>
                        </a:rPr>
                        <a:t>1.37 ± 0.64</a:t>
                      </a:r>
                      <a:endParaRPr lang="en-US" sz="2000" b="1">
                        <a:solidFill>
                          <a:schemeClr val="tx2"/>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c>
                  <a:txBody>
                    <a:bodyPr/>
                    <a:lstStyle/>
                    <a:p>
                      <a:pPr marL="0" marR="0" algn="ctr">
                        <a:spcBef>
                          <a:spcPts val="0"/>
                        </a:spcBef>
                        <a:spcAft>
                          <a:spcPts val="0"/>
                        </a:spcAft>
                      </a:pPr>
                      <a:r>
                        <a:rPr lang="en-AU" sz="2000" b="1" dirty="0">
                          <a:solidFill>
                            <a:schemeClr val="tx2"/>
                          </a:solidFill>
                          <a:effectLst/>
                          <a:latin typeface="+mn-lt"/>
                          <a:cs typeface="Times New Roman" pitchFamily="18" charset="0"/>
                        </a:rPr>
                        <a:t>1.69 ± 0.78</a:t>
                      </a:r>
                      <a:endParaRPr lang="en-US" sz="2000" b="1" dirty="0">
                        <a:solidFill>
                          <a:schemeClr val="tx2"/>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c>
                  <a:txBody>
                    <a:bodyPr/>
                    <a:lstStyle/>
                    <a:p>
                      <a:pPr marL="0" marR="0" algn="ctr">
                        <a:spcBef>
                          <a:spcPts val="0"/>
                        </a:spcBef>
                        <a:spcAft>
                          <a:spcPts val="0"/>
                        </a:spcAft>
                      </a:pPr>
                      <a:r>
                        <a:rPr lang="en-AU" sz="2000" b="1" dirty="0">
                          <a:solidFill>
                            <a:schemeClr val="tx2"/>
                          </a:solidFill>
                          <a:effectLst/>
                          <a:latin typeface="+mn-lt"/>
                          <a:cs typeface="Times New Roman" pitchFamily="18" charset="0"/>
                        </a:rPr>
                        <a:t>NS</a:t>
                      </a:r>
                      <a:endParaRPr lang="en-US" sz="2000" b="1" dirty="0">
                        <a:solidFill>
                          <a:schemeClr val="tx2"/>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r>
              <a:tr h="269243">
                <a:tc>
                  <a:txBody>
                    <a:bodyPr/>
                    <a:lstStyle/>
                    <a:p>
                      <a:pPr marL="0" marR="0">
                        <a:spcBef>
                          <a:spcPts val="0"/>
                        </a:spcBef>
                        <a:spcAft>
                          <a:spcPts val="0"/>
                        </a:spcAft>
                      </a:pPr>
                      <a:r>
                        <a:rPr lang="en-AU" sz="1800" dirty="0">
                          <a:effectLst/>
                          <a:latin typeface="+mn-lt"/>
                          <a:cs typeface="Times New Roman" pitchFamily="18" charset="0"/>
                        </a:rPr>
                        <a:t>Urine protein (g/24h)</a:t>
                      </a:r>
                      <a:endParaRPr lang="en-US" sz="1800" dirty="0">
                        <a:effectLst/>
                        <a:latin typeface="+mn-lt"/>
                        <a:ea typeface="Times New Roman" panose="02020603050405020304" pitchFamily="18" charset="0"/>
                        <a:cs typeface="Times New Roman" pitchFamily="18" charset="0"/>
                      </a:endParaRPr>
                    </a:p>
                  </a:txBody>
                  <a:tcPr marL="51435" marR="51435" marT="0" marB="0">
                    <a:solidFill>
                      <a:srgbClr val="3809BB"/>
                    </a:solidFill>
                  </a:tcPr>
                </a:tc>
                <a:tc>
                  <a:txBody>
                    <a:bodyPr/>
                    <a:lstStyle/>
                    <a:p>
                      <a:pPr marL="0" marR="0" algn="ctr">
                        <a:spcBef>
                          <a:spcPts val="0"/>
                        </a:spcBef>
                        <a:spcAft>
                          <a:spcPts val="0"/>
                        </a:spcAft>
                      </a:pPr>
                      <a:r>
                        <a:rPr lang="en-AU" sz="2000" b="1">
                          <a:solidFill>
                            <a:schemeClr val="tx2"/>
                          </a:solidFill>
                          <a:effectLst/>
                          <a:latin typeface="+mn-lt"/>
                          <a:cs typeface="Times New Roman" pitchFamily="18" charset="0"/>
                        </a:rPr>
                        <a:t>2.4 ± 2.8</a:t>
                      </a:r>
                      <a:endParaRPr lang="en-US" sz="2000" b="1">
                        <a:solidFill>
                          <a:schemeClr val="tx2"/>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c>
                  <a:txBody>
                    <a:bodyPr/>
                    <a:lstStyle/>
                    <a:p>
                      <a:pPr marL="0" marR="0" algn="ctr">
                        <a:spcBef>
                          <a:spcPts val="0"/>
                        </a:spcBef>
                        <a:spcAft>
                          <a:spcPts val="0"/>
                        </a:spcAft>
                      </a:pPr>
                      <a:r>
                        <a:rPr lang="en-AU" sz="2000" b="1" dirty="0">
                          <a:solidFill>
                            <a:schemeClr val="tx2"/>
                          </a:solidFill>
                          <a:effectLst/>
                          <a:latin typeface="+mn-lt"/>
                          <a:cs typeface="Times New Roman" pitchFamily="18" charset="0"/>
                        </a:rPr>
                        <a:t>2.9± 2.3</a:t>
                      </a:r>
                      <a:endParaRPr lang="en-US" sz="2000" b="1" dirty="0">
                        <a:solidFill>
                          <a:schemeClr val="tx2"/>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c>
                  <a:txBody>
                    <a:bodyPr/>
                    <a:lstStyle/>
                    <a:p>
                      <a:pPr marL="0" marR="0" algn="ctr">
                        <a:spcBef>
                          <a:spcPts val="0"/>
                        </a:spcBef>
                        <a:spcAft>
                          <a:spcPts val="0"/>
                        </a:spcAft>
                      </a:pPr>
                      <a:r>
                        <a:rPr lang="en-AU" sz="2000" b="1" dirty="0">
                          <a:solidFill>
                            <a:schemeClr val="tx2"/>
                          </a:solidFill>
                          <a:effectLst/>
                          <a:latin typeface="+mn-lt"/>
                          <a:cs typeface="Times New Roman" pitchFamily="18" charset="0"/>
                        </a:rPr>
                        <a:t>2.4 ± 1.3</a:t>
                      </a:r>
                      <a:endParaRPr lang="en-US" sz="2000" b="1" dirty="0">
                        <a:solidFill>
                          <a:schemeClr val="tx2"/>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c>
                  <a:txBody>
                    <a:bodyPr/>
                    <a:lstStyle/>
                    <a:p>
                      <a:pPr marL="0" marR="0" algn="ctr">
                        <a:spcBef>
                          <a:spcPts val="0"/>
                        </a:spcBef>
                        <a:spcAft>
                          <a:spcPts val="0"/>
                        </a:spcAft>
                      </a:pPr>
                      <a:r>
                        <a:rPr lang="en-AU" sz="2000" b="1" dirty="0">
                          <a:solidFill>
                            <a:schemeClr val="tx2"/>
                          </a:solidFill>
                          <a:effectLst/>
                          <a:latin typeface="+mn-lt"/>
                          <a:cs typeface="Times New Roman" pitchFamily="18" charset="0"/>
                        </a:rPr>
                        <a:t>NS</a:t>
                      </a:r>
                      <a:endParaRPr lang="en-US" sz="2000" b="1" dirty="0">
                        <a:solidFill>
                          <a:schemeClr val="tx2"/>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r>
              <a:tr h="502332">
                <a:tc>
                  <a:txBody>
                    <a:bodyPr/>
                    <a:lstStyle/>
                    <a:p>
                      <a:pPr marL="0" marR="0">
                        <a:spcBef>
                          <a:spcPts val="0"/>
                        </a:spcBef>
                        <a:spcAft>
                          <a:spcPts val="0"/>
                        </a:spcAft>
                      </a:pPr>
                      <a:r>
                        <a:rPr lang="en-AU" sz="1800" dirty="0">
                          <a:effectLst/>
                          <a:latin typeface="+mn-lt"/>
                          <a:cs typeface="Times New Roman" pitchFamily="18" charset="0"/>
                        </a:rPr>
                        <a:t>e- GFR (MDRD)  ml/min/1.73 m</a:t>
                      </a:r>
                      <a:r>
                        <a:rPr lang="en-AU" sz="1800" baseline="30000" dirty="0">
                          <a:effectLst/>
                          <a:latin typeface="+mn-lt"/>
                          <a:cs typeface="Times New Roman" pitchFamily="18" charset="0"/>
                        </a:rPr>
                        <a:t>2</a:t>
                      </a:r>
                      <a:endParaRPr lang="en-US" sz="1800" dirty="0">
                        <a:effectLst/>
                        <a:latin typeface="+mn-lt"/>
                        <a:ea typeface="Times New Roman" panose="02020603050405020304" pitchFamily="18" charset="0"/>
                        <a:cs typeface="Times New Roman" pitchFamily="18" charset="0"/>
                      </a:endParaRPr>
                    </a:p>
                  </a:txBody>
                  <a:tcPr marL="51435" marR="51435" marT="0" marB="0">
                    <a:solidFill>
                      <a:srgbClr val="3809BB"/>
                    </a:solidFill>
                  </a:tcPr>
                </a:tc>
                <a:tc>
                  <a:txBody>
                    <a:bodyPr/>
                    <a:lstStyle/>
                    <a:p>
                      <a:pPr marL="0" marR="0" algn="ctr">
                        <a:spcBef>
                          <a:spcPts val="0"/>
                        </a:spcBef>
                        <a:spcAft>
                          <a:spcPts val="0"/>
                        </a:spcAft>
                      </a:pPr>
                      <a:r>
                        <a:rPr lang="en-AU" sz="2000" b="1">
                          <a:solidFill>
                            <a:schemeClr val="tx2"/>
                          </a:solidFill>
                          <a:effectLst/>
                          <a:latin typeface="+mn-lt"/>
                          <a:cs typeface="Times New Roman" pitchFamily="18" charset="0"/>
                        </a:rPr>
                        <a:t>59.2 ± 34.4</a:t>
                      </a:r>
                      <a:endParaRPr lang="en-US" sz="2000" b="1">
                        <a:solidFill>
                          <a:schemeClr val="tx2"/>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c>
                  <a:txBody>
                    <a:bodyPr/>
                    <a:lstStyle/>
                    <a:p>
                      <a:pPr marL="0" marR="0" algn="ctr">
                        <a:spcBef>
                          <a:spcPts val="0"/>
                        </a:spcBef>
                        <a:spcAft>
                          <a:spcPts val="0"/>
                        </a:spcAft>
                      </a:pPr>
                      <a:r>
                        <a:rPr lang="en-AU" sz="2000" b="1">
                          <a:solidFill>
                            <a:schemeClr val="tx2"/>
                          </a:solidFill>
                          <a:effectLst/>
                          <a:latin typeface="+mn-lt"/>
                          <a:cs typeface="Times New Roman" pitchFamily="18" charset="0"/>
                        </a:rPr>
                        <a:t>67.7 ± 31.5</a:t>
                      </a:r>
                      <a:endParaRPr lang="en-US" sz="2000" b="1">
                        <a:solidFill>
                          <a:schemeClr val="tx2"/>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c>
                  <a:txBody>
                    <a:bodyPr/>
                    <a:lstStyle/>
                    <a:p>
                      <a:pPr marL="0" marR="0" algn="ctr">
                        <a:spcBef>
                          <a:spcPts val="0"/>
                        </a:spcBef>
                        <a:spcAft>
                          <a:spcPts val="0"/>
                        </a:spcAft>
                      </a:pPr>
                      <a:r>
                        <a:rPr lang="en-AU" sz="2000" b="1" dirty="0">
                          <a:solidFill>
                            <a:schemeClr val="tx2"/>
                          </a:solidFill>
                          <a:effectLst/>
                          <a:latin typeface="+mn-lt"/>
                          <a:cs typeface="Times New Roman" pitchFamily="18" charset="0"/>
                        </a:rPr>
                        <a:t>50.7 ± 28.2</a:t>
                      </a:r>
                      <a:endParaRPr lang="en-US" sz="2000" b="1" dirty="0">
                        <a:solidFill>
                          <a:schemeClr val="tx2"/>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c>
                  <a:txBody>
                    <a:bodyPr/>
                    <a:lstStyle/>
                    <a:p>
                      <a:pPr marL="0" marR="0" algn="ctr">
                        <a:spcBef>
                          <a:spcPts val="0"/>
                        </a:spcBef>
                        <a:spcAft>
                          <a:spcPts val="0"/>
                        </a:spcAft>
                      </a:pPr>
                      <a:r>
                        <a:rPr lang="en-AU" sz="2000" b="1" dirty="0">
                          <a:solidFill>
                            <a:schemeClr val="tx2"/>
                          </a:solidFill>
                          <a:effectLst/>
                          <a:latin typeface="+mn-lt"/>
                          <a:cs typeface="Times New Roman" pitchFamily="18" charset="0"/>
                        </a:rPr>
                        <a:t>NS</a:t>
                      </a:r>
                      <a:endParaRPr lang="en-US" sz="2000" b="1" dirty="0">
                        <a:solidFill>
                          <a:schemeClr val="tx2"/>
                        </a:solidFill>
                        <a:effectLst/>
                        <a:latin typeface="+mn-lt"/>
                        <a:cs typeface="Times New Roman" pitchFamily="18" charset="0"/>
                      </a:endParaRPr>
                    </a:p>
                    <a:p>
                      <a:pPr marL="0" marR="0" algn="ctr">
                        <a:spcBef>
                          <a:spcPts val="0"/>
                        </a:spcBef>
                        <a:spcAft>
                          <a:spcPts val="0"/>
                        </a:spcAft>
                      </a:pPr>
                      <a:r>
                        <a:rPr lang="en-AU" sz="2000" b="1" dirty="0">
                          <a:solidFill>
                            <a:schemeClr val="tx2"/>
                          </a:solidFill>
                          <a:effectLst/>
                          <a:latin typeface="+mn-lt"/>
                          <a:cs typeface="Times New Roman" pitchFamily="18" charset="0"/>
                        </a:rPr>
                        <a:t> </a:t>
                      </a:r>
                      <a:endParaRPr lang="en-US" sz="2000" b="1" dirty="0">
                        <a:solidFill>
                          <a:schemeClr val="tx2"/>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r>
              <a:tr h="799165">
                <a:tc>
                  <a:txBody>
                    <a:bodyPr/>
                    <a:lstStyle/>
                    <a:p>
                      <a:pPr marL="0" marR="0">
                        <a:spcBef>
                          <a:spcPts val="0"/>
                        </a:spcBef>
                        <a:spcAft>
                          <a:spcPts val="0"/>
                        </a:spcAft>
                      </a:pPr>
                      <a:r>
                        <a:rPr lang="en-AU" sz="1800" dirty="0">
                          <a:effectLst/>
                          <a:latin typeface="+mn-lt"/>
                          <a:cs typeface="Times New Roman" pitchFamily="18" charset="0"/>
                        </a:rPr>
                        <a:t>Arterial hypertension (BP&gt;140/90mmHg)  </a:t>
                      </a:r>
                      <a:endParaRPr lang="en-US" sz="1800" dirty="0">
                        <a:effectLst/>
                        <a:latin typeface="+mn-lt"/>
                        <a:cs typeface="Times New Roman" pitchFamily="18" charset="0"/>
                      </a:endParaRPr>
                    </a:p>
                    <a:p>
                      <a:pPr marL="0" marR="0">
                        <a:spcBef>
                          <a:spcPts val="0"/>
                        </a:spcBef>
                        <a:spcAft>
                          <a:spcPts val="0"/>
                        </a:spcAft>
                      </a:pPr>
                      <a:r>
                        <a:rPr lang="en-AU" sz="1800" dirty="0">
                          <a:effectLst/>
                          <a:latin typeface="+mn-lt"/>
                          <a:cs typeface="Times New Roman" pitchFamily="18" charset="0"/>
                        </a:rPr>
                        <a:t> </a:t>
                      </a:r>
                      <a:endParaRPr lang="en-US" sz="1800" dirty="0">
                        <a:effectLst/>
                        <a:latin typeface="+mn-lt"/>
                        <a:ea typeface="Times New Roman" panose="02020603050405020304" pitchFamily="18" charset="0"/>
                        <a:cs typeface="Times New Roman" pitchFamily="18" charset="0"/>
                      </a:endParaRPr>
                    </a:p>
                  </a:txBody>
                  <a:tcPr marL="51435" marR="51435" marT="0" marB="0">
                    <a:solidFill>
                      <a:srgbClr val="3809BB"/>
                    </a:solidFill>
                  </a:tcPr>
                </a:tc>
                <a:tc>
                  <a:txBody>
                    <a:bodyPr/>
                    <a:lstStyle/>
                    <a:p>
                      <a:pPr marL="0" marR="0" algn="ctr">
                        <a:spcBef>
                          <a:spcPts val="0"/>
                        </a:spcBef>
                        <a:spcAft>
                          <a:spcPts val="0"/>
                        </a:spcAft>
                      </a:pPr>
                      <a:r>
                        <a:rPr lang="en-AU" sz="2000" b="1">
                          <a:solidFill>
                            <a:schemeClr val="tx2"/>
                          </a:solidFill>
                          <a:effectLst/>
                          <a:latin typeface="+mn-lt"/>
                          <a:cs typeface="Times New Roman" pitchFamily="18" charset="0"/>
                        </a:rPr>
                        <a:t>n =10 </a:t>
                      </a:r>
                      <a:endParaRPr lang="en-US" sz="2000" b="1">
                        <a:solidFill>
                          <a:schemeClr val="tx2"/>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c>
                  <a:txBody>
                    <a:bodyPr/>
                    <a:lstStyle/>
                    <a:p>
                      <a:pPr marL="0" marR="0" algn="ctr">
                        <a:spcBef>
                          <a:spcPts val="0"/>
                        </a:spcBef>
                        <a:spcAft>
                          <a:spcPts val="0"/>
                        </a:spcAft>
                      </a:pPr>
                      <a:r>
                        <a:rPr lang="en-AU" sz="2000" b="1">
                          <a:solidFill>
                            <a:schemeClr val="tx2"/>
                          </a:solidFill>
                          <a:effectLst/>
                          <a:latin typeface="+mn-lt"/>
                          <a:cs typeface="Times New Roman" pitchFamily="18" charset="0"/>
                        </a:rPr>
                        <a:t> n =4 </a:t>
                      </a:r>
                      <a:endParaRPr lang="en-US" sz="2000" b="1">
                        <a:solidFill>
                          <a:schemeClr val="tx2"/>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c>
                  <a:txBody>
                    <a:bodyPr/>
                    <a:lstStyle/>
                    <a:p>
                      <a:pPr marL="0" marR="0" algn="ctr">
                        <a:spcBef>
                          <a:spcPts val="0"/>
                        </a:spcBef>
                        <a:spcAft>
                          <a:spcPts val="0"/>
                        </a:spcAft>
                      </a:pPr>
                      <a:r>
                        <a:rPr lang="en-AU" sz="2000" b="1" dirty="0">
                          <a:solidFill>
                            <a:schemeClr val="tx2"/>
                          </a:solidFill>
                          <a:effectLst/>
                          <a:latin typeface="+mn-lt"/>
                          <a:cs typeface="Times New Roman" pitchFamily="18" charset="0"/>
                        </a:rPr>
                        <a:t>n =3 </a:t>
                      </a:r>
                      <a:endParaRPr lang="en-US" sz="2000" b="1" dirty="0">
                        <a:solidFill>
                          <a:schemeClr val="tx2"/>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c>
                  <a:txBody>
                    <a:bodyPr/>
                    <a:lstStyle/>
                    <a:p>
                      <a:pPr marL="0" marR="0" algn="ctr">
                        <a:spcBef>
                          <a:spcPts val="0"/>
                        </a:spcBef>
                        <a:spcAft>
                          <a:spcPts val="0"/>
                        </a:spcAft>
                      </a:pPr>
                      <a:r>
                        <a:rPr lang="en-AU" sz="2000" b="1" dirty="0">
                          <a:solidFill>
                            <a:schemeClr val="tx2"/>
                          </a:solidFill>
                          <a:effectLst/>
                          <a:latin typeface="+mn-lt"/>
                          <a:cs typeface="Times New Roman" pitchFamily="18" charset="0"/>
                        </a:rPr>
                        <a:t>NS</a:t>
                      </a:r>
                      <a:endParaRPr lang="en-US" sz="2000" b="1" dirty="0">
                        <a:solidFill>
                          <a:schemeClr val="tx2"/>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r>
              <a:tr h="269243">
                <a:tc>
                  <a:txBody>
                    <a:bodyPr/>
                    <a:lstStyle/>
                    <a:p>
                      <a:pPr marL="0" marR="0">
                        <a:spcBef>
                          <a:spcPts val="0"/>
                        </a:spcBef>
                        <a:spcAft>
                          <a:spcPts val="0"/>
                        </a:spcAft>
                      </a:pPr>
                      <a:r>
                        <a:rPr lang="en-AU" sz="1800" dirty="0">
                          <a:effectLst/>
                          <a:latin typeface="+mn-lt"/>
                          <a:cs typeface="Times New Roman" pitchFamily="18" charset="0"/>
                        </a:rPr>
                        <a:t>Microscopic </a:t>
                      </a:r>
                      <a:r>
                        <a:rPr lang="en-AU" sz="1800" dirty="0" err="1">
                          <a:effectLst/>
                          <a:latin typeface="+mn-lt"/>
                          <a:cs typeface="Times New Roman" pitchFamily="18" charset="0"/>
                        </a:rPr>
                        <a:t>hematuria</a:t>
                      </a:r>
                      <a:r>
                        <a:rPr lang="en-AU" sz="1800" dirty="0">
                          <a:effectLst/>
                          <a:latin typeface="+mn-lt"/>
                          <a:cs typeface="Times New Roman" pitchFamily="18" charset="0"/>
                        </a:rPr>
                        <a:t>  </a:t>
                      </a:r>
                      <a:r>
                        <a:rPr lang="en-AU" sz="1800" dirty="0" smtClean="0">
                          <a:effectLst/>
                          <a:latin typeface="+mn-lt"/>
                          <a:cs typeface="Times New Roman" pitchFamily="18" charset="0"/>
                        </a:rPr>
                        <a:t>       </a:t>
                      </a:r>
                      <a:r>
                        <a:rPr lang="en-AU" sz="1800" dirty="0">
                          <a:effectLst/>
                          <a:latin typeface="+mn-lt"/>
                          <a:cs typeface="Times New Roman" pitchFamily="18" charset="0"/>
                        </a:rPr>
                        <a:t>n:   </a:t>
                      </a:r>
                      <a:endParaRPr lang="en-US" sz="1800" dirty="0">
                        <a:effectLst/>
                        <a:latin typeface="+mn-lt"/>
                        <a:ea typeface="Times New Roman" panose="02020603050405020304" pitchFamily="18" charset="0"/>
                        <a:cs typeface="Times New Roman" pitchFamily="18" charset="0"/>
                      </a:endParaRPr>
                    </a:p>
                  </a:txBody>
                  <a:tcPr marL="51435" marR="51435" marT="0" marB="0">
                    <a:solidFill>
                      <a:srgbClr val="3809BB"/>
                    </a:solidFill>
                  </a:tcPr>
                </a:tc>
                <a:tc>
                  <a:txBody>
                    <a:bodyPr/>
                    <a:lstStyle/>
                    <a:p>
                      <a:pPr marL="0" marR="0" algn="ctr">
                        <a:spcBef>
                          <a:spcPts val="0"/>
                        </a:spcBef>
                        <a:spcAft>
                          <a:spcPts val="0"/>
                        </a:spcAft>
                      </a:pPr>
                      <a:r>
                        <a:rPr lang="en-AU" sz="2000" b="1">
                          <a:solidFill>
                            <a:schemeClr val="tx2"/>
                          </a:solidFill>
                          <a:effectLst/>
                          <a:latin typeface="+mn-lt"/>
                          <a:cs typeface="Times New Roman" pitchFamily="18" charset="0"/>
                        </a:rPr>
                        <a:t>12 </a:t>
                      </a:r>
                      <a:endParaRPr lang="en-US" sz="2000" b="1">
                        <a:solidFill>
                          <a:schemeClr val="tx2"/>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c>
                  <a:txBody>
                    <a:bodyPr/>
                    <a:lstStyle/>
                    <a:p>
                      <a:pPr marL="0" marR="0" algn="ctr">
                        <a:spcBef>
                          <a:spcPts val="0"/>
                        </a:spcBef>
                        <a:spcAft>
                          <a:spcPts val="0"/>
                        </a:spcAft>
                      </a:pPr>
                      <a:r>
                        <a:rPr lang="en-AU" sz="2000" b="1">
                          <a:solidFill>
                            <a:schemeClr val="tx2"/>
                          </a:solidFill>
                          <a:effectLst/>
                          <a:latin typeface="+mn-lt"/>
                          <a:cs typeface="Times New Roman" pitchFamily="18" charset="0"/>
                        </a:rPr>
                        <a:t>  3</a:t>
                      </a:r>
                      <a:endParaRPr lang="en-US" sz="2000" b="1">
                        <a:solidFill>
                          <a:schemeClr val="tx2"/>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c>
                  <a:txBody>
                    <a:bodyPr/>
                    <a:lstStyle/>
                    <a:p>
                      <a:pPr marL="0" marR="0" algn="ctr">
                        <a:spcBef>
                          <a:spcPts val="0"/>
                        </a:spcBef>
                        <a:spcAft>
                          <a:spcPts val="0"/>
                        </a:spcAft>
                      </a:pPr>
                      <a:r>
                        <a:rPr lang="en-AU" sz="2000" b="1">
                          <a:solidFill>
                            <a:schemeClr val="tx2"/>
                          </a:solidFill>
                          <a:effectLst/>
                          <a:latin typeface="+mn-lt"/>
                          <a:cs typeface="Times New Roman" pitchFamily="18" charset="0"/>
                        </a:rPr>
                        <a:t>3 </a:t>
                      </a:r>
                      <a:endParaRPr lang="en-US" sz="2000" b="1">
                        <a:solidFill>
                          <a:schemeClr val="tx2"/>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c>
                  <a:txBody>
                    <a:bodyPr/>
                    <a:lstStyle/>
                    <a:p>
                      <a:pPr marL="0" marR="0" algn="ctr">
                        <a:spcBef>
                          <a:spcPts val="0"/>
                        </a:spcBef>
                        <a:spcAft>
                          <a:spcPts val="0"/>
                        </a:spcAft>
                      </a:pPr>
                      <a:r>
                        <a:rPr lang="en-AU" sz="2000" b="1" dirty="0">
                          <a:solidFill>
                            <a:schemeClr val="tx2"/>
                          </a:solidFill>
                          <a:effectLst/>
                          <a:latin typeface="+mn-lt"/>
                          <a:cs typeface="Times New Roman" pitchFamily="18" charset="0"/>
                        </a:rPr>
                        <a:t>NS</a:t>
                      </a:r>
                      <a:endParaRPr lang="en-US" sz="2000" b="1" dirty="0">
                        <a:solidFill>
                          <a:schemeClr val="tx2"/>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r>
              <a:tr h="269243">
                <a:tc>
                  <a:txBody>
                    <a:bodyPr/>
                    <a:lstStyle/>
                    <a:p>
                      <a:pPr marL="0" marR="0">
                        <a:spcBef>
                          <a:spcPts val="0"/>
                        </a:spcBef>
                        <a:spcAft>
                          <a:spcPts val="0"/>
                        </a:spcAft>
                      </a:pPr>
                      <a:r>
                        <a:rPr lang="en-AU" sz="1800" dirty="0" err="1">
                          <a:effectLst/>
                          <a:latin typeface="+mn-lt"/>
                          <a:cs typeface="Times New Roman" pitchFamily="18" charset="0"/>
                        </a:rPr>
                        <a:t>Macrohematuria</a:t>
                      </a:r>
                      <a:r>
                        <a:rPr lang="en-AU" sz="1800" dirty="0">
                          <a:effectLst/>
                          <a:latin typeface="+mn-lt"/>
                          <a:cs typeface="Times New Roman" pitchFamily="18" charset="0"/>
                        </a:rPr>
                        <a:t>                   n: </a:t>
                      </a:r>
                      <a:endParaRPr lang="en-US" sz="1800" dirty="0">
                        <a:effectLst/>
                        <a:latin typeface="+mn-lt"/>
                        <a:ea typeface="Times New Roman" panose="02020603050405020304" pitchFamily="18" charset="0"/>
                        <a:cs typeface="Times New Roman" pitchFamily="18" charset="0"/>
                      </a:endParaRPr>
                    </a:p>
                  </a:txBody>
                  <a:tcPr marL="51435" marR="51435" marT="0" marB="0">
                    <a:solidFill>
                      <a:srgbClr val="3809BB"/>
                    </a:solidFill>
                  </a:tcPr>
                </a:tc>
                <a:tc>
                  <a:txBody>
                    <a:bodyPr/>
                    <a:lstStyle/>
                    <a:p>
                      <a:pPr marL="0" marR="0" algn="ctr">
                        <a:spcBef>
                          <a:spcPts val="0"/>
                        </a:spcBef>
                        <a:spcAft>
                          <a:spcPts val="0"/>
                        </a:spcAft>
                      </a:pPr>
                      <a:r>
                        <a:rPr lang="en-AU" sz="2000" b="1">
                          <a:solidFill>
                            <a:schemeClr val="tx2"/>
                          </a:solidFill>
                          <a:effectLst/>
                          <a:latin typeface="+mn-lt"/>
                          <a:cs typeface="Times New Roman" pitchFamily="18" charset="0"/>
                        </a:rPr>
                        <a:t>2 </a:t>
                      </a:r>
                      <a:endParaRPr lang="en-US" sz="2000" b="1">
                        <a:solidFill>
                          <a:schemeClr val="tx2"/>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c>
                  <a:txBody>
                    <a:bodyPr/>
                    <a:lstStyle/>
                    <a:p>
                      <a:pPr marL="0" marR="0" algn="ctr">
                        <a:spcBef>
                          <a:spcPts val="0"/>
                        </a:spcBef>
                        <a:spcAft>
                          <a:spcPts val="0"/>
                        </a:spcAft>
                      </a:pPr>
                      <a:r>
                        <a:rPr lang="en-AU" sz="2000" b="1">
                          <a:solidFill>
                            <a:schemeClr val="tx2"/>
                          </a:solidFill>
                          <a:effectLst/>
                          <a:latin typeface="+mn-lt"/>
                          <a:cs typeface="Times New Roman" pitchFamily="18" charset="0"/>
                        </a:rPr>
                        <a:t>  1 </a:t>
                      </a:r>
                      <a:endParaRPr lang="en-US" sz="2000" b="1">
                        <a:solidFill>
                          <a:schemeClr val="tx2"/>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c>
                  <a:txBody>
                    <a:bodyPr/>
                    <a:lstStyle/>
                    <a:p>
                      <a:pPr marL="0" marR="0" algn="ctr">
                        <a:spcBef>
                          <a:spcPts val="0"/>
                        </a:spcBef>
                        <a:spcAft>
                          <a:spcPts val="0"/>
                        </a:spcAft>
                      </a:pPr>
                      <a:r>
                        <a:rPr lang="en-AU" sz="2000" b="1" dirty="0">
                          <a:solidFill>
                            <a:schemeClr val="tx2"/>
                          </a:solidFill>
                          <a:effectLst/>
                          <a:latin typeface="+mn-lt"/>
                          <a:cs typeface="Times New Roman" pitchFamily="18" charset="0"/>
                        </a:rPr>
                        <a:t>0 </a:t>
                      </a:r>
                      <a:endParaRPr lang="en-US" sz="2000" b="1" dirty="0">
                        <a:solidFill>
                          <a:schemeClr val="tx2"/>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c>
                  <a:txBody>
                    <a:bodyPr/>
                    <a:lstStyle/>
                    <a:p>
                      <a:pPr marL="0" marR="0" algn="ctr">
                        <a:spcBef>
                          <a:spcPts val="0"/>
                        </a:spcBef>
                        <a:spcAft>
                          <a:spcPts val="0"/>
                        </a:spcAft>
                      </a:pPr>
                      <a:r>
                        <a:rPr lang="en-AU" sz="2000" b="1" dirty="0">
                          <a:solidFill>
                            <a:schemeClr val="tx2"/>
                          </a:solidFill>
                          <a:effectLst/>
                          <a:latin typeface="+mn-lt"/>
                          <a:cs typeface="Times New Roman" pitchFamily="18" charset="0"/>
                        </a:rPr>
                        <a:t>NS</a:t>
                      </a:r>
                      <a:endParaRPr lang="en-US" sz="2000" b="1" dirty="0">
                        <a:solidFill>
                          <a:schemeClr val="tx2"/>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r>
            </a:tbl>
          </a:graphicData>
        </a:graphic>
      </p:graphicFrame>
    </p:spTree>
    <p:extLst>
      <p:ext uri="{BB962C8B-B14F-4D97-AF65-F5344CB8AC3E}">
        <p14:creationId xmlns:p14="http://schemas.microsoft.com/office/powerpoint/2010/main" val="16363206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142900"/>
            <a:ext cx="8229600" cy="1143000"/>
          </a:xfrm>
        </p:spPr>
        <p:txBody>
          <a:bodyPr>
            <a:noAutofit/>
          </a:bodyPr>
          <a:lstStyle/>
          <a:p>
            <a:r>
              <a:rPr lang="en-AU" sz="2600" b="1" dirty="0">
                <a:solidFill>
                  <a:schemeClr val="tx2"/>
                </a:solidFill>
                <a:latin typeface="+mn-lt"/>
                <a:cs typeface="Times New Roman" pitchFamily="18" charset="0"/>
              </a:rPr>
              <a:t>H</a:t>
            </a:r>
            <a:r>
              <a:rPr lang="en-AU" sz="2600" b="1" dirty="0" smtClean="0">
                <a:solidFill>
                  <a:schemeClr val="tx2"/>
                </a:solidFill>
                <a:latin typeface="+mn-lt"/>
                <a:cs typeface="Times New Roman" pitchFamily="18" charset="0"/>
              </a:rPr>
              <a:t>istological </a:t>
            </a:r>
            <a:r>
              <a:rPr lang="en-AU" sz="2600" b="1" dirty="0">
                <a:solidFill>
                  <a:schemeClr val="tx2"/>
                </a:solidFill>
                <a:latin typeface="+mn-lt"/>
                <a:cs typeface="Times New Roman" pitchFamily="18" charset="0"/>
              </a:rPr>
              <a:t>features </a:t>
            </a:r>
            <a:r>
              <a:rPr lang="en-AU" sz="2600" b="1" dirty="0" smtClean="0">
                <a:solidFill>
                  <a:schemeClr val="tx2"/>
                </a:solidFill>
                <a:latin typeface="+mn-lt"/>
                <a:cs typeface="Times New Roman" pitchFamily="18" charset="0"/>
              </a:rPr>
              <a:t>of patients </a:t>
            </a:r>
            <a:r>
              <a:rPr lang="en-US" sz="2600" b="1" dirty="0" smtClean="0">
                <a:solidFill>
                  <a:schemeClr val="tx2"/>
                </a:solidFill>
                <a:latin typeface="+mn-lt"/>
                <a:cs typeface="Times New Roman" pitchFamily="18" charset="0"/>
              </a:rPr>
              <a:t>treated by steroids or steroids plus </a:t>
            </a:r>
            <a:r>
              <a:rPr lang="en-US" sz="2600" b="1" dirty="0" err="1" smtClean="0">
                <a:solidFill>
                  <a:schemeClr val="tx2"/>
                </a:solidFill>
                <a:latin typeface="+mn-lt"/>
                <a:cs typeface="Times New Roman" pitchFamily="18" charset="0"/>
              </a:rPr>
              <a:t>azathioprine</a:t>
            </a:r>
            <a:r>
              <a:rPr lang="en-US" sz="2600" b="1" dirty="0" smtClean="0">
                <a:solidFill>
                  <a:schemeClr val="tx2"/>
                </a:solidFill>
                <a:latin typeface="+mn-lt"/>
                <a:cs typeface="Times New Roman" pitchFamily="18" charset="0"/>
              </a:rPr>
              <a:t>  </a:t>
            </a:r>
            <a:r>
              <a:rPr lang="en-AU" sz="2600" b="1" dirty="0" smtClean="0">
                <a:solidFill>
                  <a:schemeClr val="tx2"/>
                </a:solidFill>
                <a:latin typeface="+mn-lt"/>
                <a:cs typeface="Times New Roman" pitchFamily="18" charset="0"/>
              </a:rPr>
              <a:t>at presentation</a:t>
            </a:r>
            <a:endParaRPr lang="en-US" sz="2400" dirty="0">
              <a:latin typeface="+mn-lt"/>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51767374"/>
              </p:ext>
            </p:extLst>
          </p:nvPr>
        </p:nvGraphicFramePr>
        <p:xfrm>
          <a:off x="142845" y="963118"/>
          <a:ext cx="8858311" cy="5894882"/>
        </p:xfrm>
        <a:graphic>
          <a:graphicData uri="http://schemas.openxmlformats.org/drawingml/2006/table">
            <a:tbl>
              <a:tblPr firstRow="1" firstCol="1" bandRow="1">
                <a:tableStyleId>{5C22544A-7EE6-4342-B048-85BDC9FD1C3A}</a:tableStyleId>
              </a:tblPr>
              <a:tblGrid>
                <a:gridCol w="2819678"/>
                <a:gridCol w="1435412"/>
                <a:gridCol w="1559157"/>
                <a:gridCol w="2004627"/>
                <a:gridCol w="1039437"/>
              </a:tblGrid>
              <a:tr h="2032063">
                <a:tc>
                  <a:txBody>
                    <a:bodyPr/>
                    <a:lstStyle/>
                    <a:p>
                      <a:pPr marL="0" marR="0">
                        <a:lnSpc>
                          <a:spcPct val="150000"/>
                        </a:lnSpc>
                        <a:spcBef>
                          <a:spcPts val="0"/>
                        </a:spcBef>
                        <a:spcAft>
                          <a:spcPts val="0"/>
                        </a:spcAft>
                      </a:pPr>
                      <a:r>
                        <a:rPr lang="en-AU" sz="1800" b="1" dirty="0">
                          <a:effectLst/>
                        </a:rPr>
                        <a:t> </a:t>
                      </a:r>
                      <a:endParaRPr lang="en-US" sz="1800" b="1" dirty="0">
                        <a:effectLst/>
                        <a:latin typeface="Times New Roman" panose="02020603050405020304" pitchFamily="18" charset="0"/>
                        <a:ea typeface="Times New Roman" panose="02020603050405020304" pitchFamily="18" charset="0"/>
                      </a:endParaRPr>
                    </a:p>
                  </a:txBody>
                  <a:tcPr marL="51435" marR="51435" marT="0" marB="0">
                    <a:solidFill>
                      <a:srgbClr val="3809BB"/>
                    </a:solidFill>
                  </a:tcPr>
                </a:tc>
                <a:tc>
                  <a:txBody>
                    <a:bodyPr/>
                    <a:lstStyle/>
                    <a:p>
                      <a:pPr marL="0" marR="0" algn="ctr">
                        <a:spcBef>
                          <a:spcPts val="0"/>
                        </a:spcBef>
                        <a:spcAft>
                          <a:spcPts val="0"/>
                        </a:spcAft>
                      </a:pPr>
                      <a:endParaRPr lang="en-AU" sz="2000" b="1" dirty="0" smtClean="0">
                        <a:effectLst/>
                      </a:endParaRPr>
                    </a:p>
                    <a:p>
                      <a:pPr marL="0" marR="0" algn="ctr">
                        <a:spcBef>
                          <a:spcPts val="0"/>
                        </a:spcBef>
                        <a:spcAft>
                          <a:spcPts val="0"/>
                        </a:spcAft>
                      </a:pPr>
                      <a:endParaRPr lang="en-AU" sz="2000" b="1" dirty="0" smtClean="0">
                        <a:effectLst/>
                      </a:endParaRPr>
                    </a:p>
                    <a:p>
                      <a:pPr marL="0" marR="0" algn="ctr">
                        <a:spcBef>
                          <a:spcPts val="0"/>
                        </a:spcBef>
                        <a:spcAft>
                          <a:spcPts val="0"/>
                        </a:spcAft>
                      </a:pPr>
                      <a:endParaRPr lang="en-AU" sz="2000" b="1" dirty="0" smtClean="0">
                        <a:effectLst/>
                      </a:endParaRPr>
                    </a:p>
                    <a:p>
                      <a:pPr marL="0" marR="0" algn="ctr">
                        <a:spcBef>
                          <a:spcPts val="0"/>
                        </a:spcBef>
                        <a:spcAft>
                          <a:spcPts val="0"/>
                        </a:spcAft>
                      </a:pPr>
                      <a:r>
                        <a:rPr lang="en-AU" sz="2000" b="1" dirty="0" smtClean="0">
                          <a:effectLst/>
                        </a:rPr>
                        <a:t>Oral </a:t>
                      </a:r>
                      <a:r>
                        <a:rPr lang="en-AU" sz="2000" b="1" dirty="0">
                          <a:effectLst/>
                        </a:rPr>
                        <a:t>prednisolone daily</a:t>
                      </a:r>
                      <a:endParaRPr lang="en-US" sz="2000" b="1" dirty="0">
                        <a:effectLst/>
                      </a:endParaRPr>
                    </a:p>
                    <a:p>
                      <a:pPr marL="0" marR="0" algn="ctr">
                        <a:spcBef>
                          <a:spcPts val="0"/>
                        </a:spcBef>
                        <a:spcAft>
                          <a:spcPts val="0"/>
                        </a:spcAft>
                      </a:pPr>
                      <a:r>
                        <a:rPr lang="en-AU" sz="2000" b="1" dirty="0">
                          <a:effectLst/>
                        </a:rPr>
                        <a:t> </a:t>
                      </a:r>
                      <a:endParaRPr lang="en-US" sz="2000" b="1" dirty="0">
                        <a:effectLst/>
                        <a:latin typeface="Times New Roman" panose="02020603050405020304" pitchFamily="18" charset="0"/>
                        <a:ea typeface="Times New Roman" panose="02020603050405020304" pitchFamily="18" charset="0"/>
                      </a:endParaRPr>
                    </a:p>
                  </a:txBody>
                  <a:tcPr marL="51435" marR="51435" marT="0" marB="0">
                    <a:solidFill>
                      <a:srgbClr val="3809BB"/>
                    </a:solidFill>
                  </a:tcPr>
                </a:tc>
                <a:tc>
                  <a:txBody>
                    <a:bodyPr/>
                    <a:lstStyle/>
                    <a:p>
                      <a:pPr marL="0" marR="0" algn="ctr">
                        <a:spcBef>
                          <a:spcPts val="0"/>
                        </a:spcBef>
                        <a:spcAft>
                          <a:spcPts val="0"/>
                        </a:spcAft>
                      </a:pPr>
                      <a:endParaRPr lang="en-AU" sz="2000" b="1" dirty="0" smtClean="0">
                        <a:effectLst/>
                      </a:endParaRPr>
                    </a:p>
                    <a:p>
                      <a:pPr marL="0" marR="0" algn="ctr">
                        <a:spcBef>
                          <a:spcPts val="0"/>
                        </a:spcBef>
                        <a:spcAft>
                          <a:spcPts val="0"/>
                        </a:spcAft>
                      </a:pPr>
                      <a:endParaRPr lang="en-AU" sz="2000" b="1" dirty="0" smtClean="0">
                        <a:effectLst/>
                      </a:endParaRPr>
                    </a:p>
                    <a:p>
                      <a:pPr marL="0" marR="0" algn="ctr">
                        <a:spcBef>
                          <a:spcPts val="0"/>
                        </a:spcBef>
                        <a:spcAft>
                          <a:spcPts val="0"/>
                        </a:spcAft>
                      </a:pPr>
                      <a:r>
                        <a:rPr lang="en-AU" sz="2000" b="1" dirty="0" smtClean="0">
                          <a:effectLst/>
                        </a:rPr>
                        <a:t>IV methylprednisolone </a:t>
                      </a:r>
                      <a:r>
                        <a:rPr lang="en-AU" sz="2000" b="1" dirty="0">
                          <a:effectLst/>
                        </a:rPr>
                        <a:t>and prednisolone on alt day</a:t>
                      </a:r>
                      <a:endParaRPr lang="en-US" sz="2000" b="1" dirty="0">
                        <a:effectLst/>
                        <a:latin typeface="Times New Roman" panose="02020603050405020304" pitchFamily="18" charset="0"/>
                        <a:ea typeface="Times New Roman" panose="02020603050405020304" pitchFamily="18" charset="0"/>
                      </a:endParaRPr>
                    </a:p>
                  </a:txBody>
                  <a:tcPr marL="51435" marR="51435" marT="0" marB="0">
                    <a:solidFill>
                      <a:srgbClr val="3809BB"/>
                    </a:solidFill>
                  </a:tcPr>
                </a:tc>
                <a:tc>
                  <a:txBody>
                    <a:bodyPr/>
                    <a:lstStyle/>
                    <a:p>
                      <a:pPr marL="0" marR="0">
                        <a:spcBef>
                          <a:spcPts val="0"/>
                        </a:spcBef>
                        <a:spcAft>
                          <a:spcPts val="0"/>
                        </a:spcAft>
                      </a:pPr>
                      <a:endParaRPr lang="en-AU" sz="2000" b="1" dirty="0" smtClean="0">
                        <a:effectLst/>
                      </a:endParaRPr>
                    </a:p>
                    <a:p>
                      <a:pPr marL="0" marR="0">
                        <a:spcBef>
                          <a:spcPts val="0"/>
                        </a:spcBef>
                        <a:spcAft>
                          <a:spcPts val="0"/>
                        </a:spcAft>
                      </a:pPr>
                      <a:endParaRPr lang="en-AU" sz="2000" b="1" dirty="0" smtClean="0">
                        <a:effectLst/>
                      </a:endParaRPr>
                    </a:p>
                    <a:p>
                      <a:pPr marL="0" marR="0">
                        <a:spcBef>
                          <a:spcPts val="0"/>
                        </a:spcBef>
                        <a:spcAft>
                          <a:spcPts val="0"/>
                        </a:spcAft>
                      </a:pPr>
                      <a:endParaRPr lang="en-AU" sz="2000" b="1" dirty="0" smtClean="0">
                        <a:effectLst/>
                      </a:endParaRPr>
                    </a:p>
                    <a:p>
                      <a:pPr marL="0" marR="0">
                        <a:spcBef>
                          <a:spcPts val="0"/>
                        </a:spcBef>
                        <a:spcAft>
                          <a:spcPts val="0"/>
                        </a:spcAft>
                      </a:pPr>
                      <a:r>
                        <a:rPr lang="en-AU" sz="2000" b="1" dirty="0" smtClean="0">
                          <a:effectLst/>
                        </a:rPr>
                        <a:t>Prednisolone </a:t>
                      </a:r>
                      <a:r>
                        <a:rPr lang="en-AU" sz="2000" b="1" dirty="0">
                          <a:effectLst/>
                        </a:rPr>
                        <a:t>+ Azathioprine</a:t>
                      </a:r>
                      <a:endParaRPr lang="en-US" sz="2000" b="1" dirty="0">
                        <a:effectLst/>
                        <a:latin typeface="Times New Roman" panose="02020603050405020304" pitchFamily="18" charset="0"/>
                        <a:ea typeface="Times New Roman" panose="02020603050405020304" pitchFamily="18" charset="0"/>
                      </a:endParaRPr>
                    </a:p>
                  </a:txBody>
                  <a:tcPr marL="51435" marR="51435" marT="0" marB="0">
                    <a:solidFill>
                      <a:srgbClr val="3809BB"/>
                    </a:solidFill>
                  </a:tcPr>
                </a:tc>
                <a:tc>
                  <a:txBody>
                    <a:bodyPr/>
                    <a:lstStyle/>
                    <a:p>
                      <a:pPr marL="0" marR="0">
                        <a:spcBef>
                          <a:spcPts val="0"/>
                        </a:spcBef>
                        <a:spcAft>
                          <a:spcPts val="0"/>
                        </a:spcAft>
                      </a:pPr>
                      <a:endParaRPr lang="en-AU" sz="2000" b="1" dirty="0" smtClean="0">
                        <a:effectLst/>
                      </a:endParaRPr>
                    </a:p>
                    <a:p>
                      <a:pPr marL="0" marR="0">
                        <a:spcBef>
                          <a:spcPts val="0"/>
                        </a:spcBef>
                        <a:spcAft>
                          <a:spcPts val="0"/>
                        </a:spcAft>
                      </a:pPr>
                      <a:endParaRPr lang="en-AU" sz="2000" b="1" dirty="0" smtClean="0">
                        <a:effectLst/>
                      </a:endParaRPr>
                    </a:p>
                    <a:p>
                      <a:pPr marL="0" marR="0">
                        <a:spcBef>
                          <a:spcPts val="0"/>
                        </a:spcBef>
                        <a:spcAft>
                          <a:spcPts val="0"/>
                        </a:spcAft>
                      </a:pPr>
                      <a:endParaRPr lang="en-AU" sz="2000" b="1" dirty="0" smtClean="0">
                        <a:effectLst/>
                      </a:endParaRPr>
                    </a:p>
                    <a:p>
                      <a:pPr marL="0" marR="0">
                        <a:spcBef>
                          <a:spcPts val="0"/>
                        </a:spcBef>
                        <a:spcAft>
                          <a:spcPts val="0"/>
                        </a:spcAft>
                      </a:pPr>
                      <a:r>
                        <a:rPr lang="en-AU" sz="2000" b="1" dirty="0" smtClean="0">
                          <a:effectLst/>
                        </a:rPr>
                        <a:t>p-value</a:t>
                      </a:r>
                      <a:endParaRPr lang="en-US" sz="2000" b="1" dirty="0">
                        <a:effectLst/>
                        <a:latin typeface="Times New Roman" panose="02020603050405020304" pitchFamily="18" charset="0"/>
                        <a:ea typeface="Times New Roman" panose="02020603050405020304" pitchFamily="18" charset="0"/>
                      </a:endParaRPr>
                    </a:p>
                  </a:txBody>
                  <a:tcPr marL="51435" marR="51435" marT="0" marB="0">
                    <a:solidFill>
                      <a:srgbClr val="3809BB"/>
                    </a:solidFill>
                  </a:tcPr>
                </a:tc>
              </a:tr>
              <a:tr h="940161">
                <a:tc>
                  <a:txBody>
                    <a:bodyPr/>
                    <a:lstStyle/>
                    <a:p>
                      <a:pPr marL="0" marR="0">
                        <a:spcBef>
                          <a:spcPts val="0"/>
                        </a:spcBef>
                        <a:spcAft>
                          <a:spcPts val="0"/>
                        </a:spcAft>
                      </a:pPr>
                      <a:endParaRPr lang="en-AU" sz="1800" b="1" dirty="0" smtClean="0">
                        <a:effectLst/>
                      </a:endParaRPr>
                    </a:p>
                    <a:p>
                      <a:pPr marL="0" marR="0">
                        <a:spcBef>
                          <a:spcPts val="0"/>
                        </a:spcBef>
                        <a:spcAft>
                          <a:spcPts val="0"/>
                        </a:spcAft>
                      </a:pPr>
                      <a:r>
                        <a:rPr lang="en-AU" sz="1800" b="1" dirty="0" smtClean="0">
                          <a:effectLst/>
                        </a:rPr>
                        <a:t>Histological </a:t>
                      </a:r>
                      <a:r>
                        <a:rPr lang="en-AU" sz="1800" b="1" dirty="0">
                          <a:effectLst/>
                        </a:rPr>
                        <a:t>Characteristics (Oxford classification)</a:t>
                      </a:r>
                      <a:endParaRPr lang="en-US" sz="1800" b="1" dirty="0">
                        <a:effectLst/>
                        <a:latin typeface="Times New Roman" panose="02020603050405020304" pitchFamily="18" charset="0"/>
                        <a:ea typeface="Times New Roman" panose="02020603050405020304" pitchFamily="18" charset="0"/>
                      </a:endParaRPr>
                    </a:p>
                  </a:txBody>
                  <a:tcPr marL="51435" marR="51435" marT="0" marB="0">
                    <a:solidFill>
                      <a:srgbClr val="3809BB"/>
                    </a:solidFill>
                  </a:tcPr>
                </a:tc>
                <a:tc>
                  <a:txBody>
                    <a:bodyPr/>
                    <a:lstStyle/>
                    <a:p>
                      <a:pPr marL="0" marR="0" algn="ctr">
                        <a:spcBef>
                          <a:spcPts val="0"/>
                        </a:spcBef>
                        <a:spcAft>
                          <a:spcPts val="0"/>
                        </a:spcAft>
                      </a:pPr>
                      <a:r>
                        <a:rPr lang="en-AU" sz="2000" b="1" dirty="0">
                          <a:effectLst/>
                        </a:rPr>
                        <a:t> </a:t>
                      </a:r>
                      <a:endParaRPr lang="en-US" sz="2000" b="1" dirty="0">
                        <a:effectLst/>
                        <a:latin typeface="Times New Roman" panose="02020603050405020304" pitchFamily="18" charset="0"/>
                        <a:ea typeface="Times New Roman" panose="02020603050405020304" pitchFamily="18" charset="0"/>
                      </a:endParaRPr>
                    </a:p>
                  </a:txBody>
                  <a:tcPr marL="51435" marR="51435" marT="0" marB="0">
                    <a:solidFill>
                      <a:schemeClr val="bg1"/>
                    </a:solidFill>
                  </a:tcPr>
                </a:tc>
                <a:tc>
                  <a:txBody>
                    <a:bodyPr/>
                    <a:lstStyle/>
                    <a:p>
                      <a:pPr marL="0" marR="0" algn="ctr">
                        <a:spcBef>
                          <a:spcPts val="0"/>
                        </a:spcBef>
                        <a:spcAft>
                          <a:spcPts val="0"/>
                        </a:spcAft>
                      </a:pPr>
                      <a:r>
                        <a:rPr lang="en-AU" sz="2000" b="1" dirty="0">
                          <a:effectLst/>
                        </a:rPr>
                        <a:t> </a:t>
                      </a:r>
                      <a:endParaRPr lang="en-US" sz="2000" b="1" dirty="0">
                        <a:effectLst/>
                        <a:latin typeface="Times New Roman" panose="02020603050405020304" pitchFamily="18" charset="0"/>
                        <a:ea typeface="Times New Roman" panose="02020603050405020304" pitchFamily="18" charset="0"/>
                      </a:endParaRPr>
                    </a:p>
                  </a:txBody>
                  <a:tcPr marL="51435" marR="51435" marT="0" marB="0">
                    <a:solidFill>
                      <a:schemeClr val="bg1"/>
                    </a:solidFill>
                  </a:tcPr>
                </a:tc>
                <a:tc>
                  <a:txBody>
                    <a:bodyPr/>
                    <a:lstStyle/>
                    <a:p>
                      <a:pPr marL="0" marR="0" algn="ctr">
                        <a:spcBef>
                          <a:spcPts val="0"/>
                        </a:spcBef>
                        <a:spcAft>
                          <a:spcPts val="0"/>
                        </a:spcAft>
                      </a:pPr>
                      <a:r>
                        <a:rPr lang="en-AU" sz="2000" b="1" dirty="0">
                          <a:effectLst/>
                        </a:rPr>
                        <a:t> </a:t>
                      </a:r>
                      <a:endParaRPr lang="en-US" sz="2000" b="1" dirty="0">
                        <a:effectLst/>
                        <a:latin typeface="Times New Roman" panose="02020603050405020304" pitchFamily="18" charset="0"/>
                        <a:ea typeface="Times New Roman" panose="02020603050405020304" pitchFamily="18" charset="0"/>
                      </a:endParaRPr>
                    </a:p>
                  </a:txBody>
                  <a:tcPr marL="51435" marR="51435" marT="0" marB="0">
                    <a:solidFill>
                      <a:schemeClr val="bg1"/>
                    </a:solidFill>
                  </a:tcPr>
                </a:tc>
                <a:tc>
                  <a:txBody>
                    <a:bodyPr/>
                    <a:lstStyle/>
                    <a:p>
                      <a:pPr marL="0" marR="0" algn="ctr">
                        <a:spcBef>
                          <a:spcPts val="0"/>
                        </a:spcBef>
                        <a:spcAft>
                          <a:spcPts val="0"/>
                        </a:spcAft>
                      </a:pPr>
                      <a:r>
                        <a:rPr lang="en-AU" sz="2000" b="1" dirty="0">
                          <a:effectLst/>
                        </a:rPr>
                        <a:t> </a:t>
                      </a:r>
                      <a:endParaRPr lang="en-US" sz="2000" b="1" dirty="0">
                        <a:effectLst/>
                        <a:latin typeface="Times New Roman" panose="02020603050405020304" pitchFamily="18" charset="0"/>
                        <a:ea typeface="Times New Roman" panose="02020603050405020304" pitchFamily="18" charset="0"/>
                      </a:endParaRPr>
                    </a:p>
                  </a:txBody>
                  <a:tcPr marL="51435" marR="51435" marT="0" marB="0">
                    <a:solidFill>
                      <a:schemeClr val="bg1"/>
                    </a:solidFill>
                  </a:tcPr>
                </a:tc>
              </a:tr>
              <a:tr h="470080">
                <a:tc>
                  <a:txBody>
                    <a:bodyPr/>
                    <a:lstStyle/>
                    <a:p>
                      <a:pPr marL="0" marR="0">
                        <a:spcBef>
                          <a:spcPts val="0"/>
                        </a:spcBef>
                        <a:spcAft>
                          <a:spcPts val="0"/>
                        </a:spcAft>
                      </a:pPr>
                      <a:r>
                        <a:rPr lang="en-AU" sz="1800" b="1" dirty="0">
                          <a:effectLst/>
                        </a:rPr>
                        <a:t>MEST score                           n:                                </a:t>
                      </a:r>
                      <a:endParaRPr lang="en-US" sz="1800" b="1" dirty="0">
                        <a:effectLst/>
                        <a:latin typeface="Times New Roman" panose="02020603050405020304" pitchFamily="18" charset="0"/>
                        <a:ea typeface="Times New Roman" panose="02020603050405020304" pitchFamily="18" charset="0"/>
                      </a:endParaRPr>
                    </a:p>
                  </a:txBody>
                  <a:tcPr marL="51435" marR="51435" marT="0" marB="0">
                    <a:solidFill>
                      <a:srgbClr val="3809BB"/>
                    </a:solidFill>
                  </a:tcPr>
                </a:tc>
                <a:tc>
                  <a:txBody>
                    <a:bodyPr/>
                    <a:lstStyle/>
                    <a:p>
                      <a:pPr marL="0" marR="0" algn="ctr">
                        <a:spcBef>
                          <a:spcPts val="0"/>
                        </a:spcBef>
                        <a:spcAft>
                          <a:spcPts val="0"/>
                        </a:spcAft>
                      </a:pPr>
                      <a:r>
                        <a:rPr lang="en-AU" sz="2000" b="1" dirty="0">
                          <a:solidFill>
                            <a:srgbClr val="C00000"/>
                          </a:solidFill>
                          <a:effectLst/>
                        </a:rPr>
                        <a:t>29</a:t>
                      </a:r>
                      <a:endParaRPr lang="en-US" sz="2000" b="1" dirty="0">
                        <a:solidFill>
                          <a:srgbClr val="C00000"/>
                        </a:solidFill>
                        <a:effectLst/>
                        <a:latin typeface="Times New Roman" panose="02020603050405020304" pitchFamily="18" charset="0"/>
                        <a:ea typeface="Times New Roman" panose="02020603050405020304" pitchFamily="18" charset="0"/>
                      </a:endParaRPr>
                    </a:p>
                  </a:txBody>
                  <a:tcPr marL="51435" marR="51435" marT="0" marB="0">
                    <a:solidFill>
                      <a:schemeClr val="bg1"/>
                    </a:solidFill>
                  </a:tcPr>
                </a:tc>
                <a:tc>
                  <a:txBody>
                    <a:bodyPr/>
                    <a:lstStyle/>
                    <a:p>
                      <a:pPr marL="0" marR="0" algn="ctr">
                        <a:spcBef>
                          <a:spcPts val="0"/>
                        </a:spcBef>
                        <a:spcAft>
                          <a:spcPts val="0"/>
                        </a:spcAft>
                      </a:pPr>
                      <a:r>
                        <a:rPr lang="en-AU" sz="2000" b="1" dirty="0">
                          <a:solidFill>
                            <a:srgbClr val="C00000"/>
                          </a:solidFill>
                          <a:effectLst/>
                        </a:rPr>
                        <a:t>30</a:t>
                      </a:r>
                      <a:endParaRPr lang="en-US" sz="2000" b="1" dirty="0">
                        <a:solidFill>
                          <a:srgbClr val="C00000"/>
                        </a:solidFill>
                        <a:effectLst/>
                        <a:latin typeface="Times New Roman" panose="02020603050405020304" pitchFamily="18" charset="0"/>
                        <a:ea typeface="Times New Roman" panose="02020603050405020304" pitchFamily="18" charset="0"/>
                      </a:endParaRPr>
                    </a:p>
                  </a:txBody>
                  <a:tcPr marL="51435" marR="51435" marT="0" marB="0">
                    <a:solidFill>
                      <a:schemeClr val="bg1"/>
                    </a:solidFill>
                  </a:tcPr>
                </a:tc>
                <a:tc>
                  <a:txBody>
                    <a:bodyPr/>
                    <a:lstStyle/>
                    <a:p>
                      <a:pPr marL="0" marR="0" algn="ctr">
                        <a:spcBef>
                          <a:spcPts val="0"/>
                        </a:spcBef>
                        <a:spcAft>
                          <a:spcPts val="0"/>
                        </a:spcAft>
                      </a:pPr>
                      <a:r>
                        <a:rPr lang="en-AU" sz="2000" b="1" dirty="0">
                          <a:solidFill>
                            <a:srgbClr val="C00000"/>
                          </a:solidFill>
                          <a:effectLst/>
                        </a:rPr>
                        <a:t>17</a:t>
                      </a:r>
                      <a:endParaRPr lang="en-US" sz="2000" b="1" dirty="0">
                        <a:solidFill>
                          <a:srgbClr val="C00000"/>
                        </a:solidFill>
                        <a:effectLst/>
                        <a:latin typeface="Times New Roman" panose="02020603050405020304" pitchFamily="18" charset="0"/>
                        <a:ea typeface="Times New Roman" panose="02020603050405020304" pitchFamily="18" charset="0"/>
                      </a:endParaRPr>
                    </a:p>
                  </a:txBody>
                  <a:tcPr marL="51435" marR="51435" marT="0" marB="0">
                    <a:solidFill>
                      <a:schemeClr val="bg1"/>
                    </a:solidFill>
                  </a:tcPr>
                </a:tc>
                <a:tc>
                  <a:txBody>
                    <a:bodyPr/>
                    <a:lstStyle/>
                    <a:p>
                      <a:pPr marL="0" marR="0" algn="ctr">
                        <a:spcBef>
                          <a:spcPts val="0"/>
                        </a:spcBef>
                        <a:spcAft>
                          <a:spcPts val="0"/>
                        </a:spcAft>
                      </a:pPr>
                      <a:r>
                        <a:rPr lang="en-AU" sz="2000" b="1" dirty="0">
                          <a:solidFill>
                            <a:schemeClr val="tx2"/>
                          </a:solidFill>
                          <a:effectLst/>
                        </a:rPr>
                        <a:t> </a:t>
                      </a:r>
                      <a:endParaRPr lang="en-US" sz="2000" b="1" dirty="0">
                        <a:solidFill>
                          <a:schemeClr val="tx2"/>
                        </a:solidFill>
                        <a:effectLst/>
                        <a:latin typeface="Times New Roman" panose="02020603050405020304" pitchFamily="18" charset="0"/>
                        <a:ea typeface="Times New Roman" panose="02020603050405020304" pitchFamily="18" charset="0"/>
                      </a:endParaRPr>
                    </a:p>
                  </a:txBody>
                  <a:tcPr marL="51435" marR="51435" marT="0" marB="0">
                    <a:solidFill>
                      <a:schemeClr val="bg1"/>
                    </a:solidFill>
                  </a:tcPr>
                </a:tc>
              </a:tr>
              <a:tr h="522530">
                <a:tc>
                  <a:txBody>
                    <a:bodyPr/>
                    <a:lstStyle/>
                    <a:p>
                      <a:pPr marL="0" marR="0">
                        <a:spcBef>
                          <a:spcPts val="0"/>
                        </a:spcBef>
                        <a:spcAft>
                          <a:spcPts val="0"/>
                        </a:spcAft>
                      </a:pPr>
                      <a:r>
                        <a:rPr lang="en-AU" sz="1800" b="1" dirty="0" err="1">
                          <a:effectLst/>
                        </a:rPr>
                        <a:t>Mesangial</a:t>
                      </a:r>
                      <a:r>
                        <a:rPr lang="en-AU" sz="1800" b="1" dirty="0">
                          <a:effectLst/>
                        </a:rPr>
                        <a:t> proliferation  (M0/M1)   </a:t>
                      </a:r>
                      <a:endParaRPr lang="en-US" sz="1800" b="1" dirty="0">
                        <a:effectLst/>
                        <a:latin typeface="Times New Roman" panose="02020603050405020304" pitchFamily="18" charset="0"/>
                        <a:ea typeface="Times New Roman" panose="02020603050405020304" pitchFamily="18" charset="0"/>
                      </a:endParaRPr>
                    </a:p>
                  </a:txBody>
                  <a:tcPr marL="51435" marR="51435" marT="0" marB="0">
                    <a:solidFill>
                      <a:srgbClr val="3809BB"/>
                    </a:solidFill>
                  </a:tcPr>
                </a:tc>
                <a:tc>
                  <a:txBody>
                    <a:bodyPr/>
                    <a:lstStyle/>
                    <a:p>
                      <a:pPr marL="0" marR="0" algn="ctr">
                        <a:spcBef>
                          <a:spcPts val="0"/>
                        </a:spcBef>
                        <a:spcAft>
                          <a:spcPts val="0"/>
                        </a:spcAft>
                      </a:pPr>
                      <a:r>
                        <a:rPr lang="en-AU" sz="2000" b="1">
                          <a:solidFill>
                            <a:schemeClr val="tx2"/>
                          </a:solidFill>
                          <a:effectLst/>
                        </a:rPr>
                        <a:t>7/22 </a:t>
                      </a:r>
                      <a:endParaRPr lang="en-US" sz="2000" b="1">
                        <a:solidFill>
                          <a:schemeClr val="tx2"/>
                        </a:solidFill>
                        <a:effectLst/>
                        <a:latin typeface="Times New Roman" panose="02020603050405020304" pitchFamily="18" charset="0"/>
                        <a:ea typeface="Times New Roman" panose="02020603050405020304" pitchFamily="18" charset="0"/>
                      </a:endParaRPr>
                    </a:p>
                  </a:txBody>
                  <a:tcPr marL="51435" marR="51435" marT="0" marB="0">
                    <a:solidFill>
                      <a:schemeClr val="bg1"/>
                    </a:solidFill>
                  </a:tcPr>
                </a:tc>
                <a:tc>
                  <a:txBody>
                    <a:bodyPr/>
                    <a:lstStyle/>
                    <a:p>
                      <a:pPr marL="0" marR="0" algn="ctr">
                        <a:spcBef>
                          <a:spcPts val="0"/>
                        </a:spcBef>
                        <a:spcAft>
                          <a:spcPts val="0"/>
                        </a:spcAft>
                      </a:pPr>
                      <a:r>
                        <a:rPr lang="en-AU" sz="2000" b="1" dirty="0">
                          <a:solidFill>
                            <a:schemeClr val="tx2"/>
                          </a:solidFill>
                          <a:effectLst/>
                        </a:rPr>
                        <a:t>14/16 </a:t>
                      </a:r>
                      <a:endParaRPr lang="en-US" sz="2000" b="1" dirty="0">
                        <a:solidFill>
                          <a:schemeClr val="tx2"/>
                        </a:solidFill>
                        <a:effectLst/>
                        <a:latin typeface="Times New Roman" panose="02020603050405020304" pitchFamily="18" charset="0"/>
                        <a:ea typeface="Times New Roman" panose="02020603050405020304" pitchFamily="18" charset="0"/>
                      </a:endParaRPr>
                    </a:p>
                  </a:txBody>
                  <a:tcPr marL="51435" marR="51435" marT="0" marB="0">
                    <a:solidFill>
                      <a:schemeClr val="bg1"/>
                    </a:solidFill>
                  </a:tcPr>
                </a:tc>
                <a:tc>
                  <a:txBody>
                    <a:bodyPr/>
                    <a:lstStyle/>
                    <a:p>
                      <a:pPr marL="0" marR="0" algn="ctr">
                        <a:spcBef>
                          <a:spcPts val="0"/>
                        </a:spcBef>
                        <a:spcAft>
                          <a:spcPts val="0"/>
                        </a:spcAft>
                      </a:pPr>
                      <a:r>
                        <a:rPr lang="en-AU" sz="2000" b="1" dirty="0">
                          <a:solidFill>
                            <a:schemeClr val="tx2"/>
                          </a:solidFill>
                          <a:effectLst/>
                        </a:rPr>
                        <a:t>6/11 </a:t>
                      </a:r>
                      <a:endParaRPr lang="en-US" sz="2000" b="1" dirty="0">
                        <a:solidFill>
                          <a:schemeClr val="tx2"/>
                        </a:solidFill>
                        <a:effectLst/>
                        <a:latin typeface="Times New Roman" panose="02020603050405020304" pitchFamily="18" charset="0"/>
                        <a:ea typeface="Times New Roman" panose="02020603050405020304" pitchFamily="18" charset="0"/>
                      </a:endParaRPr>
                    </a:p>
                  </a:txBody>
                  <a:tcPr marL="51435" marR="51435" marT="0" marB="0">
                    <a:solidFill>
                      <a:schemeClr val="bg1"/>
                    </a:solidFill>
                  </a:tcPr>
                </a:tc>
                <a:tc>
                  <a:txBody>
                    <a:bodyPr/>
                    <a:lstStyle/>
                    <a:p>
                      <a:pPr marL="0" marR="0" algn="ctr">
                        <a:spcBef>
                          <a:spcPts val="0"/>
                        </a:spcBef>
                        <a:spcAft>
                          <a:spcPts val="0"/>
                        </a:spcAft>
                      </a:pPr>
                      <a:r>
                        <a:rPr lang="en-AU" sz="2000" b="1" dirty="0">
                          <a:solidFill>
                            <a:schemeClr val="tx2"/>
                          </a:solidFill>
                          <a:effectLst/>
                        </a:rPr>
                        <a:t>NS</a:t>
                      </a:r>
                      <a:endParaRPr lang="en-US" sz="2000" b="1" dirty="0">
                        <a:solidFill>
                          <a:schemeClr val="tx2"/>
                        </a:solidFill>
                        <a:effectLst/>
                        <a:latin typeface="Times New Roman" panose="02020603050405020304" pitchFamily="18" charset="0"/>
                        <a:ea typeface="Times New Roman" panose="02020603050405020304" pitchFamily="18" charset="0"/>
                      </a:endParaRPr>
                    </a:p>
                  </a:txBody>
                  <a:tcPr marL="51435" marR="51435" marT="0" marB="0">
                    <a:solidFill>
                      <a:schemeClr val="bg1"/>
                    </a:solidFill>
                  </a:tcPr>
                </a:tc>
              </a:tr>
              <a:tr h="522530">
                <a:tc>
                  <a:txBody>
                    <a:bodyPr/>
                    <a:lstStyle/>
                    <a:p>
                      <a:pPr marL="0" marR="0">
                        <a:spcBef>
                          <a:spcPts val="0"/>
                        </a:spcBef>
                        <a:spcAft>
                          <a:spcPts val="0"/>
                        </a:spcAft>
                      </a:pPr>
                      <a:r>
                        <a:rPr lang="en-AU" sz="1800" b="1" dirty="0" err="1">
                          <a:effectLst/>
                        </a:rPr>
                        <a:t>Endocapillary</a:t>
                      </a:r>
                      <a:r>
                        <a:rPr lang="en-AU" sz="1800" b="1" dirty="0">
                          <a:effectLst/>
                        </a:rPr>
                        <a:t> hyper/</a:t>
                      </a:r>
                      <a:r>
                        <a:rPr lang="en-AU" sz="1800" b="1" dirty="0" err="1">
                          <a:effectLst/>
                        </a:rPr>
                        <a:t>rity</a:t>
                      </a:r>
                      <a:r>
                        <a:rPr lang="en-AU" sz="1800" b="1" dirty="0">
                          <a:effectLst/>
                        </a:rPr>
                        <a:t> (E0/E1)              </a:t>
                      </a:r>
                      <a:endParaRPr lang="en-US" sz="1800" b="1" dirty="0">
                        <a:effectLst/>
                        <a:latin typeface="Times New Roman" panose="02020603050405020304" pitchFamily="18" charset="0"/>
                        <a:ea typeface="Times New Roman" panose="02020603050405020304" pitchFamily="18" charset="0"/>
                      </a:endParaRPr>
                    </a:p>
                  </a:txBody>
                  <a:tcPr marL="51435" marR="51435" marT="0" marB="0">
                    <a:solidFill>
                      <a:srgbClr val="3809BB"/>
                    </a:solidFill>
                  </a:tcPr>
                </a:tc>
                <a:tc>
                  <a:txBody>
                    <a:bodyPr/>
                    <a:lstStyle/>
                    <a:p>
                      <a:pPr marL="0" marR="0" algn="ctr">
                        <a:spcBef>
                          <a:spcPts val="0"/>
                        </a:spcBef>
                        <a:spcAft>
                          <a:spcPts val="0"/>
                        </a:spcAft>
                      </a:pPr>
                      <a:r>
                        <a:rPr lang="en-AU" sz="2000" b="1">
                          <a:solidFill>
                            <a:schemeClr val="tx2"/>
                          </a:solidFill>
                          <a:effectLst/>
                        </a:rPr>
                        <a:t>21/8 </a:t>
                      </a:r>
                      <a:endParaRPr lang="en-US" sz="2000" b="1">
                        <a:solidFill>
                          <a:schemeClr val="tx2"/>
                        </a:solidFill>
                        <a:effectLst/>
                        <a:latin typeface="Times New Roman" panose="02020603050405020304" pitchFamily="18" charset="0"/>
                        <a:ea typeface="Times New Roman" panose="02020603050405020304" pitchFamily="18" charset="0"/>
                      </a:endParaRPr>
                    </a:p>
                  </a:txBody>
                  <a:tcPr marL="51435" marR="51435" marT="0" marB="0">
                    <a:solidFill>
                      <a:schemeClr val="bg1"/>
                    </a:solidFill>
                  </a:tcPr>
                </a:tc>
                <a:tc>
                  <a:txBody>
                    <a:bodyPr/>
                    <a:lstStyle/>
                    <a:p>
                      <a:pPr marL="0" marR="0" algn="ctr">
                        <a:spcBef>
                          <a:spcPts val="0"/>
                        </a:spcBef>
                        <a:spcAft>
                          <a:spcPts val="0"/>
                        </a:spcAft>
                      </a:pPr>
                      <a:r>
                        <a:rPr lang="en-AU" sz="2000" b="1">
                          <a:solidFill>
                            <a:schemeClr val="tx2"/>
                          </a:solidFill>
                          <a:effectLst/>
                        </a:rPr>
                        <a:t>22/8 </a:t>
                      </a:r>
                      <a:endParaRPr lang="en-US" sz="2000" b="1">
                        <a:solidFill>
                          <a:schemeClr val="tx2"/>
                        </a:solidFill>
                        <a:effectLst/>
                        <a:latin typeface="Times New Roman" panose="02020603050405020304" pitchFamily="18" charset="0"/>
                        <a:ea typeface="Times New Roman" panose="02020603050405020304" pitchFamily="18" charset="0"/>
                      </a:endParaRPr>
                    </a:p>
                  </a:txBody>
                  <a:tcPr marL="51435" marR="51435" marT="0" marB="0">
                    <a:solidFill>
                      <a:schemeClr val="bg1"/>
                    </a:solidFill>
                  </a:tcPr>
                </a:tc>
                <a:tc>
                  <a:txBody>
                    <a:bodyPr/>
                    <a:lstStyle/>
                    <a:p>
                      <a:pPr marL="0" marR="0" algn="ctr">
                        <a:spcBef>
                          <a:spcPts val="0"/>
                        </a:spcBef>
                        <a:spcAft>
                          <a:spcPts val="0"/>
                        </a:spcAft>
                      </a:pPr>
                      <a:r>
                        <a:rPr lang="en-AU" sz="2000" b="1" dirty="0">
                          <a:solidFill>
                            <a:schemeClr val="tx2"/>
                          </a:solidFill>
                          <a:effectLst/>
                        </a:rPr>
                        <a:t>9/8 </a:t>
                      </a:r>
                      <a:endParaRPr lang="en-US" sz="2000" b="1" dirty="0">
                        <a:solidFill>
                          <a:schemeClr val="tx2"/>
                        </a:solidFill>
                        <a:effectLst/>
                        <a:latin typeface="Times New Roman" panose="02020603050405020304" pitchFamily="18" charset="0"/>
                        <a:ea typeface="Times New Roman" panose="02020603050405020304" pitchFamily="18" charset="0"/>
                      </a:endParaRPr>
                    </a:p>
                  </a:txBody>
                  <a:tcPr marL="51435" marR="51435" marT="0" marB="0">
                    <a:solidFill>
                      <a:schemeClr val="bg1"/>
                    </a:solidFill>
                  </a:tcPr>
                </a:tc>
                <a:tc>
                  <a:txBody>
                    <a:bodyPr/>
                    <a:lstStyle/>
                    <a:p>
                      <a:pPr marL="0" marR="0" algn="ctr">
                        <a:spcBef>
                          <a:spcPts val="0"/>
                        </a:spcBef>
                        <a:spcAft>
                          <a:spcPts val="0"/>
                        </a:spcAft>
                      </a:pPr>
                      <a:r>
                        <a:rPr lang="en-AU" sz="2000" b="1" dirty="0">
                          <a:solidFill>
                            <a:schemeClr val="tx2"/>
                          </a:solidFill>
                          <a:effectLst/>
                        </a:rPr>
                        <a:t>NS</a:t>
                      </a:r>
                      <a:endParaRPr lang="en-US" sz="2000" b="1" dirty="0">
                        <a:solidFill>
                          <a:schemeClr val="tx2"/>
                        </a:solidFill>
                        <a:effectLst/>
                        <a:latin typeface="Times New Roman" panose="02020603050405020304" pitchFamily="18" charset="0"/>
                        <a:ea typeface="Times New Roman" panose="02020603050405020304" pitchFamily="18" charset="0"/>
                      </a:endParaRPr>
                    </a:p>
                  </a:txBody>
                  <a:tcPr marL="51435" marR="51435" marT="0" marB="0">
                    <a:solidFill>
                      <a:schemeClr val="bg1"/>
                    </a:solidFill>
                  </a:tcPr>
                </a:tc>
              </a:tr>
              <a:tr h="522530">
                <a:tc>
                  <a:txBody>
                    <a:bodyPr/>
                    <a:lstStyle/>
                    <a:p>
                      <a:pPr marL="0" marR="0">
                        <a:spcBef>
                          <a:spcPts val="0"/>
                        </a:spcBef>
                        <a:spcAft>
                          <a:spcPts val="0"/>
                        </a:spcAft>
                      </a:pPr>
                      <a:r>
                        <a:rPr lang="en-AU" sz="1800" b="1" dirty="0">
                          <a:effectLst/>
                        </a:rPr>
                        <a:t>Segmental glom/sclerosis (S0/S1)</a:t>
                      </a:r>
                      <a:endParaRPr lang="en-US" sz="1800" b="1" dirty="0">
                        <a:effectLst/>
                        <a:latin typeface="Times New Roman" panose="02020603050405020304" pitchFamily="18" charset="0"/>
                        <a:ea typeface="Times New Roman" panose="02020603050405020304" pitchFamily="18" charset="0"/>
                      </a:endParaRPr>
                    </a:p>
                  </a:txBody>
                  <a:tcPr marL="51435" marR="51435" marT="0" marB="0">
                    <a:solidFill>
                      <a:srgbClr val="3809BB"/>
                    </a:solidFill>
                  </a:tcPr>
                </a:tc>
                <a:tc>
                  <a:txBody>
                    <a:bodyPr/>
                    <a:lstStyle/>
                    <a:p>
                      <a:pPr marL="0" marR="0" algn="ctr">
                        <a:spcBef>
                          <a:spcPts val="0"/>
                        </a:spcBef>
                        <a:spcAft>
                          <a:spcPts val="0"/>
                        </a:spcAft>
                      </a:pPr>
                      <a:r>
                        <a:rPr lang="en-AU" sz="2000" b="1">
                          <a:solidFill>
                            <a:schemeClr val="tx2"/>
                          </a:solidFill>
                          <a:effectLst/>
                        </a:rPr>
                        <a:t>10/19 </a:t>
                      </a:r>
                      <a:endParaRPr lang="en-US" sz="2000" b="1">
                        <a:solidFill>
                          <a:schemeClr val="tx2"/>
                        </a:solidFill>
                        <a:effectLst/>
                        <a:latin typeface="Times New Roman" panose="02020603050405020304" pitchFamily="18" charset="0"/>
                        <a:ea typeface="Times New Roman" panose="02020603050405020304" pitchFamily="18" charset="0"/>
                      </a:endParaRPr>
                    </a:p>
                  </a:txBody>
                  <a:tcPr marL="51435" marR="51435" marT="0" marB="0">
                    <a:solidFill>
                      <a:schemeClr val="bg1"/>
                    </a:solidFill>
                  </a:tcPr>
                </a:tc>
                <a:tc>
                  <a:txBody>
                    <a:bodyPr/>
                    <a:lstStyle/>
                    <a:p>
                      <a:pPr marL="0" marR="0" algn="ctr">
                        <a:spcBef>
                          <a:spcPts val="0"/>
                        </a:spcBef>
                        <a:spcAft>
                          <a:spcPts val="0"/>
                        </a:spcAft>
                      </a:pPr>
                      <a:r>
                        <a:rPr lang="en-AU" sz="2000" b="1">
                          <a:solidFill>
                            <a:schemeClr val="tx2"/>
                          </a:solidFill>
                          <a:effectLst/>
                        </a:rPr>
                        <a:t>16/14 </a:t>
                      </a:r>
                      <a:endParaRPr lang="en-US" sz="2000" b="1">
                        <a:solidFill>
                          <a:schemeClr val="tx2"/>
                        </a:solidFill>
                        <a:effectLst/>
                        <a:latin typeface="Times New Roman" panose="02020603050405020304" pitchFamily="18" charset="0"/>
                        <a:ea typeface="Times New Roman" panose="02020603050405020304" pitchFamily="18" charset="0"/>
                      </a:endParaRPr>
                    </a:p>
                  </a:txBody>
                  <a:tcPr marL="51435" marR="51435" marT="0" marB="0">
                    <a:solidFill>
                      <a:schemeClr val="bg1"/>
                    </a:solidFill>
                  </a:tcPr>
                </a:tc>
                <a:tc>
                  <a:txBody>
                    <a:bodyPr/>
                    <a:lstStyle/>
                    <a:p>
                      <a:pPr marL="0" marR="0" algn="ctr">
                        <a:spcBef>
                          <a:spcPts val="0"/>
                        </a:spcBef>
                        <a:spcAft>
                          <a:spcPts val="0"/>
                        </a:spcAft>
                      </a:pPr>
                      <a:r>
                        <a:rPr lang="en-AU" sz="2000" b="1" dirty="0">
                          <a:solidFill>
                            <a:schemeClr val="tx2"/>
                          </a:solidFill>
                          <a:effectLst/>
                        </a:rPr>
                        <a:t>5/12 </a:t>
                      </a:r>
                      <a:endParaRPr lang="en-US" sz="2000" b="1" dirty="0">
                        <a:solidFill>
                          <a:schemeClr val="tx2"/>
                        </a:solidFill>
                        <a:effectLst/>
                        <a:latin typeface="Times New Roman" panose="02020603050405020304" pitchFamily="18" charset="0"/>
                        <a:ea typeface="Times New Roman" panose="02020603050405020304" pitchFamily="18" charset="0"/>
                      </a:endParaRPr>
                    </a:p>
                  </a:txBody>
                  <a:tcPr marL="51435" marR="51435" marT="0" marB="0">
                    <a:solidFill>
                      <a:schemeClr val="bg1"/>
                    </a:solidFill>
                  </a:tcPr>
                </a:tc>
                <a:tc>
                  <a:txBody>
                    <a:bodyPr/>
                    <a:lstStyle/>
                    <a:p>
                      <a:pPr marL="0" marR="0" algn="ctr">
                        <a:spcBef>
                          <a:spcPts val="0"/>
                        </a:spcBef>
                        <a:spcAft>
                          <a:spcPts val="0"/>
                        </a:spcAft>
                      </a:pPr>
                      <a:r>
                        <a:rPr lang="en-AU" sz="2000" b="1" dirty="0">
                          <a:solidFill>
                            <a:schemeClr val="tx2"/>
                          </a:solidFill>
                          <a:effectLst/>
                        </a:rPr>
                        <a:t>NS</a:t>
                      </a:r>
                      <a:endParaRPr lang="en-US" sz="2000" b="1" dirty="0">
                        <a:solidFill>
                          <a:schemeClr val="tx2"/>
                        </a:solidFill>
                        <a:effectLst/>
                        <a:latin typeface="Times New Roman" panose="02020603050405020304" pitchFamily="18" charset="0"/>
                        <a:ea typeface="Times New Roman" panose="02020603050405020304" pitchFamily="18" charset="0"/>
                      </a:endParaRPr>
                    </a:p>
                  </a:txBody>
                  <a:tcPr marL="51435" marR="51435" marT="0" marB="0">
                    <a:solidFill>
                      <a:schemeClr val="bg1"/>
                    </a:solidFill>
                  </a:tcPr>
                </a:tc>
              </a:tr>
              <a:tr h="705121">
                <a:tc>
                  <a:txBody>
                    <a:bodyPr/>
                    <a:lstStyle/>
                    <a:p>
                      <a:pPr marL="0" marR="0">
                        <a:spcBef>
                          <a:spcPts val="0"/>
                        </a:spcBef>
                        <a:spcAft>
                          <a:spcPts val="0"/>
                        </a:spcAft>
                      </a:pPr>
                      <a:r>
                        <a:rPr lang="en-AU" sz="1800" b="1" dirty="0">
                          <a:effectLst/>
                        </a:rPr>
                        <a:t> Tubular atrophy/interstitial fibrosis (T0/T1/T2)</a:t>
                      </a:r>
                      <a:endParaRPr lang="en-US" sz="1800" b="1" dirty="0">
                        <a:effectLst/>
                        <a:latin typeface="Times New Roman" panose="02020603050405020304" pitchFamily="18" charset="0"/>
                        <a:ea typeface="Times New Roman" panose="02020603050405020304" pitchFamily="18" charset="0"/>
                      </a:endParaRPr>
                    </a:p>
                  </a:txBody>
                  <a:tcPr marL="51435" marR="51435" marT="0" marB="0">
                    <a:solidFill>
                      <a:srgbClr val="3809BB"/>
                    </a:solidFill>
                  </a:tcPr>
                </a:tc>
                <a:tc>
                  <a:txBody>
                    <a:bodyPr/>
                    <a:lstStyle/>
                    <a:p>
                      <a:pPr marL="0" marR="0" algn="ctr">
                        <a:spcBef>
                          <a:spcPts val="0"/>
                        </a:spcBef>
                        <a:spcAft>
                          <a:spcPts val="0"/>
                        </a:spcAft>
                      </a:pPr>
                      <a:r>
                        <a:rPr lang="en-AU" sz="2000" b="1" dirty="0">
                          <a:solidFill>
                            <a:schemeClr val="tx2"/>
                          </a:solidFill>
                          <a:effectLst/>
                        </a:rPr>
                        <a:t>16/8/5 </a:t>
                      </a:r>
                      <a:endParaRPr lang="en-US" sz="2000" b="1" dirty="0">
                        <a:solidFill>
                          <a:schemeClr val="tx2"/>
                        </a:solidFill>
                        <a:effectLst/>
                        <a:latin typeface="Times New Roman" panose="02020603050405020304" pitchFamily="18" charset="0"/>
                        <a:ea typeface="Times New Roman" panose="02020603050405020304" pitchFamily="18" charset="0"/>
                      </a:endParaRPr>
                    </a:p>
                  </a:txBody>
                  <a:tcPr marL="51435" marR="51435" marT="0" marB="0">
                    <a:solidFill>
                      <a:schemeClr val="bg1"/>
                    </a:solidFill>
                  </a:tcPr>
                </a:tc>
                <a:tc>
                  <a:txBody>
                    <a:bodyPr/>
                    <a:lstStyle/>
                    <a:p>
                      <a:pPr marL="0" marR="0" algn="ctr">
                        <a:spcBef>
                          <a:spcPts val="0"/>
                        </a:spcBef>
                        <a:spcAft>
                          <a:spcPts val="0"/>
                        </a:spcAft>
                      </a:pPr>
                      <a:r>
                        <a:rPr lang="en-AU" sz="2000" b="1">
                          <a:solidFill>
                            <a:schemeClr val="tx2"/>
                          </a:solidFill>
                          <a:effectLst/>
                        </a:rPr>
                        <a:t>18/10/1 </a:t>
                      </a:r>
                      <a:endParaRPr lang="en-US" sz="2000" b="1">
                        <a:solidFill>
                          <a:schemeClr val="tx2"/>
                        </a:solidFill>
                        <a:effectLst/>
                        <a:latin typeface="Times New Roman" panose="02020603050405020304" pitchFamily="18" charset="0"/>
                        <a:ea typeface="Times New Roman" panose="02020603050405020304" pitchFamily="18" charset="0"/>
                      </a:endParaRPr>
                    </a:p>
                  </a:txBody>
                  <a:tcPr marL="51435" marR="51435" marT="0" marB="0">
                    <a:solidFill>
                      <a:schemeClr val="bg1"/>
                    </a:solidFill>
                  </a:tcPr>
                </a:tc>
                <a:tc>
                  <a:txBody>
                    <a:bodyPr/>
                    <a:lstStyle/>
                    <a:p>
                      <a:pPr marL="0" marR="0" algn="ctr">
                        <a:spcBef>
                          <a:spcPts val="0"/>
                        </a:spcBef>
                        <a:spcAft>
                          <a:spcPts val="0"/>
                        </a:spcAft>
                      </a:pPr>
                      <a:r>
                        <a:rPr lang="en-AU" sz="2000" b="1" dirty="0">
                          <a:solidFill>
                            <a:schemeClr val="tx2"/>
                          </a:solidFill>
                          <a:effectLst/>
                        </a:rPr>
                        <a:t>9/8/0</a:t>
                      </a:r>
                      <a:endParaRPr lang="en-US" sz="2000" b="1" dirty="0">
                        <a:solidFill>
                          <a:schemeClr val="tx2"/>
                        </a:solidFill>
                        <a:effectLst/>
                        <a:latin typeface="Times New Roman" panose="02020603050405020304" pitchFamily="18" charset="0"/>
                        <a:ea typeface="Times New Roman" panose="02020603050405020304" pitchFamily="18" charset="0"/>
                      </a:endParaRPr>
                    </a:p>
                  </a:txBody>
                  <a:tcPr marL="51435" marR="51435" marT="0" marB="0">
                    <a:solidFill>
                      <a:schemeClr val="bg1"/>
                    </a:solidFill>
                  </a:tcPr>
                </a:tc>
                <a:tc>
                  <a:txBody>
                    <a:bodyPr/>
                    <a:lstStyle/>
                    <a:p>
                      <a:pPr marL="0" marR="0" algn="ctr">
                        <a:spcBef>
                          <a:spcPts val="0"/>
                        </a:spcBef>
                        <a:spcAft>
                          <a:spcPts val="0"/>
                        </a:spcAft>
                      </a:pPr>
                      <a:r>
                        <a:rPr lang="en-AU" sz="2000" b="1" dirty="0">
                          <a:solidFill>
                            <a:schemeClr val="tx2"/>
                          </a:solidFill>
                          <a:effectLst/>
                        </a:rPr>
                        <a:t>NS</a:t>
                      </a:r>
                      <a:endParaRPr lang="en-US" sz="2000" b="1" dirty="0">
                        <a:solidFill>
                          <a:schemeClr val="tx2"/>
                        </a:solidFill>
                        <a:effectLst/>
                        <a:latin typeface="Times New Roman" panose="02020603050405020304" pitchFamily="18" charset="0"/>
                        <a:ea typeface="Times New Roman" panose="02020603050405020304" pitchFamily="18" charset="0"/>
                      </a:endParaRPr>
                    </a:p>
                  </a:txBody>
                  <a:tcPr marL="51435" marR="51435" marT="0" marB="0">
                    <a:solidFill>
                      <a:schemeClr val="bg1"/>
                    </a:solidFill>
                  </a:tcPr>
                </a:tc>
              </a:tr>
            </a:tbl>
          </a:graphicData>
        </a:graphic>
      </p:graphicFrame>
    </p:spTree>
    <p:extLst>
      <p:ext uri="{BB962C8B-B14F-4D97-AF65-F5344CB8AC3E}">
        <p14:creationId xmlns:p14="http://schemas.microsoft.com/office/powerpoint/2010/main" val="29439023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2"/>
          <p:cNvPicPr>
            <a:picLocks noChangeArrowheads="1"/>
          </p:cNvPicPr>
          <p:nvPr/>
        </p:nvPicPr>
        <p:blipFill>
          <a:blip r:embed="rId2" cstate="print"/>
          <a:srcRect/>
          <a:stretch>
            <a:fillRect/>
          </a:stretch>
        </p:blipFill>
        <p:spPr bwMode="auto">
          <a:xfrm>
            <a:off x="611188" y="1169988"/>
            <a:ext cx="7920037" cy="5688012"/>
          </a:xfrm>
          <a:prstGeom prst="rect">
            <a:avLst/>
          </a:prstGeom>
          <a:noFill/>
          <a:ln w="9525">
            <a:noFill/>
            <a:miter lim="800000"/>
            <a:headEnd/>
            <a:tailEnd/>
          </a:ln>
        </p:spPr>
      </p:pic>
      <p:grpSp>
        <p:nvGrpSpPr>
          <p:cNvPr id="16386" name="Gruppierung 41"/>
          <p:cNvGrpSpPr>
            <a:grpSpLocks/>
          </p:cNvGrpSpPr>
          <p:nvPr/>
        </p:nvGrpSpPr>
        <p:grpSpPr bwMode="auto">
          <a:xfrm>
            <a:off x="-1588" y="0"/>
            <a:ext cx="9145588" cy="1194590"/>
            <a:chOff x="-955" y="1"/>
            <a:chExt cx="9144955" cy="1199601"/>
          </a:xfrm>
          <a:solidFill>
            <a:srgbClr val="3809BB"/>
          </a:solidFill>
        </p:grpSpPr>
        <p:sp>
          <p:nvSpPr>
            <p:cNvPr id="7" name="Rectangle 12"/>
            <p:cNvSpPr>
              <a:spLocks noChangeArrowheads="1"/>
            </p:cNvSpPr>
            <p:nvPr/>
          </p:nvSpPr>
          <p:spPr bwMode="auto">
            <a:xfrm>
              <a:off x="0" y="1"/>
              <a:ext cx="9144000" cy="1199601"/>
            </a:xfrm>
            <a:prstGeom prst="rect">
              <a:avLst/>
            </a:prstGeom>
            <a:grpFill/>
            <a:ln w="9525">
              <a:solidFill>
                <a:schemeClr val="tx1"/>
              </a:solidFill>
              <a:miter lim="800000"/>
              <a:headEnd/>
              <a:tailEnd/>
            </a:ln>
            <a:scene3d>
              <a:camera prst="orthographicFront"/>
              <a:lightRig rig="threePt" dir="t"/>
            </a:scene3d>
            <a:sp3d>
              <a:bevelT/>
            </a:sp3d>
          </p:spPr>
          <p:txBody>
            <a:bodyPr wrap="none" anchor="ctr"/>
            <a:lstStyle/>
            <a:p>
              <a:pPr fontAlgn="auto">
                <a:spcBef>
                  <a:spcPts val="0"/>
                </a:spcBef>
                <a:spcAft>
                  <a:spcPts val="0"/>
                </a:spcAft>
                <a:defRPr/>
              </a:pPr>
              <a:endParaRPr lang="de-DE" dirty="0">
                <a:latin typeface="+mn-lt"/>
                <a:cs typeface="+mn-cs"/>
              </a:endParaRPr>
            </a:p>
          </p:txBody>
        </p:sp>
        <p:sp>
          <p:nvSpPr>
            <p:cNvPr id="16390" name="Text Box 6"/>
            <p:cNvSpPr txBox="1">
              <a:spLocks noChangeArrowheads="1"/>
            </p:cNvSpPr>
            <p:nvPr/>
          </p:nvSpPr>
          <p:spPr bwMode="auto">
            <a:xfrm>
              <a:off x="-955" y="44590"/>
              <a:ext cx="9144955" cy="525415"/>
            </a:xfrm>
            <a:prstGeom prst="rect">
              <a:avLst/>
            </a:prstGeom>
            <a:grpFill/>
            <a:ln w="9525">
              <a:noFill/>
              <a:miter lim="800000"/>
              <a:headEnd/>
              <a:tailEnd/>
            </a:ln>
          </p:spPr>
          <p:txBody>
            <a:bodyPr>
              <a:spAutoFit/>
            </a:bodyPr>
            <a:lstStyle/>
            <a:p>
              <a:pPr algn="ctr">
                <a:spcAft>
                  <a:spcPts val="600"/>
                </a:spcAft>
              </a:pPr>
              <a:r>
                <a:rPr lang="en-US" sz="2800" b="1" dirty="0">
                  <a:latin typeface="+mn-lt"/>
                  <a:cs typeface="Times New Roman" pitchFamily="18" charset="0"/>
                </a:rPr>
                <a:t>Registry </a:t>
              </a:r>
              <a:r>
                <a:rPr lang="en-US" sz="2800" b="1" dirty="0" err="1">
                  <a:latin typeface="+mn-lt"/>
                  <a:cs typeface="Times New Roman" pitchFamily="18" charset="0"/>
                </a:rPr>
                <a:t>IgAN</a:t>
              </a:r>
              <a:r>
                <a:rPr lang="el-GR" sz="2800" b="1" dirty="0">
                  <a:latin typeface="+mn-lt"/>
                  <a:cs typeface="Times New Roman" pitchFamily="18" charset="0"/>
                </a:rPr>
                <a:t> </a:t>
              </a:r>
              <a:r>
                <a:rPr lang="en-US" sz="2800" b="1" dirty="0" smtClean="0">
                  <a:latin typeface="+mn-lt"/>
                  <a:cs typeface="Times New Roman" pitchFamily="18" charset="0"/>
                </a:rPr>
                <a:t>in Greece</a:t>
              </a:r>
              <a:endParaRPr lang="el-GR" sz="2800" b="1" dirty="0">
                <a:latin typeface="+mn-lt"/>
                <a:cs typeface="Times New Roman" pitchFamily="18" charset="0"/>
              </a:endParaRPr>
            </a:p>
          </p:txBody>
        </p:sp>
      </p:grpSp>
      <p:sp>
        <p:nvSpPr>
          <p:cNvPr id="6" name="5 - Ορθογώνιο"/>
          <p:cNvSpPr/>
          <p:nvPr/>
        </p:nvSpPr>
        <p:spPr>
          <a:xfrm>
            <a:off x="3916186" y="1785926"/>
            <a:ext cx="2032672" cy="523220"/>
          </a:xfrm>
          <a:prstGeom prst="rect">
            <a:avLst/>
          </a:prstGeom>
        </p:spPr>
        <p:txBody>
          <a:bodyPr wrap="none">
            <a:spAutoFit/>
          </a:bodyPr>
          <a:lstStyle/>
          <a:p>
            <a:pPr lvl="0" algn="ctr"/>
            <a:r>
              <a:rPr lang="en-US" sz="2800" b="1" dirty="0" smtClean="0">
                <a:solidFill>
                  <a:srgbClr val="C00000"/>
                </a:solidFill>
                <a:cs typeface="Times New Roman" pitchFamily="18" charset="0"/>
              </a:rPr>
              <a:t>6</a:t>
            </a:r>
            <a:r>
              <a:rPr lang="el-GR" sz="2800" b="1" dirty="0" smtClean="0">
                <a:solidFill>
                  <a:srgbClr val="C00000"/>
                </a:solidFill>
                <a:cs typeface="Times New Roman" pitchFamily="18" charset="0"/>
              </a:rPr>
              <a:t>42 </a:t>
            </a:r>
            <a:r>
              <a:rPr lang="en-US" sz="2800" b="1" dirty="0" smtClean="0">
                <a:solidFill>
                  <a:srgbClr val="C00000"/>
                </a:solidFill>
                <a:cs typeface="Times New Roman" pitchFamily="18" charset="0"/>
              </a:rPr>
              <a:t>patients</a:t>
            </a:r>
            <a:endParaRPr lang="el-GR" sz="2800" b="1" dirty="0" smtClean="0">
              <a:solidFill>
                <a:srgbClr val="C00000"/>
              </a:solidFill>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74638"/>
            <a:ext cx="8786874" cy="1143000"/>
          </a:xfrm>
        </p:spPr>
        <p:txBody>
          <a:bodyPr>
            <a:noAutofit/>
          </a:bodyPr>
          <a:lstStyle/>
          <a:p>
            <a:pPr algn="ctr"/>
            <a:r>
              <a:rPr lang="en-US" sz="2600" b="1" dirty="0">
                <a:solidFill>
                  <a:schemeClr val="tx2"/>
                </a:solidFill>
              </a:rPr>
              <a:t>S</a:t>
            </a:r>
            <a:r>
              <a:rPr lang="en-GB" sz="2600" b="1" dirty="0" err="1">
                <a:solidFill>
                  <a:schemeClr val="tx2"/>
                </a:solidFill>
              </a:rPr>
              <a:t>urvival</a:t>
            </a:r>
            <a:r>
              <a:rPr lang="en-GB" sz="2600" b="1" dirty="0">
                <a:solidFill>
                  <a:schemeClr val="tx2"/>
                </a:solidFill>
              </a:rPr>
              <a:t> free from the end </a:t>
            </a:r>
            <a:r>
              <a:rPr lang="en-GB" sz="2600" b="1" dirty="0" smtClean="0">
                <a:solidFill>
                  <a:schemeClr val="tx2"/>
                </a:solidFill>
              </a:rPr>
              <a:t>point </a:t>
            </a:r>
            <a:r>
              <a:rPr lang="en-GB" sz="2600" b="1" dirty="0">
                <a:solidFill>
                  <a:schemeClr val="tx2"/>
                </a:solidFill>
              </a:rPr>
              <a:t>of </a:t>
            </a:r>
            <a:r>
              <a:rPr lang="en-GB" sz="2600" b="1" dirty="0" smtClean="0">
                <a:solidFill>
                  <a:schemeClr val="tx2"/>
                </a:solidFill>
              </a:rPr>
              <a:t>ESRD </a:t>
            </a:r>
            <a:r>
              <a:rPr lang="en-US" sz="2600" b="1" dirty="0" smtClean="0">
                <a:solidFill>
                  <a:schemeClr val="tx2"/>
                </a:solidFill>
              </a:rPr>
              <a:t>of </a:t>
            </a:r>
            <a:r>
              <a:rPr lang="en-US" sz="2600" b="1" dirty="0">
                <a:solidFill>
                  <a:schemeClr val="tx2"/>
                </a:solidFill>
              </a:rPr>
              <a:t>patients treated by either oral prednisolone daily or by IV methylprednisolone and oral </a:t>
            </a:r>
            <a:r>
              <a:rPr lang="en-US" sz="2600" b="1" dirty="0" err="1">
                <a:solidFill>
                  <a:schemeClr val="tx2"/>
                </a:solidFill>
              </a:rPr>
              <a:t>prednizolone</a:t>
            </a:r>
            <a:r>
              <a:rPr lang="en-US" sz="2600" b="1" dirty="0">
                <a:solidFill>
                  <a:schemeClr val="tx2"/>
                </a:solidFill>
              </a:rPr>
              <a:t> on alternate </a:t>
            </a:r>
            <a:r>
              <a:rPr lang="en-US" sz="2600" b="1" dirty="0" smtClean="0">
                <a:solidFill>
                  <a:schemeClr val="tx2"/>
                </a:solidFill>
              </a:rPr>
              <a:t>days</a:t>
            </a:r>
            <a:endParaRPr lang="en-US" sz="2600" b="1" dirty="0">
              <a:solidFill>
                <a:schemeClr val="tx2"/>
              </a:solidFill>
            </a:endParaRPr>
          </a:p>
        </p:txBody>
      </p:sp>
      <p:pic>
        <p:nvPicPr>
          <p:cNvPr id="20482"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357298"/>
            <a:ext cx="6858016" cy="5215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3 - Ορθογώνιο"/>
          <p:cNvSpPr/>
          <p:nvPr/>
        </p:nvSpPr>
        <p:spPr>
          <a:xfrm>
            <a:off x="6500826" y="1643050"/>
            <a:ext cx="2428892" cy="4493538"/>
          </a:xfrm>
          <a:prstGeom prst="rect">
            <a:avLst/>
          </a:prstGeom>
        </p:spPr>
        <p:txBody>
          <a:bodyPr wrap="square">
            <a:spAutoFit/>
          </a:bodyPr>
          <a:lstStyle/>
          <a:p>
            <a:pPr algn="just"/>
            <a:r>
              <a:rPr lang="en-US" sz="2200" b="1" dirty="0" smtClean="0">
                <a:solidFill>
                  <a:srgbClr val="C00000"/>
                </a:solidFill>
              </a:rPr>
              <a:t>Out of 76 patients treated by </a:t>
            </a:r>
            <a:r>
              <a:rPr lang="en-US" sz="2200" b="1" dirty="0" err="1" smtClean="0">
                <a:solidFill>
                  <a:srgbClr val="C00000"/>
                </a:solidFill>
              </a:rPr>
              <a:t>prednisolone</a:t>
            </a:r>
            <a:r>
              <a:rPr lang="en-US" sz="2200" b="1" dirty="0" smtClean="0">
                <a:solidFill>
                  <a:srgbClr val="C00000"/>
                </a:solidFill>
              </a:rPr>
              <a:t> per </a:t>
            </a:r>
            <a:r>
              <a:rPr lang="en-US" sz="2200" b="1" dirty="0" err="1" smtClean="0">
                <a:solidFill>
                  <a:srgbClr val="C00000"/>
                </a:solidFill>
              </a:rPr>
              <a:t>os</a:t>
            </a:r>
            <a:r>
              <a:rPr lang="en-US" sz="2200" b="1" dirty="0" smtClean="0">
                <a:solidFill>
                  <a:srgbClr val="C00000"/>
                </a:solidFill>
              </a:rPr>
              <a:t>,  14 (18.4%) reached ESRD whereas out of 57 patients treated by </a:t>
            </a:r>
            <a:r>
              <a:rPr lang="en-US" sz="2200" b="1" dirty="0" err="1" smtClean="0">
                <a:solidFill>
                  <a:srgbClr val="C00000"/>
                </a:solidFill>
              </a:rPr>
              <a:t>methylprednisolone</a:t>
            </a:r>
            <a:r>
              <a:rPr lang="en-US" sz="2200" b="1" dirty="0" smtClean="0">
                <a:solidFill>
                  <a:srgbClr val="C00000"/>
                </a:solidFill>
              </a:rPr>
              <a:t> </a:t>
            </a:r>
            <a:r>
              <a:rPr lang="en-AU" sz="2200" b="1" dirty="0" smtClean="0">
                <a:solidFill>
                  <a:srgbClr val="C00000"/>
                </a:solidFill>
              </a:rPr>
              <a:t>IV and then by oral </a:t>
            </a:r>
            <a:r>
              <a:rPr lang="en-AU" sz="2200" b="1" dirty="0" err="1" smtClean="0">
                <a:solidFill>
                  <a:srgbClr val="C00000"/>
                </a:solidFill>
              </a:rPr>
              <a:t>prednisolone</a:t>
            </a:r>
            <a:r>
              <a:rPr lang="en-AU" sz="2200" b="1" dirty="0" smtClean="0">
                <a:solidFill>
                  <a:srgbClr val="C00000"/>
                </a:solidFill>
              </a:rPr>
              <a:t> every other day, 4 (7%) </a:t>
            </a:r>
            <a:r>
              <a:rPr lang="en-US" sz="2200" b="1" dirty="0" smtClean="0">
                <a:solidFill>
                  <a:srgbClr val="C00000"/>
                </a:solidFill>
              </a:rPr>
              <a:t>reached ESRD  </a:t>
            </a:r>
          </a:p>
          <a:p>
            <a:pPr algn="ctr"/>
            <a:endParaRPr lang="en-US" sz="2200" b="1" dirty="0" smtClean="0">
              <a:solidFill>
                <a:srgbClr val="C00000"/>
              </a:solidFill>
            </a:endParaRPr>
          </a:p>
        </p:txBody>
      </p:sp>
      <p:sp>
        <p:nvSpPr>
          <p:cNvPr id="5" name="4 - Ορθογώνιο"/>
          <p:cNvSpPr/>
          <p:nvPr/>
        </p:nvSpPr>
        <p:spPr>
          <a:xfrm>
            <a:off x="5415735" y="3643314"/>
            <a:ext cx="861134" cy="461665"/>
          </a:xfrm>
          <a:prstGeom prst="rect">
            <a:avLst/>
          </a:prstGeom>
        </p:spPr>
        <p:txBody>
          <a:bodyPr wrap="none">
            <a:spAutoFit/>
          </a:bodyPr>
          <a:lstStyle/>
          <a:p>
            <a:pPr algn="ctr"/>
            <a:r>
              <a:rPr lang="en-US" sz="2400" b="1" dirty="0" smtClean="0">
                <a:solidFill>
                  <a:srgbClr val="C00000"/>
                </a:solidFill>
              </a:rPr>
              <a:t>p=ns </a:t>
            </a:r>
            <a:endParaRPr lang="el-GR" sz="2400" b="1" dirty="0">
              <a:solidFill>
                <a:srgbClr val="C00000"/>
              </a:solidFill>
            </a:endParaRPr>
          </a:p>
        </p:txBody>
      </p:sp>
    </p:spTree>
    <p:extLst>
      <p:ext uri="{BB962C8B-B14F-4D97-AF65-F5344CB8AC3E}">
        <p14:creationId xmlns:p14="http://schemas.microsoft.com/office/powerpoint/2010/main" val="34050667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285728"/>
            <a:ext cx="8715436" cy="1143000"/>
          </a:xfrm>
        </p:spPr>
        <p:txBody>
          <a:bodyPr>
            <a:noAutofit/>
          </a:bodyPr>
          <a:lstStyle/>
          <a:p>
            <a:pPr algn="ctr"/>
            <a:r>
              <a:rPr lang="en-AU" sz="2600" b="1" dirty="0">
                <a:solidFill>
                  <a:schemeClr val="tx2"/>
                </a:solidFill>
              </a:rPr>
              <a:t>S</a:t>
            </a:r>
            <a:r>
              <a:rPr lang="en-GB" sz="2600" b="1" dirty="0" err="1">
                <a:solidFill>
                  <a:schemeClr val="tx2"/>
                </a:solidFill>
              </a:rPr>
              <a:t>urvival</a:t>
            </a:r>
            <a:r>
              <a:rPr lang="en-GB" sz="2600" b="1" dirty="0">
                <a:solidFill>
                  <a:schemeClr val="tx2"/>
                </a:solidFill>
              </a:rPr>
              <a:t> free from the end </a:t>
            </a:r>
            <a:r>
              <a:rPr lang="en-GB" sz="2600" b="1" dirty="0" smtClean="0">
                <a:solidFill>
                  <a:schemeClr val="tx2"/>
                </a:solidFill>
              </a:rPr>
              <a:t>point </a:t>
            </a:r>
            <a:r>
              <a:rPr lang="en-GB" sz="2600" b="1" dirty="0">
                <a:solidFill>
                  <a:schemeClr val="tx2"/>
                </a:solidFill>
              </a:rPr>
              <a:t>of </a:t>
            </a:r>
            <a:r>
              <a:rPr lang="en-GB" sz="2600" b="1" dirty="0" smtClean="0">
                <a:solidFill>
                  <a:schemeClr val="tx2"/>
                </a:solidFill>
              </a:rPr>
              <a:t> doubling </a:t>
            </a:r>
            <a:r>
              <a:rPr lang="en-GB" sz="2600" b="1" dirty="0">
                <a:solidFill>
                  <a:schemeClr val="tx2"/>
                </a:solidFill>
              </a:rPr>
              <a:t>of baseline serum creatinine (</a:t>
            </a:r>
            <a:r>
              <a:rPr lang="en-GB" sz="2600" b="1" dirty="0" err="1">
                <a:solidFill>
                  <a:schemeClr val="tx2"/>
                </a:solidFill>
              </a:rPr>
              <a:t>Scr</a:t>
            </a:r>
            <a:r>
              <a:rPr lang="en-GB" sz="2600" b="1" dirty="0">
                <a:solidFill>
                  <a:schemeClr val="tx2"/>
                </a:solidFill>
              </a:rPr>
              <a:t>) </a:t>
            </a:r>
            <a:r>
              <a:rPr lang="en-AU" sz="2600" b="1" dirty="0" smtClean="0">
                <a:solidFill>
                  <a:schemeClr val="tx2"/>
                </a:solidFill>
              </a:rPr>
              <a:t>of </a:t>
            </a:r>
            <a:r>
              <a:rPr lang="en-AU" sz="2600" b="1" dirty="0">
                <a:solidFill>
                  <a:schemeClr val="tx2"/>
                </a:solidFill>
              </a:rPr>
              <a:t>patients treated by either oral prednisolone daily or by IV methylprednisolone and oral </a:t>
            </a:r>
            <a:r>
              <a:rPr lang="en-AU" sz="2600" b="1" dirty="0" err="1">
                <a:solidFill>
                  <a:schemeClr val="tx2"/>
                </a:solidFill>
              </a:rPr>
              <a:t>prednizolone</a:t>
            </a:r>
            <a:r>
              <a:rPr lang="en-AU" sz="2600" b="1" dirty="0">
                <a:solidFill>
                  <a:schemeClr val="tx2"/>
                </a:solidFill>
              </a:rPr>
              <a:t> on alternate days.</a:t>
            </a:r>
            <a:endParaRPr lang="en-US" sz="2600" b="1" dirty="0">
              <a:solidFill>
                <a:schemeClr val="tx2"/>
              </a:solidFill>
            </a:endParaRPr>
          </a:p>
        </p:txBody>
      </p:sp>
      <p:pic>
        <p:nvPicPr>
          <p:cNvPr id="2150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732210"/>
            <a:ext cx="6072198" cy="5125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3 - Ορθογώνιο"/>
          <p:cNvSpPr/>
          <p:nvPr/>
        </p:nvSpPr>
        <p:spPr>
          <a:xfrm>
            <a:off x="5786446" y="3786190"/>
            <a:ext cx="792205" cy="461665"/>
          </a:xfrm>
          <a:prstGeom prst="rect">
            <a:avLst/>
          </a:prstGeom>
        </p:spPr>
        <p:txBody>
          <a:bodyPr wrap="none">
            <a:spAutoFit/>
          </a:bodyPr>
          <a:lstStyle/>
          <a:p>
            <a:r>
              <a:rPr lang="en-US" sz="2400" b="1" dirty="0" smtClean="0">
                <a:solidFill>
                  <a:srgbClr val="C00000"/>
                </a:solidFill>
              </a:rPr>
              <a:t>p=ns</a:t>
            </a:r>
            <a:endParaRPr lang="el-GR" sz="2400" dirty="0"/>
          </a:p>
        </p:txBody>
      </p:sp>
    </p:spTree>
    <p:extLst>
      <p:ext uri="{BB962C8B-B14F-4D97-AF65-F5344CB8AC3E}">
        <p14:creationId xmlns:p14="http://schemas.microsoft.com/office/powerpoint/2010/main" val="37288783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sz="2600" b="1" dirty="0" smtClean="0">
                <a:solidFill>
                  <a:schemeClr val="tx2"/>
                </a:solidFill>
              </a:rPr>
              <a:t>Secondary end point of remission of </a:t>
            </a:r>
            <a:r>
              <a:rPr lang="en-US" sz="2600" b="1" dirty="0" err="1" smtClean="0">
                <a:solidFill>
                  <a:schemeClr val="tx2"/>
                </a:solidFill>
              </a:rPr>
              <a:t>proteinuria</a:t>
            </a:r>
            <a:r>
              <a:rPr lang="en-AU" sz="2600" b="1" dirty="0" smtClean="0">
                <a:solidFill>
                  <a:schemeClr val="tx2"/>
                </a:solidFill>
              </a:rPr>
              <a:t> in patients treated by either oral </a:t>
            </a:r>
            <a:r>
              <a:rPr lang="en-AU" sz="2600" b="1" dirty="0" err="1" smtClean="0">
                <a:solidFill>
                  <a:schemeClr val="tx2"/>
                </a:solidFill>
              </a:rPr>
              <a:t>prednisolone</a:t>
            </a:r>
            <a:r>
              <a:rPr lang="en-AU" sz="2600" b="1" dirty="0" smtClean="0">
                <a:solidFill>
                  <a:schemeClr val="tx2"/>
                </a:solidFill>
              </a:rPr>
              <a:t> daily or by IV </a:t>
            </a:r>
            <a:r>
              <a:rPr lang="en-AU" sz="2600" b="1" dirty="0" err="1" smtClean="0">
                <a:solidFill>
                  <a:schemeClr val="tx2"/>
                </a:solidFill>
              </a:rPr>
              <a:t>methylprednisolone</a:t>
            </a:r>
            <a:r>
              <a:rPr lang="en-AU" sz="2600" b="1" dirty="0" smtClean="0">
                <a:solidFill>
                  <a:schemeClr val="tx2"/>
                </a:solidFill>
              </a:rPr>
              <a:t> and oral </a:t>
            </a:r>
            <a:r>
              <a:rPr lang="en-AU" sz="2600" b="1" dirty="0" err="1" smtClean="0">
                <a:solidFill>
                  <a:schemeClr val="tx2"/>
                </a:solidFill>
              </a:rPr>
              <a:t>prednizolone</a:t>
            </a:r>
            <a:r>
              <a:rPr lang="en-AU" sz="2600" b="1" dirty="0" smtClean="0">
                <a:solidFill>
                  <a:schemeClr val="tx2"/>
                </a:solidFill>
              </a:rPr>
              <a:t> on alternate days</a:t>
            </a:r>
            <a:endParaRPr lang="el-GR" sz="2600" b="1" dirty="0">
              <a:solidFill>
                <a:schemeClr val="tx2"/>
              </a:solidFill>
            </a:endParaRPr>
          </a:p>
        </p:txBody>
      </p:sp>
      <p:sp>
        <p:nvSpPr>
          <p:cNvPr id="3" name="2 - Θέση περιεχομένου"/>
          <p:cNvSpPr>
            <a:spLocks noGrp="1"/>
          </p:cNvSpPr>
          <p:nvPr>
            <p:ph idx="1"/>
          </p:nvPr>
        </p:nvSpPr>
        <p:spPr/>
        <p:txBody>
          <a:bodyPr/>
          <a:lstStyle/>
          <a:p>
            <a:pPr algn="ctr">
              <a:buNone/>
            </a:pPr>
            <a:r>
              <a:rPr lang="en-US" sz="2600" b="1" dirty="0" smtClean="0">
                <a:solidFill>
                  <a:srgbClr val="C00000"/>
                </a:solidFill>
              </a:rPr>
              <a:t>Remission of </a:t>
            </a:r>
            <a:r>
              <a:rPr lang="en-US" sz="2600" b="1" dirty="0" err="1" smtClean="0">
                <a:solidFill>
                  <a:srgbClr val="C00000"/>
                </a:solidFill>
              </a:rPr>
              <a:t>proteinuria</a:t>
            </a:r>
            <a:r>
              <a:rPr lang="en-US" sz="2600" b="1" dirty="0" smtClean="0">
                <a:solidFill>
                  <a:srgbClr val="C00000"/>
                </a:solidFill>
              </a:rPr>
              <a:t> to &lt;0.5g/24h</a:t>
            </a:r>
          </a:p>
          <a:p>
            <a:endParaRPr lang="en-US" sz="2600" b="1" dirty="0" smtClean="0"/>
          </a:p>
          <a:p>
            <a:pPr algn="just">
              <a:buClr>
                <a:srgbClr val="C00000"/>
              </a:buClr>
            </a:pPr>
            <a:r>
              <a:rPr lang="en-US" sz="2600" b="1" dirty="0" smtClean="0">
                <a:solidFill>
                  <a:schemeClr val="tx2"/>
                </a:solidFill>
              </a:rPr>
              <a:t>In 35 of 76 patients (46%) treated by </a:t>
            </a:r>
            <a:r>
              <a:rPr lang="en-US" sz="2600" b="1" dirty="0" err="1" smtClean="0">
                <a:solidFill>
                  <a:schemeClr val="tx2"/>
                </a:solidFill>
              </a:rPr>
              <a:t>prednisolone</a:t>
            </a:r>
            <a:r>
              <a:rPr lang="en-US" sz="2600" b="1" dirty="0" smtClean="0">
                <a:solidFill>
                  <a:schemeClr val="tx2"/>
                </a:solidFill>
              </a:rPr>
              <a:t> per </a:t>
            </a:r>
            <a:r>
              <a:rPr lang="en-US" sz="2600" b="1" dirty="0" err="1" smtClean="0">
                <a:solidFill>
                  <a:schemeClr val="tx2"/>
                </a:solidFill>
              </a:rPr>
              <a:t>os</a:t>
            </a:r>
            <a:r>
              <a:rPr lang="en-US" sz="2600" b="1" dirty="0" smtClean="0">
                <a:solidFill>
                  <a:schemeClr val="tx2"/>
                </a:solidFill>
              </a:rPr>
              <a:t> </a:t>
            </a:r>
          </a:p>
          <a:p>
            <a:pPr algn="just">
              <a:buClr>
                <a:srgbClr val="C00000"/>
              </a:buClr>
            </a:pPr>
            <a:r>
              <a:rPr lang="en-US" sz="2600" b="1" dirty="0" smtClean="0">
                <a:solidFill>
                  <a:schemeClr val="tx2"/>
                </a:solidFill>
              </a:rPr>
              <a:t>In 41 out of 57 patients (72%) treated by </a:t>
            </a:r>
            <a:r>
              <a:rPr lang="en-US" sz="2600" b="1" dirty="0" err="1" smtClean="0">
                <a:solidFill>
                  <a:schemeClr val="tx2"/>
                </a:solidFill>
              </a:rPr>
              <a:t>methylprednisolone</a:t>
            </a:r>
            <a:r>
              <a:rPr lang="en-US" sz="2600" b="1" dirty="0" smtClean="0">
                <a:solidFill>
                  <a:schemeClr val="tx2"/>
                </a:solidFill>
              </a:rPr>
              <a:t> </a:t>
            </a:r>
            <a:r>
              <a:rPr lang="en-AU" sz="2600" b="1" dirty="0" smtClean="0">
                <a:solidFill>
                  <a:schemeClr val="tx2"/>
                </a:solidFill>
              </a:rPr>
              <a:t>IV followed by oral </a:t>
            </a:r>
            <a:r>
              <a:rPr lang="en-AU" sz="2600" b="1" dirty="0" err="1" smtClean="0">
                <a:solidFill>
                  <a:schemeClr val="tx2"/>
                </a:solidFill>
              </a:rPr>
              <a:t>prednisolone</a:t>
            </a:r>
            <a:r>
              <a:rPr lang="en-AU" sz="2600" b="1" dirty="0" smtClean="0">
                <a:solidFill>
                  <a:schemeClr val="tx2"/>
                </a:solidFill>
              </a:rPr>
              <a:t> every other day</a:t>
            </a:r>
            <a:r>
              <a:rPr lang="en-US" sz="2600" b="1" dirty="0" smtClean="0">
                <a:solidFill>
                  <a:schemeClr val="tx2"/>
                </a:solidFill>
              </a:rPr>
              <a:t>  </a:t>
            </a:r>
          </a:p>
          <a:p>
            <a:pPr algn="ctr">
              <a:buNone/>
            </a:pPr>
            <a:endParaRPr lang="en-US" sz="2600" b="1" dirty="0" smtClean="0">
              <a:solidFill>
                <a:srgbClr val="C00000"/>
              </a:solidFill>
            </a:endParaRPr>
          </a:p>
          <a:p>
            <a:pPr algn="ctr">
              <a:buNone/>
            </a:pPr>
            <a:r>
              <a:rPr lang="en-US" sz="2600" b="1" dirty="0" smtClean="0">
                <a:solidFill>
                  <a:srgbClr val="C00000"/>
                </a:solidFill>
              </a:rPr>
              <a:t>p=0.000</a:t>
            </a:r>
            <a:endParaRPr lang="el-GR" sz="2600" b="1" dirty="0">
              <a:solidFill>
                <a:srgbClr val="C0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14290"/>
            <a:ext cx="8543956" cy="1143000"/>
          </a:xfrm>
        </p:spPr>
        <p:txBody>
          <a:bodyPr>
            <a:noAutofit/>
          </a:bodyPr>
          <a:lstStyle/>
          <a:p>
            <a:pPr algn="ctr"/>
            <a:r>
              <a:rPr lang="en-US" sz="2600" b="1" dirty="0">
                <a:solidFill>
                  <a:schemeClr val="tx2"/>
                </a:solidFill>
              </a:rPr>
              <a:t>S</a:t>
            </a:r>
            <a:r>
              <a:rPr lang="en-GB" sz="2600" b="1" dirty="0" err="1">
                <a:solidFill>
                  <a:schemeClr val="tx2"/>
                </a:solidFill>
              </a:rPr>
              <a:t>urvival</a:t>
            </a:r>
            <a:r>
              <a:rPr lang="en-GB" sz="2600" b="1" dirty="0">
                <a:solidFill>
                  <a:schemeClr val="tx2"/>
                </a:solidFill>
              </a:rPr>
              <a:t> free from the end </a:t>
            </a:r>
            <a:r>
              <a:rPr lang="en-GB" sz="2600" b="1" dirty="0" smtClean="0">
                <a:solidFill>
                  <a:schemeClr val="tx2"/>
                </a:solidFill>
              </a:rPr>
              <a:t>point </a:t>
            </a:r>
            <a:r>
              <a:rPr lang="en-GB" sz="2600" b="1" dirty="0">
                <a:solidFill>
                  <a:schemeClr val="tx2"/>
                </a:solidFill>
              </a:rPr>
              <a:t>of </a:t>
            </a:r>
            <a:r>
              <a:rPr lang="en-GB" sz="2600" b="1" dirty="0" smtClean="0">
                <a:solidFill>
                  <a:schemeClr val="tx2"/>
                </a:solidFill>
              </a:rPr>
              <a:t>ESRD </a:t>
            </a:r>
            <a:r>
              <a:rPr lang="en-US" sz="2600" b="1" dirty="0" smtClean="0">
                <a:solidFill>
                  <a:schemeClr val="tx2"/>
                </a:solidFill>
              </a:rPr>
              <a:t>of </a:t>
            </a:r>
            <a:r>
              <a:rPr lang="en-US" sz="2600" b="1" dirty="0">
                <a:solidFill>
                  <a:schemeClr val="tx2"/>
                </a:solidFill>
              </a:rPr>
              <a:t>patients treated by either oral prednisolone daily or combination of prednisolone and </a:t>
            </a:r>
            <a:r>
              <a:rPr lang="en-US" sz="2600" b="1" dirty="0" err="1">
                <a:solidFill>
                  <a:schemeClr val="tx2"/>
                </a:solidFill>
              </a:rPr>
              <a:t>azathioprine</a:t>
            </a:r>
            <a:r>
              <a:rPr lang="en-US" sz="2600" b="1" dirty="0">
                <a:solidFill>
                  <a:schemeClr val="tx2"/>
                </a:solidFill>
              </a:rPr>
              <a:t> </a:t>
            </a:r>
            <a:r>
              <a:rPr lang="en-US" sz="2600" b="1" dirty="0" smtClean="0">
                <a:solidFill>
                  <a:schemeClr val="tx2"/>
                </a:solidFill>
              </a:rPr>
              <a:t>daily</a:t>
            </a:r>
            <a:endParaRPr lang="en-US" sz="2600" b="1" dirty="0">
              <a:solidFill>
                <a:schemeClr val="tx2"/>
              </a:solidFill>
            </a:endParaRPr>
          </a:p>
        </p:txBody>
      </p:sp>
      <p:pic>
        <p:nvPicPr>
          <p:cNvPr id="2253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428737"/>
            <a:ext cx="5959468" cy="5429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3 - Ορθογώνιο"/>
          <p:cNvSpPr/>
          <p:nvPr/>
        </p:nvSpPr>
        <p:spPr>
          <a:xfrm>
            <a:off x="5857884" y="2143116"/>
            <a:ext cx="3143240" cy="3785652"/>
          </a:xfrm>
          <a:prstGeom prst="rect">
            <a:avLst/>
          </a:prstGeom>
        </p:spPr>
        <p:txBody>
          <a:bodyPr wrap="square">
            <a:spAutoFit/>
          </a:bodyPr>
          <a:lstStyle/>
          <a:p>
            <a:pPr algn="just"/>
            <a:r>
              <a:rPr lang="en-US" sz="2400" b="1" dirty="0" smtClean="0">
                <a:solidFill>
                  <a:schemeClr val="tx2"/>
                </a:solidFill>
              </a:rPr>
              <a:t>No significant difference in the development of primary end points</a:t>
            </a:r>
          </a:p>
          <a:p>
            <a:pPr algn="just"/>
            <a:r>
              <a:rPr lang="en-US" sz="2400" b="1" dirty="0" smtClean="0">
                <a:solidFill>
                  <a:schemeClr val="tx2"/>
                </a:solidFill>
              </a:rPr>
              <a:t>A trend towards less frequent development of ESRD in patients treated by </a:t>
            </a:r>
            <a:r>
              <a:rPr lang="en-US" sz="2400" b="1" dirty="0" err="1" smtClean="0">
                <a:solidFill>
                  <a:schemeClr val="tx2"/>
                </a:solidFill>
              </a:rPr>
              <a:t>prednisolone</a:t>
            </a:r>
            <a:r>
              <a:rPr lang="en-US" sz="2400" b="1" dirty="0" smtClean="0">
                <a:solidFill>
                  <a:schemeClr val="tx2"/>
                </a:solidFill>
              </a:rPr>
              <a:t> and </a:t>
            </a:r>
            <a:r>
              <a:rPr lang="en-US" sz="2400" b="1" dirty="0" err="1" smtClean="0">
                <a:solidFill>
                  <a:schemeClr val="tx2"/>
                </a:solidFill>
              </a:rPr>
              <a:t>azathioprine</a:t>
            </a:r>
            <a:r>
              <a:rPr lang="en-US" sz="2400" b="1" dirty="0" smtClean="0">
                <a:solidFill>
                  <a:schemeClr val="tx2"/>
                </a:solidFill>
              </a:rPr>
              <a:t> (p=0.081)</a:t>
            </a:r>
            <a:endParaRPr lang="el-GR" sz="2400" b="1" dirty="0">
              <a:solidFill>
                <a:schemeClr val="tx2"/>
              </a:solidFill>
            </a:endParaRPr>
          </a:p>
        </p:txBody>
      </p:sp>
      <p:sp>
        <p:nvSpPr>
          <p:cNvPr id="5" name="4 - Ορθογώνιο"/>
          <p:cNvSpPr/>
          <p:nvPr/>
        </p:nvSpPr>
        <p:spPr>
          <a:xfrm>
            <a:off x="4572000" y="3786190"/>
            <a:ext cx="1399742" cy="461665"/>
          </a:xfrm>
          <a:prstGeom prst="rect">
            <a:avLst/>
          </a:prstGeom>
        </p:spPr>
        <p:txBody>
          <a:bodyPr wrap="none">
            <a:spAutoFit/>
          </a:bodyPr>
          <a:lstStyle/>
          <a:p>
            <a:r>
              <a:rPr lang="en-US" sz="2400" b="1" dirty="0" smtClean="0">
                <a:solidFill>
                  <a:srgbClr val="C00000"/>
                </a:solidFill>
              </a:rPr>
              <a:t>(p=0.081)</a:t>
            </a:r>
            <a:endParaRPr lang="el-GR" sz="2400" dirty="0"/>
          </a:p>
        </p:txBody>
      </p:sp>
    </p:spTree>
    <p:extLst>
      <p:ext uri="{BB962C8B-B14F-4D97-AF65-F5344CB8AC3E}">
        <p14:creationId xmlns:p14="http://schemas.microsoft.com/office/powerpoint/2010/main" val="5365607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sz="2600" b="1" dirty="0" smtClean="0">
                <a:solidFill>
                  <a:schemeClr val="tx2"/>
                </a:solidFill>
              </a:rPr>
              <a:t>Secondary end point of remission of </a:t>
            </a:r>
            <a:r>
              <a:rPr lang="en-US" sz="2600" b="1" dirty="0" err="1" smtClean="0">
                <a:solidFill>
                  <a:schemeClr val="tx2"/>
                </a:solidFill>
              </a:rPr>
              <a:t>proteinuria</a:t>
            </a:r>
            <a:r>
              <a:rPr lang="en-AU" sz="2600" b="1" dirty="0" smtClean="0">
                <a:solidFill>
                  <a:schemeClr val="tx2"/>
                </a:solidFill>
              </a:rPr>
              <a:t> in patients treated by either oral </a:t>
            </a:r>
            <a:r>
              <a:rPr lang="en-AU" sz="2600" b="1" dirty="0" err="1" smtClean="0">
                <a:solidFill>
                  <a:schemeClr val="tx2"/>
                </a:solidFill>
              </a:rPr>
              <a:t>prednisolone</a:t>
            </a:r>
            <a:r>
              <a:rPr lang="en-AU" sz="2600" b="1" dirty="0" smtClean="0">
                <a:solidFill>
                  <a:schemeClr val="tx2"/>
                </a:solidFill>
              </a:rPr>
              <a:t> daily or combination of </a:t>
            </a:r>
            <a:r>
              <a:rPr lang="en-AU" sz="2600" b="1" dirty="0" err="1" smtClean="0">
                <a:solidFill>
                  <a:schemeClr val="tx2"/>
                </a:solidFill>
              </a:rPr>
              <a:t>prednisolone</a:t>
            </a:r>
            <a:r>
              <a:rPr lang="en-AU" sz="2600" b="1" dirty="0" smtClean="0">
                <a:solidFill>
                  <a:schemeClr val="tx2"/>
                </a:solidFill>
              </a:rPr>
              <a:t> and </a:t>
            </a:r>
            <a:r>
              <a:rPr lang="en-AU" sz="2600" b="1" dirty="0" err="1" smtClean="0">
                <a:solidFill>
                  <a:schemeClr val="tx2"/>
                </a:solidFill>
              </a:rPr>
              <a:t>azathioprine</a:t>
            </a:r>
            <a:endParaRPr lang="el-GR" sz="2600" b="1" dirty="0">
              <a:solidFill>
                <a:schemeClr val="tx2"/>
              </a:solidFill>
            </a:endParaRPr>
          </a:p>
        </p:txBody>
      </p:sp>
      <p:sp>
        <p:nvSpPr>
          <p:cNvPr id="3" name="2 - Θέση περιεχομένου"/>
          <p:cNvSpPr>
            <a:spLocks noGrp="1"/>
          </p:cNvSpPr>
          <p:nvPr>
            <p:ph idx="1"/>
          </p:nvPr>
        </p:nvSpPr>
        <p:spPr>
          <a:xfrm>
            <a:off x="357158" y="1600200"/>
            <a:ext cx="8329642" cy="4525963"/>
          </a:xfrm>
        </p:spPr>
        <p:txBody>
          <a:bodyPr/>
          <a:lstStyle/>
          <a:p>
            <a:pPr algn="ctr">
              <a:buNone/>
            </a:pPr>
            <a:r>
              <a:rPr lang="en-US" sz="2600" b="1" dirty="0" smtClean="0">
                <a:solidFill>
                  <a:srgbClr val="C00000"/>
                </a:solidFill>
              </a:rPr>
              <a:t>Remission of </a:t>
            </a:r>
            <a:r>
              <a:rPr lang="en-US" sz="2600" b="1" dirty="0" err="1" smtClean="0">
                <a:solidFill>
                  <a:srgbClr val="C00000"/>
                </a:solidFill>
              </a:rPr>
              <a:t>proteinuria</a:t>
            </a:r>
            <a:r>
              <a:rPr lang="en-US" sz="2600" b="1" dirty="0" smtClean="0">
                <a:solidFill>
                  <a:srgbClr val="C00000"/>
                </a:solidFill>
              </a:rPr>
              <a:t> to &lt;0.5g/24h</a:t>
            </a:r>
          </a:p>
          <a:p>
            <a:endParaRPr lang="en-US" sz="2600" b="1" dirty="0" smtClean="0"/>
          </a:p>
          <a:p>
            <a:pPr algn="just">
              <a:buClr>
                <a:srgbClr val="C00000"/>
              </a:buClr>
            </a:pPr>
            <a:r>
              <a:rPr lang="en-US" sz="2600" b="1" dirty="0" smtClean="0">
                <a:solidFill>
                  <a:schemeClr val="tx2"/>
                </a:solidFill>
              </a:rPr>
              <a:t>In 35 of 76 patients (46%) treated by </a:t>
            </a:r>
            <a:r>
              <a:rPr lang="en-US" sz="2600" b="1" dirty="0" err="1" smtClean="0">
                <a:solidFill>
                  <a:schemeClr val="tx2"/>
                </a:solidFill>
              </a:rPr>
              <a:t>prednisolone</a:t>
            </a:r>
            <a:r>
              <a:rPr lang="en-US" sz="2600" b="1" dirty="0" smtClean="0">
                <a:solidFill>
                  <a:schemeClr val="tx2"/>
                </a:solidFill>
              </a:rPr>
              <a:t> per </a:t>
            </a:r>
            <a:r>
              <a:rPr lang="en-US" sz="2600" b="1" dirty="0" err="1" smtClean="0">
                <a:solidFill>
                  <a:schemeClr val="tx2"/>
                </a:solidFill>
              </a:rPr>
              <a:t>os</a:t>
            </a:r>
            <a:r>
              <a:rPr lang="en-US" sz="2600" b="1" dirty="0" smtClean="0">
                <a:solidFill>
                  <a:schemeClr val="tx2"/>
                </a:solidFill>
              </a:rPr>
              <a:t> </a:t>
            </a:r>
          </a:p>
          <a:p>
            <a:pPr algn="just">
              <a:buClr>
                <a:srgbClr val="C00000"/>
              </a:buClr>
            </a:pPr>
            <a:r>
              <a:rPr lang="en-US" sz="2600" b="1" dirty="0" smtClean="0">
                <a:solidFill>
                  <a:schemeClr val="tx2"/>
                </a:solidFill>
              </a:rPr>
              <a:t>In 17 out of  32 patients (53%) treated by </a:t>
            </a:r>
            <a:r>
              <a:rPr lang="en-US" sz="2600" b="1" dirty="0" err="1" smtClean="0">
                <a:solidFill>
                  <a:schemeClr val="tx2"/>
                </a:solidFill>
              </a:rPr>
              <a:t>prednisolone</a:t>
            </a:r>
            <a:r>
              <a:rPr lang="en-US" sz="2600" b="1" dirty="0" smtClean="0">
                <a:solidFill>
                  <a:schemeClr val="tx2"/>
                </a:solidFill>
              </a:rPr>
              <a:t> and </a:t>
            </a:r>
            <a:r>
              <a:rPr lang="en-US" sz="2600" b="1" dirty="0" err="1" smtClean="0">
                <a:solidFill>
                  <a:schemeClr val="tx2"/>
                </a:solidFill>
              </a:rPr>
              <a:t>azathioprine</a:t>
            </a:r>
            <a:r>
              <a:rPr lang="en-US" sz="2600" b="1" dirty="0" smtClean="0">
                <a:solidFill>
                  <a:schemeClr val="tx2"/>
                </a:solidFill>
              </a:rPr>
              <a:t> </a:t>
            </a:r>
          </a:p>
          <a:p>
            <a:pPr algn="just">
              <a:buClr>
                <a:srgbClr val="C00000"/>
              </a:buClr>
            </a:pPr>
            <a:r>
              <a:rPr lang="en-US" sz="2600" b="1" dirty="0" smtClean="0">
                <a:solidFill>
                  <a:schemeClr val="tx2"/>
                </a:solidFill>
              </a:rPr>
              <a:t>Patients treated by </a:t>
            </a:r>
            <a:r>
              <a:rPr lang="en-US" sz="2600" b="1" dirty="0" err="1" smtClean="0">
                <a:solidFill>
                  <a:schemeClr val="tx2"/>
                </a:solidFill>
              </a:rPr>
              <a:t>prednisolone</a:t>
            </a:r>
            <a:r>
              <a:rPr lang="en-US" sz="2600" b="1" dirty="0" smtClean="0">
                <a:solidFill>
                  <a:schemeClr val="tx2"/>
                </a:solidFill>
              </a:rPr>
              <a:t> and </a:t>
            </a:r>
            <a:r>
              <a:rPr lang="en-US" sz="2600" b="1" dirty="0" err="1" smtClean="0">
                <a:solidFill>
                  <a:schemeClr val="tx2"/>
                </a:solidFill>
              </a:rPr>
              <a:t>azathioprine</a:t>
            </a:r>
            <a:r>
              <a:rPr lang="en-US" sz="2600" b="1" dirty="0" smtClean="0">
                <a:solidFill>
                  <a:schemeClr val="tx2"/>
                </a:solidFill>
              </a:rPr>
              <a:t> showed more frequently remission than those treated by </a:t>
            </a:r>
            <a:r>
              <a:rPr lang="en-US" sz="2600" b="1" dirty="0" err="1" smtClean="0">
                <a:solidFill>
                  <a:schemeClr val="tx2"/>
                </a:solidFill>
              </a:rPr>
              <a:t>prednisolone</a:t>
            </a:r>
            <a:r>
              <a:rPr lang="en-US" sz="2600" b="1" dirty="0" smtClean="0">
                <a:solidFill>
                  <a:schemeClr val="tx2"/>
                </a:solidFill>
              </a:rPr>
              <a:t> per </a:t>
            </a:r>
            <a:r>
              <a:rPr lang="en-US" sz="2600" b="1" dirty="0" err="1" smtClean="0">
                <a:solidFill>
                  <a:schemeClr val="tx2"/>
                </a:solidFill>
              </a:rPr>
              <a:t>os</a:t>
            </a:r>
            <a:r>
              <a:rPr lang="en-US" sz="2600" b="1" dirty="0" smtClean="0">
                <a:solidFill>
                  <a:schemeClr val="tx2"/>
                </a:solidFill>
              </a:rPr>
              <a:t> daily</a:t>
            </a:r>
          </a:p>
          <a:p>
            <a:pPr algn="ctr">
              <a:buNone/>
            </a:pPr>
            <a:endParaRPr lang="en-US" sz="2600" b="1" dirty="0" smtClean="0">
              <a:solidFill>
                <a:srgbClr val="C00000"/>
              </a:solidFill>
            </a:endParaRPr>
          </a:p>
          <a:p>
            <a:pPr algn="ctr">
              <a:buNone/>
            </a:pPr>
            <a:r>
              <a:rPr lang="en-US" sz="2600" b="1" dirty="0" smtClean="0">
                <a:solidFill>
                  <a:srgbClr val="C00000"/>
                </a:solidFill>
              </a:rPr>
              <a:t>p=0.037</a:t>
            </a:r>
            <a:endParaRPr lang="el-GR" sz="2600" b="1" dirty="0">
              <a:solidFill>
                <a:srgbClr val="C0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74638"/>
            <a:ext cx="8715436" cy="1143000"/>
          </a:xfrm>
        </p:spPr>
        <p:txBody>
          <a:bodyPr>
            <a:noAutofit/>
          </a:bodyPr>
          <a:lstStyle/>
          <a:p>
            <a:pPr algn="ctr"/>
            <a:r>
              <a:rPr lang="en-US" sz="2400" b="1" dirty="0">
                <a:solidFill>
                  <a:schemeClr val="tx2"/>
                </a:solidFill>
              </a:rPr>
              <a:t>S</a:t>
            </a:r>
            <a:r>
              <a:rPr lang="en-GB" sz="2600" b="1" dirty="0" err="1">
                <a:solidFill>
                  <a:schemeClr val="tx2"/>
                </a:solidFill>
              </a:rPr>
              <a:t>urvival</a:t>
            </a:r>
            <a:r>
              <a:rPr lang="en-GB" sz="2600" b="1" dirty="0">
                <a:solidFill>
                  <a:schemeClr val="tx2"/>
                </a:solidFill>
              </a:rPr>
              <a:t> free from the end </a:t>
            </a:r>
            <a:r>
              <a:rPr lang="en-GB" sz="2600" b="1" dirty="0" smtClean="0">
                <a:solidFill>
                  <a:schemeClr val="tx2"/>
                </a:solidFill>
              </a:rPr>
              <a:t>point </a:t>
            </a:r>
            <a:r>
              <a:rPr lang="en-GB" sz="2600" b="1" dirty="0">
                <a:solidFill>
                  <a:schemeClr val="tx2"/>
                </a:solidFill>
              </a:rPr>
              <a:t>of </a:t>
            </a:r>
            <a:r>
              <a:rPr lang="en-GB" sz="2600" b="1" dirty="0" smtClean="0">
                <a:solidFill>
                  <a:schemeClr val="tx2"/>
                </a:solidFill>
              </a:rPr>
              <a:t>ESRD </a:t>
            </a:r>
            <a:r>
              <a:rPr lang="en-US" sz="2600" b="1" dirty="0" smtClean="0">
                <a:solidFill>
                  <a:schemeClr val="tx2"/>
                </a:solidFill>
              </a:rPr>
              <a:t> </a:t>
            </a:r>
            <a:r>
              <a:rPr lang="en-US" sz="2600" b="1" dirty="0">
                <a:solidFill>
                  <a:schemeClr val="tx2"/>
                </a:solidFill>
              </a:rPr>
              <a:t>of patients treated by either IV methylprednisolone and oral </a:t>
            </a:r>
            <a:r>
              <a:rPr lang="en-US" sz="2600" b="1" dirty="0" err="1">
                <a:solidFill>
                  <a:schemeClr val="tx2"/>
                </a:solidFill>
              </a:rPr>
              <a:t>prednizolone</a:t>
            </a:r>
            <a:r>
              <a:rPr lang="en-US" sz="2600" b="1" dirty="0">
                <a:solidFill>
                  <a:schemeClr val="tx2"/>
                </a:solidFill>
              </a:rPr>
              <a:t> on alternate days or combination of prednisolone and </a:t>
            </a:r>
            <a:r>
              <a:rPr lang="en-US" sz="2600" b="1" dirty="0" err="1">
                <a:solidFill>
                  <a:schemeClr val="tx2"/>
                </a:solidFill>
              </a:rPr>
              <a:t>azathioprine</a:t>
            </a:r>
            <a:r>
              <a:rPr lang="en-US" sz="2600" b="1" dirty="0">
                <a:solidFill>
                  <a:schemeClr val="tx2"/>
                </a:solidFill>
              </a:rPr>
              <a:t> </a:t>
            </a:r>
            <a:r>
              <a:rPr lang="en-US" sz="2600" b="1" dirty="0" smtClean="0">
                <a:solidFill>
                  <a:schemeClr val="tx2"/>
                </a:solidFill>
              </a:rPr>
              <a:t>daily</a:t>
            </a:r>
            <a:endParaRPr lang="en-US" sz="2600" b="1" dirty="0">
              <a:solidFill>
                <a:schemeClr val="tx2"/>
              </a:solidFill>
            </a:endParaRPr>
          </a:p>
        </p:txBody>
      </p:sp>
      <p:pic>
        <p:nvPicPr>
          <p:cNvPr id="24578"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720" y="1654935"/>
            <a:ext cx="6500858" cy="5203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3 - Ορθογώνιο"/>
          <p:cNvSpPr/>
          <p:nvPr/>
        </p:nvSpPr>
        <p:spPr>
          <a:xfrm>
            <a:off x="5938033" y="3643314"/>
            <a:ext cx="792205" cy="461665"/>
          </a:xfrm>
          <a:prstGeom prst="rect">
            <a:avLst/>
          </a:prstGeom>
        </p:spPr>
        <p:txBody>
          <a:bodyPr wrap="none">
            <a:spAutoFit/>
          </a:bodyPr>
          <a:lstStyle/>
          <a:p>
            <a:pPr algn="ctr">
              <a:buNone/>
            </a:pPr>
            <a:r>
              <a:rPr lang="en-US" sz="2400" b="1" dirty="0" smtClean="0">
                <a:solidFill>
                  <a:srgbClr val="C00000"/>
                </a:solidFill>
              </a:rPr>
              <a:t>p=ns</a:t>
            </a:r>
            <a:endParaRPr lang="el-GR" sz="2400" b="1" dirty="0">
              <a:solidFill>
                <a:srgbClr val="C00000"/>
              </a:solidFill>
            </a:endParaRPr>
          </a:p>
        </p:txBody>
      </p:sp>
    </p:spTree>
    <p:extLst>
      <p:ext uri="{BB962C8B-B14F-4D97-AF65-F5344CB8AC3E}">
        <p14:creationId xmlns:p14="http://schemas.microsoft.com/office/powerpoint/2010/main" val="25736133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sz="2600" b="1" dirty="0" smtClean="0">
                <a:solidFill>
                  <a:schemeClr val="tx2"/>
                </a:solidFill>
              </a:rPr>
              <a:t>Secondary end point of remission of </a:t>
            </a:r>
            <a:r>
              <a:rPr lang="en-US" sz="2600" b="1" dirty="0" err="1" smtClean="0">
                <a:solidFill>
                  <a:schemeClr val="tx2"/>
                </a:solidFill>
              </a:rPr>
              <a:t>proteinuria</a:t>
            </a:r>
            <a:r>
              <a:rPr lang="en-AU" sz="2600" b="1" dirty="0" smtClean="0">
                <a:solidFill>
                  <a:schemeClr val="tx2"/>
                </a:solidFill>
              </a:rPr>
              <a:t> in patients treated by either </a:t>
            </a:r>
            <a:r>
              <a:rPr lang="en-US" sz="2600" b="1" dirty="0" smtClean="0">
                <a:solidFill>
                  <a:schemeClr val="tx2"/>
                </a:solidFill>
              </a:rPr>
              <a:t>IV </a:t>
            </a:r>
            <a:r>
              <a:rPr lang="en-US" sz="2600" b="1" dirty="0" err="1" smtClean="0">
                <a:solidFill>
                  <a:schemeClr val="tx2"/>
                </a:solidFill>
              </a:rPr>
              <a:t>methylprednisolone</a:t>
            </a:r>
            <a:r>
              <a:rPr lang="en-US" sz="2600" b="1" dirty="0" smtClean="0">
                <a:solidFill>
                  <a:schemeClr val="tx2"/>
                </a:solidFill>
              </a:rPr>
              <a:t> and oral </a:t>
            </a:r>
            <a:r>
              <a:rPr lang="en-US" sz="2600" b="1" dirty="0" err="1" smtClean="0">
                <a:solidFill>
                  <a:schemeClr val="tx2"/>
                </a:solidFill>
              </a:rPr>
              <a:t>prednizolone</a:t>
            </a:r>
            <a:r>
              <a:rPr lang="en-US" sz="2600" b="1" dirty="0" smtClean="0">
                <a:solidFill>
                  <a:schemeClr val="tx2"/>
                </a:solidFill>
              </a:rPr>
              <a:t> on alternate days or combination of </a:t>
            </a:r>
            <a:r>
              <a:rPr lang="en-US" sz="2600" b="1" dirty="0" err="1" smtClean="0">
                <a:solidFill>
                  <a:schemeClr val="tx2"/>
                </a:solidFill>
              </a:rPr>
              <a:t>prednisolone</a:t>
            </a:r>
            <a:r>
              <a:rPr lang="en-US" sz="2600" b="1" dirty="0" smtClean="0">
                <a:solidFill>
                  <a:schemeClr val="tx2"/>
                </a:solidFill>
              </a:rPr>
              <a:t> and </a:t>
            </a:r>
            <a:r>
              <a:rPr lang="en-US" sz="2600" b="1" dirty="0" err="1" smtClean="0">
                <a:solidFill>
                  <a:schemeClr val="tx2"/>
                </a:solidFill>
              </a:rPr>
              <a:t>azathioprine</a:t>
            </a:r>
            <a:r>
              <a:rPr lang="en-US" sz="2600" b="1" dirty="0" smtClean="0">
                <a:solidFill>
                  <a:schemeClr val="tx2"/>
                </a:solidFill>
              </a:rPr>
              <a:t> daily</a:t>
            </a:r>
            <a:endParaRPr lang="el-GR" sz="2600" b="1" dirty="0">
              <a:solidFill>
                <a:schemeClr val="tx2"/>
              </a:solidFill>
            </a:endParaRPr>
          </a:p>
        </p:txBody>
      </p:sp>
      <p:sp>
        <p:nvSpPr>
          <p:cNvPr id="3" name="2 - Θέση περιεχομένου"/>
          <p:cNvSpPr>
            <a:spLocks noGrp="1"/>
          </p:cNvSpPr>
          <p:nvPr>
            <p:ph idx="1"/>
          </p:nvPr>
        </p:nvSpPr>
        <p:spPr>
          <a:xfrm>
            <a:off x="428596" y="1928802"/>
            <a:ext cx="8329642" cy="4525963"/>
          </a:xfrm>
        </p:spPr>
        <p:txBody>
          <a:bodyPr/>
          <a:lstStyle/>
          <a:p>
            <a:pPr algn="just">
              <a:buClr>
                <a:srgbClr val="C00000"/>
              </a:buClr>
              <a:buFont typeface="Wingdings" pitchFamily="2" charset="2"/>
              <a:buChar char="§"/>
            </a:pPr>
            <a:r>
              <a:rPr lang="en-US" sz="2600" b="1" dirty="0" smtClean="0">
                <a:solidFill>
                  <a:schemeClr val="tx2"/>
                </a:solidFill>
              </a:rPr>
              <a:t>The remission rate of </a:t>
            </a:r>
            <a:r>
              <a:rPr lang="en-US" sz="2600" b="1" dirty="0" err="1" smtClean="0">
                <a:solidFill>
                  <a:schemeClr val="tx2"/>
                </a:solidFill>
              </a:rPr>
              <a:t>proteinuria</a:t>
            </a:r>
            <a:r>
              <a:rPr lang="en-US" sz="2600" b="1" dirty="0" smtClean="0">
                <a:solidFill>
                  <a:schemeClr val="tx2"/>
                </a:solidFill>
              </a:rPr>
              <a:t> was not different  between patients treated by </a:t>
            </a:r>
            <a:r>
              <a:rPr lang="en-US" sz="2600" b="1" dirty="0" err="1" smtClean="0">
                <a:solidFill>
                  <a:schemeClr val="tx2"/>
                </a:solidFill>
              </a:rPr>
              <a:t>prednisolone</a:t>
            </a:r>
            <a:r>
              <a:rPr lang="en-US" sz="2600" b="1" dirty="0" smtClean="0">
                <a:solidFill>
                  <a:schemeClr val="tx2"/>
                </a:solidFill>
              </a:rPr>
              <a:t> and </a:t>
            </a:r>
            <a:r>
              <a:rPr lang="en-US" sz="2600" b="1" dirty="0" err="1" smtClean="0">
                <a:solidFill>
                  <a:schemeClr val="tx2"/>
                </a:solidFill>
              </a:rPr>
              <a:t>azathioprine</a:t>
            </a:r>
            <a:r>
              <a:rPr lang="en-US" sz="2600" b="1" dirty="0" smtClean="0">
                <a:solidFill>
                  <a:schemeClr val="tx2"/>
                </a:solidFill>
              </a:rPr>
              <a:t> and those treated by IV </a:t>
            </a:r>
            <a:r>
              <a:rPr lang="en-US" sz="2600" b="1" dirty="0" err="1" smtClean="0">
                <a:solidFill>
                  <a:schemeClr val="tx2"/>
                </a:solidFill>
              </a:rPr>
              <a:t>methylprednisolone</a:t>
            </a:r>
            <a:r>
              <a:rPr lang="en-US" sz="2600" b="1" dirty="0" smtClean="0">
                <a:solidFill>
                  <a:schemeClr val="tx2"/>
                </a:solidFill>
              </a:rPr>
              <a:t> initially </a:t>
            </a:r>
            <a:r>
              <a:rPr lang="en-AU" sz="2600" b="1" dirty="0" smtClean="0">
                <a:solidFill>
                  <a:schemeClr val="tx2"/>
                </a:solidFill>
              </a:rPr>
              <a:t>followed by oral </a:t>
            </a:r>
            <a:r>
              <a:rPr lang="en-AU" sz="2600" b="1" dirty="0" err="1" smtClean="0">
                <a:solidFill>
                  <a:schemeClr val="tx2"/>
                </a:solidFill>
              </a:rPr>
              <a:t>prednisolone</a:t>
            </a:r>
            <a:r>
              <a:rPr lang="en-AU" sz="2600" b="1" dirty="0" smtClean="0">
                <a:solidFill>
                  <a:schemeClr val="tx2"/>
                </a:solidFill>
              </a:rPr>
              <a:t> every other day</a:t>
            </a:r>
            <a:r>
              <a:rPr lang="en-US" sz="2600" b="1" dirty="0" smtClean="0">
                <a:solidFill>
                  <a:schemeClr val="tx2"/>
                </a:solidFill>
              </a:rPr>
              <a:t> </a:t>
            </a:r>
          </a:p>
          <a:p>
            <a:pPr algn="just"/>
            <a:endParaRPr lang="en-US" sz="2600" dirty="0" smtClean="0"/>
          </a:p>
          <a:p>
            <a:pPr algn="ctr">
              <a:buNone/>
            </a:pPr>
            <a:r>
              <a:rPr lang="en-US" sz="2600" b="1" dirty="0" smtClean="0">
                <a:solidFill>
                  <a:srgbClr val="C00000"/>
                </a:solidFill>
              </a:rPr>
              <a:t>p=ns</a:t>
            </a:r>
            <a:endParaRPr lang="el-GR" sz="2600" b="1" dirty="0">
              <a:solidFill>
                <a:srgbClr val="C00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sz="2800" b="1" dirty="0" smtClean="0">
                <a:solidFill>
                  <a:schemeClr val="tx2"/>
                </a:solidFill>
              </a:rPr>
              <a:t>Side effects of immunosuppressive drugs</a:t>
            </a:r>
            <a:endParaRPr lang="el-GR" sz="2800" b="1" dirty="0">
              <a:solidFill>
                <a:schemeClr val="tx2"/>
              </a:solidFill>
            </a:endParaRPr>
          </a:p>
        </p:txBody>
      </p:sp>
      <p:sp>
        <p:nvSpPr>
          <p:cNvPr id="3" name="2 - Θέση περιεχομένου"/>
          <p:cNvSpPr>
            <a:spLocks noGrp="1"/>
          </p:cNvSpPr>
          <p:nvPr>
            <p:ph idx="1"/>
          </p:nvPr>
        </p:nvSpPr>
        <p:spPr/>
        <p:txBody>
          <a:bodyPr/>
          <a:lstStyle/>
          <a:p>
            <a:pPr algn="ctr">
              <a:buNone/>
            </a:pPr>
            <a:r>
              <a:rPr lang="en-AU" sz="2600" b="1" dirty="0" smtClean="0">
                <a:solidFill>
                  <a:schemeClr val="tx2"/>
                </a:solidFill>
              </a:rPr>
              <a:t>Side effects related to </a:t>
            </a:r>
            <a:r>
              <a:rPr lang="en-AU" sz="2600" b="1" dirty="0" err="1" smtClean="0">
                <a:solidFill>
                  <a:schemeClr val="tx2"/>
                </a:solidFill>
              </a:rPr>
              <a:t>immunossuppressive</a:t>
            </a:r>
            <a:r>
              <a:rPr lang="en-AU" sz="2600" b="1" dirty="0" smtClean="0">
                <a:solidFill>
                  <a:schemeClr val="tx2"/>
                </a:solidFill>
              </a:rPr>
              <a:t> drugs were observed  in 25 out of 195 treated patients (12.8%) </a:t>
            </a:r>
          </a:p>
          <a:p>
            <a:pPr algn="ctr">
              <a:buNone/>
            </a:pPr>
            <a:endParaRPr lang="en-AU" sz="2600" b="1" dirty="0" smtClean="0">
              <a:solidFill>
                <a:srgbClr val="C00000"/>
              </a:solidFill>
            </a:endParaRPr>
          </a:p>
          <a:p>
            <a:pPr algn="ctr">
              <a:buNone/>
            </a:pPr>
            <a:r>
              <a:rPr lang="en-AU" sz="2600" b="1" dirty="0" smtClean="0">
                <a:solidFill>
                  <a:srgbClr val="C00000"/>
                </a:solidFill>
              </a:rPr>
              <a:t>Adverse events related to corticosteroids (12%) </a:t>
            </a:r>
          </a:p>
          <a:p>
            <a:pPr algn="just">
              <a:buClr>
                <a:srgbClr val="C00000"/>
              </a:buClr>
              <a:buFont typeface="Wingdings" pitchFamily="2" charset="2"/>
              <a:buChar char="ü"/>
            </a:pPr>
            <a:r>
              <a:rPr lang="en-AU" sz="2600" b="1" dirty="0" err="1" smtClean="0">
                <a:solidFill>
                  <a:schemeClr val="tx2"/>
                </a:solidFill>
              </a:rPr>
              <a:t>Osteonecrosis</a:t>
            </a:r>
            <a:r>
              <a:rPr lang="en-AU" sz="2600" b="1" dirty="0" smtClean="0">
                <a:solidFill>
                  <a:schemeClr val="tx2"/>
                </a:solidFill>
              </a:rPr>
              <a:t> and/or </a:t>
            </a:r>
            <a:r>
              <a:rPr lang="en-AU" sz="2600" b="1" dirty="0" err="1" smtClean="0">
                <a:solidFill>
                  <a:schemeClr val="tx2"/>
                </a:solidFill>
              </a:rPr>
              <a:t>osteopenia</a:t>
            </a:r>
            <a:r>
              <a:rPr lang="en-AU" sz="2600" b="1" dirty="0" smtClean="0">
                <a:solidFill>
                  <a:schemeClr val="tx2"/>
                </a:solidFill>
              </a:rPr>
              <a:t>: n= 3 </a:t>
            </a:r>
          </a:p>
          <a:p>
            <a:pPr algn="just">
              <a:buClr>
                <a:srgbClr val="C00000"/>
              </a:buClr>
              <a:buFont typeface="Wingdings" pitchFamily="2" charset="2"/>
              <a:buChar char="ü"/>
            </a:pPr>
            <a:r>
              <a:rPr lang="en-AU" sz="2600" b="1" dirty="0" smtClean="0">
                <a:solidFill>
                  <a:schemeClr val="tx2"/>
                </a:solidFill>
              </a:rPr>
              <a:t> </a:t>
            </a:r>
            <a:r>
              <a:rPr lang="en-AU" sz="2600" b="1" dirty="0" err="1" smtClean="0">
                <a:solidFill>
                  <a:schemeClr val="tx2"/>
                </a:solidFill>
              </a:rPr>
              <a:t>Myopathy</a:t>
            </a:r>
            <a:r>
              <a:rPr lang="en-AU" sz="2600" b="1" dirty="0" smtClean="0">
                <a:solidFill>
                  <a:schemeClr val="tx2"/>
                </a:solidFill>
              </a:rPr>
              <a:t>: n=4</a:t>
            </a:r>
          </a:p>
          <a:p>
            <a:pPr algn="just">
              <a:buClr>
                <a:srgbClr val="C00000"/>
              </a:buClr>
              <a:buFont typeface="Wingdings" pitchFamily="2" charset="2"/>
              <a:buChar char="ü"/>
            </a:pPr>
            <a:r>
              <a:rPr lang="en-AU" sz="2600" b="1" dirty="0" smtClean="0">
                <a:solidFill>
                  <a:schemeClr val="tx2"/>
                </a:solidFill>
              </a:rPr>
              <a:t>Glaucoma: n=2</a:t>
            </a:r>
          </a:p>
          <a:p>
            <a:pPr algn="just">
              <a:buClr>
                <a:srgbClr val="C00000"/>
              </a:buClr>
              <a:buFont typeface="Wingdings" pitchFamily="2" charset="2"/>
              <a:buChar char="ü"/>
            </a:pPr>
            <a:r>
              <a:rPr lang="en-AU" sz="2600" b="1" dirty="0" err="1" smtClean="0">
                <a:solidFill>
                  <a:schemeClr val="tx2"/>
                </a:solidFill>
              </a:rPr>
              <a:t>Cushingoid</a:t>
            </a:r>
            <a:r>
              <a:rPr lang="en-AU" sz="2600" b="1" dirty="0" smtClean="0">
                <a:solidFill>
                  <a:schemeClr val="tx2"/>
                </a:solidFill>
              </a:rPr>
              <a:t>: n=6 </a:t>
            </a:r>
          </a:p>
          <a:p>
            <a:pPr algn="just">
              <a:buClr>
                <a:srgbClr val="C00000"/>
              </a:buClr>
              <a:buFont typeface="Wingdings" pitchFamily="2" charset="2"/>
              <a:buChar char="ü"/>
            </a:pPr>
            <a:r>
              <a:rPr lang="en-AU" sz="2600" b="1" dirty="0" smtClean="0">
                <a:solidFill>
                  <a:schemeClr val="tx2"/>
                </a:solidFill>
              </a:rPr>
              <a:t>Deterioration of a bipolar disease: n= 1 </a:t>
            </a:r>
            <a:endParaRPr lang="el-GR" sz="2600" b="1" dirty="0">
              <a:solidFill>
                <a:schemeClr val="tx2"/>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14290"/>
            <a:ext cx="8229600" cy="1143000"/>
          </a:xfrm>
        </p:spPr>
        <p:txBody>
          <a:bodyPr/>
          <a:lstStyle/>
          <a:p>
            <a:r>
              <a:rPr lang="en-US" sz="2800" b="1" dirty="0" smtClean="0">
                <a:solidFill>
                  <a:schemeClr val="tx2"/>
                </a:solidFill>
              </a:rPr>
              <a:t>Side effects of immunosuppressive drugs</a:t>
            </a:r>
            <a:endParaRPr lang="el-GR" sz="2800" b="1" dirty="0">
              <a:solidFill>
                <a:schemeClr val="tx2"/>
              </a:solidFill>
            </a:endParaRPr>
          </a:p>
        </p:txBody>
      </p:sp>
      <p:sp>
        <p:nvSpPr>
          <p:cNvPr id="3" name="2 - Θέση περιεχομένου"/>
          <p:cNvSpPr>
            <a:spLocks noGrp="1"/>
          </p:cNvSpPr>
          <p:nvPr>
            <p:ph idx="1"/>
          </p:nvPr>
        </p:nvSpPr>
        <p:spPr>
          <a:xfrm>
            <a:off x="500034" y="1285860"/>
            <a:ext cx="8229600" cy="4525963"/>
          </a:xfrm>
        </p:spPr>
        <p:txBody>
          <a:bodyPr/>
          <a:lstStyle/>
          <a:p>
            <a:pPr algn="ctr">
              <a:buNone/>
            </a:pPr>
            <a:r>
              <a:rPr lang="en-AU" sz="2600" b="1" dirty="0" smtClean="0">
                <a:solidFill>
                  <a:srgbClr val="C00000"/>
                </a:solidFill>
              </a:rPr>
              <a:t>Adverse events related to </a:t>
            </a:r>
            <a:r>
              <a:rPr lang="en-AU" sz="2600" b="1" dirty="0" err="1" smtClean="0">
                <a:solidFill>
                  <a:srgbClr val="C00000"/>
                </a:solidFill>
              </a:rPr>
              <a:t>azathioprine</a:t>
            </a:r>
            <a:r>
              <a:rPr lang="en-AU" sz="2600" b="1" dirty="0" smtClean="0">
                <a:solidFill>
                  <a:srgbClr val="C00000"/>
                </a:solidFill>
              </a:rPr>
              <a:t> (15.6%) </a:t>
            </a:r>
          </a:p>
          <a:p>
            <a:pPr algn="just">
              <a:buClr>
                <a:srgbClr val="C00000"/>
              </a:buClr>
              <a:buFont typeface="Wingdings" pitchFamily="2" charset="2"/>
              <a:buChar char="ü"/>
            </a:pPr>
            <a:r>
              <a:rPr lang="en-AU" sz="2600" b="1" dirty="0" smtClean="0">
                <a:solidFill>
                  <a:schemeClr val="tx2"/>
                </a:solidFill>
              </a:rPr>
              <a:t>Gastrointestinal symptoms: n=2</a:t>
            </a:r>
          </a:p>
          <a:p>
            <a:pPr algn="just">
              <a:buClr>
                <a:srgbClr val="C00000"/>
              </a:buClr>
              <a:buFont typeface="Wingdings" pitchFamily="2" charset="2"/>
              <a:buChar char="ü"/>
            </a:pPr>
            <a:r>
              <a:rPr lang="en-AU" sz="2600" b="1" dirty="0" smtClean="0">
                <a:solidFill>
                  <a:schemeClr val="tx2"/>
                </a:solidFill>
              </a:rPr>
              <a:t>Elevated liver enzymes: n=2 </a:t>
            </a:r>
          </a:p>
          <a:p>
            <a:pPr algn="just">
              <a:buClr>
                <a:srgbClr val="C00000"/>
              </a:buClr>
              <a:buFont typeface="Wingdings" pitchFamily="2" charset="2"/>
              <a:buChar char="ü"/>
            </a:pPr>
            <a:r>
              <a:rPr lang="en-AU" sz="2600" b="1" dirty="0" err="1" smtClean="0">
                <a:solidFill>
                  <a:schemeClr val="tx2"/>
                </a:solidFill>
              </a:rPr>
              <a:t>Leucopenia</a:t>
            </a:r>
            <a:r>
              <a:rPr lang="en-AU" sz="2600" b="1" dirty="0" smtClean="0">
                <a:solidFill>
                  <a:schemeClr val="tx2"/>
                </a:solidFill>
              </a:rPr>
              <a:t>: n= 1 </a:t>
            </a:r>
          </a:p>
          <a:p>
            <a:pPr algn="just"/>
            <a:endParaRPr lang="en-AU" sz="2600" dirty="0" smtClean="0"/>
          </a:p>
          <a:p>
            <a:pPr algn="ctr">
              <a:buNone/>
            </a:pPr>
            <a:r>
              <a:rPr lang="en-AU" sz="2600" b="1" dirty="0" smtClean="0">
                <a:solidFill>
                  <a:srgbClr val="C00000"/>
                </a:solidFill>
              </a:rPr>
              <a:t>Adverse events related to MMF</a:t>
            </a:r>
            <a:endParaRPr lang="en-AU" sz="2600" dirty="0" smtClean="0"/>
          </a:p>
          <a:p>
            <a:pPr algn="just">
              <a:buClr>
                <a:srgbClr val="C00000"/>
              </a:buClr>
              <a:buFont typeface="Wingdings" pitchFamily="2" charset="2"/>
              <a:buChar char="ü"/>
            </a:pPr>
            <a:r>
              <a:rPr lang="en-AU" sz="2600" b="1" dirty="0" smtClean="0">
                <a:solidFill>
                  <a:schemeClr val="tx2"/>
                </a:solidFill>
              </a:rPr>
              <a:t>Gastrointestinal symptoms: n=1</a:t>
            </a:r>
          </a:p>
          <a:p>
            <a:pPr algn="just">
              <a:buClr>
                <a:srgbClr val="C00000"/>
              </a:buClr>
              <a:buFont typeface="Wingdings" pitchFamily="2" charset="2"/>
              <a:buChar char="ü"/>
            </a:pPr>
            <a:r>
              <a:rPr lang="en-AU" sz="2600" b="1" dirty="0" err="1" smtClean="0">
                <a:solidFill>
                  <a:schemeClr val="tx2"/>
                </a:solidFill>
              </a:rPr>
              <a:t>Leucopenia</a:t>
            </a:r>
            <a:r>
              <a:rPr lang="en-AU" sz="2600" b="1" dirty="0" smtClean="0">
                <a:solidFill>
                  <a:schemeClr val="tx2"/>
                </a:solidFill>
              </a:rPr>
              <a:t>: n=1 </a:t>
            </a:r>
          </a:p>
          <a:p>
            <a:pPr algn="just">
              <a:buClr>
                <a:srgbClr val="C00000"/>
              </a:buClr>
              <a:buFont typeface="Wingdings" pitchFamily="2" charset="2"/>
              <a:buChar char="ü"/>
            </a:pPr>
            <a:r>
              <a:rPr lang="en-AU" sz="2600" b="1" dirty="0" err="1" smtClean="0">
                <a:solidFill>
                  <a:schemeClr val="tx2"/>
                </a:solidFill>
              </a:rPr>
              <a:t>Osteomyelitis</a:t>
            </a:r>
            <a:r>
              <a:rPr lang="en-AU" sz="2600" b="1" dirty="0" smtClean="0">
                <a:solidFill>
                  <a:schemeClr val="tx2"/>
                </a:solidFill>
              </a:rPr>
              <a:t>: n=1 </a:t>
            </a:r>
          </a:p>
          <a:p>
            <a:pPr algn="just">
              <a:buClr>
                <a:srgbClr val="C00000"/>
              </a:buClr>
              <a:buFont typeface="Wingdings" pitchFamily="2" charset="2"/>
              <a:buChar char="§"/>
            </a:pPr>
            <a:r>
              <a:rPr lang="en-AU" sz="2600" b="1" dirty="0" err="1" smtClean="0">
                <a:solidFill>
                  <a:schemeClr val="tx2"/>
                </a:solidFill>
              </a:rPr>
              <a:t>Atypia</a:t>
            </a:r>
            <a:r>
              <a:rPr lang="en-AU" sz="2600" b="1" dirty="0" smtClean="0">
                <a:solidFill>
                  <a:schemeClr val="tx2"/>
                </a:solidFill>
              </a:rPr>
              <a:t> of epithelial cells of the bladder was observed in 1 patient who received corticosteroids and </a:t>
            </a:r>
            <a:r>
              <a:rPr lang="en-AU" sz="2600" b="1" dirty="0" err="1" smtClean="0">
                <a:solidFill>
                  <a:schemeClr val="tx2"/>
                </a:solidFill>
              </a:rPr>
              <a:t>cyclophosphamide</a:t>
            </a:r>
            <a:r>
              <a:rPr lang="en-AU" sz="2600" b="1" dirty="0" smtClean="0">
                <a:solidFill>
                  <a:schemeClr val="tx2"/>
                </a:solidFill>
              </a:rPr>
              <a:t> followed by </a:t>
            </a:r>
            <a:r>
              <a:rPr lang="en-AU" sz="2600" b="1" dirty="0" err="1" smtClean="0">
                <a:solidFill>
                  <a:schemeClr val="tx2"/>
                </a:solidFill>
              </a:rPr>
              <a:t>azathioprine</a:t>
            </a:r>
            <a:r>
              <a:rPr lang="en-AU" sz="2600" b="1" dirty="0" smtClean="0">
                <a:solidFill>
                  <a:schemeClr val="tx2"/>
                </a:solidFill>
              </a:rPr>
              <a:t>. </a:t>
            </a:r>
            <a:endParaRPr lang="el-GR" sz="2600" b="1" dirty="0" smtClean="0">
              <a:solidFill>
                <a:schemeClr val="tx2"/>
              </a:solidFill>
            </a:endParaRPr>
          </a:p>
          <a:p>
            <a:pPr algn="just">
              <a:buClr>
                <a:srgbClr val="C00000"/>
              </a:buClr>
              <a:buFont typeface="Wingdings" pitchFamily="2" charset="2"/>
              <a:buChar char="§"/>
            </a:pPr>
            <a:endParaRPr lang="en-AU" sz="2600" b="1" dirty="0" smtClean="0">
              <a:solidFill>
                <a:schemeClr val="tx2"/>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2 - Θέση περιεχομένου"/>
          <p:cNvSpPr>
            <a:spLocks noGrp="1"/>
          </p:cNvSpPr>
          <p:nvPr>
            <p:ph idx="4294967295"/>
          </p:nvPr>
        </p:nvSpPr>
        <p:spPr>
          <a:xfrm>
            <a:off x="250825" y="1052513"/>
            <a:ext cx="8642350" cy="4924425"/>
          </a:xfrm>
        </p:spPr>
        <p:txBody>
          <a:bodyPr/>
          <a:lstStyle/>
          <a:p>
            <a:pPr eaLnBrk="1" hangingPunct="1">
              <a:lnSpc>
                <a:spcPct val="90000"/>
              </a:lnSpc>
              <a:buFont typeface="Arial" charset="0"/>
              <a:buNone/>
            </a:pPr>
            <a:r>
              <a:rPr lang="el-GR" sz="2200" b="1" dirty="0" smtClean="0">
                <a:solidFill>
                  <a:srgbClr val="C00000"/>
                </a:solidFill>
                <a:latin typeface="Calibri" pitchFamily="34" charset="0"/>
                <a:cs typeface="Times New Roman" pitchFamily="18" charset="0"/>
              </a:rPr>
              <a:t>Ιπποκράτειο </a:t>
            </a:r>
            <a:r>
              <a:rPr lang="el-GR" sz="2200" b="1" dirty="0" err="1" smtClean="0">
                <a:solidFill>
                  <a:srgbClr val="C00000"/>
                </a:solidFill>
                <a:latin typeface="Calibri" pitchFamily="34" charset="0"/>
                <a:cs typeface="Times New Roman" pitchFamily="18" charset="0"/>
              </a:rPr>
              <a:t>Θεσ</a:t>
            </a:r>
            <a:r>
              <a:rPr lang="el-GR" sz="2200" b="1" dirty="0" smtClean="0">
                <a:solidFill>
                  <a:srgbClr val="C00000"/>
                </a:solidFill>
                <a:latin typeface="Calibri" pitchFamily="34" charset="0"/>
                <a:cs typeface="Times New Roman" pitchFamily="18" charset="0"/>
              </a:rPr>
              <a:t>/νίκης</a:t>
            </a:r>
            <a:r>
              <a:rPr lang="en-US" sz="2200" b="1" dirty="0" smtClean="0">
                <a:solidFill>
                  <a:srgbClr val="C00000"/>
                </a:solidFill>
                <a:latin typeface="Calibri" pitchFamily="34" charset="0"/>
                <a:cs typeface="Times New Roman" pitchFamily="18" charset="0"/>
              </a:rPr>
              <a:t>:</a:t>
            </a:r>
          </a:p>
          <a:p>
            <a:pPr eaLnBrk="1" hangingPunct="1">
              <a:lnSpc>
                <a:spcPct val="90000"/>
              </a:lnSpc>
              <a:buClr>
                <a:srgbClr val="C00000"/>
              </a:buClr>
              <a:buFont typeface="Wingdings" pitchFamily="2" charset="2"/>
              <a:buChar char="§"/>
            </a:pPr>
            <a:r>
              <a:rPr lang="el-GR" sz="2200" b="1" dirty="0" smtClean="0">
                <a:solidFill>
                  <a:schemeClr val="tx2"/>
                </a:solidFill>
                <a:latin typeface="Calibri" pitchFamily="34" charset="0"/>
                <a:cs typeface="Times New Roman" pitchFamily="18" charset="0"/>
              </a:rPr>
              <a:t>Α. </a:t>
            </a:r>
            <a:r>
              <a:rPr lang="el-GR" sz="2200" b="1" dirty="0" err="1" smtClean="0">
                <a:solidFill>
                  <a:schemeClr val="tx2"/>
                </a:solidFill>
                <a:latin typeface="Calibri" pitchFamily="34" charset="0"/>
                <a:cs typeface="Times New Roman" pitchFamily="18" charset="0"/>
              </a:rPr>
              <a:t>Παπαγιάννη</a:t>
            </a:r>
            <a:r>
              <a:rPr lang="el-GR" sz="2200" b="1" dirty="0" smtClean="0">
                <a:solidFill>
                  <a:schemeClr val="tx2"/>
                </a:solidFill>
                <a:latin typeface="Calibri" pitchFamily="34" charset="0"/>
                <a:cs typeface="Times New Roman" pitchFamily="18" charset="0"/>
              </a:rPr>
              <a:t>, Μ.</a:t>
            </a:r>
            <a:r>
              <a:rPr lang="en-US" sz="2200" b="1" dirty="0" smtClean="0">
                <a:solidFill>
                  <a:schemeClr val="tx2"/>
                </a:solidFill>
                <a:latin typeface="Calibri" pitchFamily="34" charset="0"/>
                <a:cs typeface="Times New Roman" pitchFamily="18" charset="0"/>
              </a:rPr>
              <a:t> </a:t>
            </a:r>
            <a:r>
              <a:rPr lang="el-GR" sz="2200" b="1" dirty="0" err="1" smtClean="0">
                <a:solidFill>
                  <a:schemeClr val="tx2"/>
                </a:solidFill>
                <a:latin typeface="Calibri" pitchFamily="34" charset="0"/>
                <a:cs typeface="Times New Roman" pitchFamily="18" charset="0"/>
              </a:rPr>
              <a:t>Στάγκου</a:t>
            </a:r>
            <a:endParaRPr lang="el-GR" sz="2200" b="1" dirty="0" smtClean="0">
              <a:solidFill>
                <a:schemeClr val="tx2"/>
              </a:solidFill>
              <a:latin typeface="Calibri" pitchFamily="34" charset="0"/>
              <a:cs typeface="Times New Roman" pitchFamily="18" charset="0"/>
            </a:endParaRPr>
          </a:p>
          <a:p>
            <a:pPr eaLnBrk="1" hangingPunct="1">
              <a:lnSpc>
                <a:spcPct val="90000"/>
              </a:lnSpc>
              <a:buClr>
                <a:schemeClr val="accent2"/>
              </a:buClr>
              <a:buFont typeface="Arial" charset="0"/>
              <a:buNone/>
            </a:pPr>
            <a:r>
              <a:rPr lang="el-GR" sz="2200" b="1" dirty="0" err="1" smtClean="0">
                <a:solidFill>
                  <a:srgbClr val="C00000"/>
                </a:solidFill>
                <a:latin typeface="Calibri" pitchFamily="34" charset="0"/>
                <a:cs typeface="Times New Roman" pitchFamily="18" charset="0"/>
              </a:rPr>
              <a:t>Λαικό</a:t>
            </a:r>
            <a:r>
              <a:rPr lang="en-US" sz="2200" b="1" dirty="0" smtClean="0">
                <a:solidFill>
                  <a:srgbClr val="C00000"/>
                </a:solidFill>
                <a:latin typeface="Calibri" pitchFamily="34" charset="0"/>
                <a:cs typeface="Times New Roman" pitchFamily="18" charset="0"/>
              </a:rPr>
              <a:t>:</a:t>
            </a:r>
          </a:p>
          <a:p>
            <a:pPr eaLnBrk="1" hangingPunct="1">
              <a:lnSpc>
                <a:spcPct val="90000"/>
              </a:lnSpc>
              <a:buClr>
                <a:srgbClr val="C00000"/>
              </a:buClr>
              <a:buFont typeface="Wingdings" pitchFamily="2" charset="2"/>
              <a:buChar char="§"/>
            </a:pPr>
            <a:r>
              <a:rPr lang="el-GR" sz="2200" b="1" dirty="0" smtClean="0">
                <a:solidFill>
                  <a:schemeClr val="tx2"/>
                </a:solidFill>
                <a:latin typeface="Calibri" pitchFamily="34" charset="0"/>
                <a:cs typeface="Times New Roman" pitchFamily="18" charset="0"/>
              </a:rPr>
              <a:t>Σ. </a:t>
            </a:r>
            <a:r>
              <a:rPr lang="el-GR" sz="2200" b="1" dirty="0" err="1" smtClean="0">
                <a:solidFill>
                  <a:schemeClr val="tx2"/>
                </a:solidFill>
                <a:latin typeface="Calibri" pitchFamily="34" charset="0"/>
                <a:cs typeface="Times New Roman" pitchFamily="18" charset="0"/>
              </a:rPr>
              <a:t>Μαρινάκη</a:t>
            </a:r>
            <a:r>
              <a:rPr lang="el-GR" sz="2200" b="1" dirty="0" smtClean="0">
                <a:solidFill>
                  <a:schemeClr val="tx2"/>
                </a:solidFill>
                <a:latin typeface="Calibri" pitchFamily="34" charset="0"/>
                <a:cs typeface="Times New Roman" pitchFamily="18" charset="0"/>
              </a:rPr>
              <a:t>, Α. </a:t>
            </a:r>
            <a:r>
              <a:rPr lang="el-GR" sz="2200" b="1" dirty="0" err="1" smtClean="0">
                <a:solidFill>
                  <a:schemeClr val="tx2"/>
                </a:solidFill>
                <a:latin typeface="Calibri" pitchFamily="34" charset="0"/>
                <a:cs typeface="Times New Roman" pitchFamily="18" charset="0"/>
              </a:rPr>
              <a:t>Ταραντίνη</a:t>
            </a:r>
            <a:r>
              <a:rPr lang="el-GR" sz="2200" b="1" dirty="0" smtClean="0">
                <a:solidFill>
                  <a:schemeClr val="tx2"/>
                </a:solidFill>
                <a:latin typeface="Calibri" pitchFamily="34" charset="0"/>
                <a:cs typeface="Times New Roman" pitchFamily="18" charset="0"/>
              </a:rPr>
              <a:t>, Ι. </a:t>
            </a:r>
            <a:r>
              <a:rPr lang="el-GR" sz="2200" b="1" dirty="0" err="1" smtClean="0">
                <a:solidFill>
                  <a:schemeClr val="tx2"/>
                </a:solidFill>
                <a:latin typeface="Calibri" pitchFamily="34" charset="0"/>
                <a:cs typeface="Times New Roman" pitchFamily="18" charset="0"/>
              </a:rPr>
              <a:t>Μπολέτης</a:t>
            </a:r>
            <a:endParaRPr lang="el-GR" sz="2200" b="1" dirty="0" smtClean="0">
              <a:solidFill>
                <a:schemeClr val="tx2"/>
              </a:solidFill>
              <a:latin typeface="Calibri" pitchFamily="34" charset="0"/>
              <a:cs typeface="Times New Roman" pitchFamily="18" charset="0"/>
            </a:endParaRPr>
          </a:p>
          <a:p>
            <a:pPr eaLnBrk="1" hangingPunct="1">
              <a:lnSpc>
                <a:spcPct val="90000"/>
              </a:lnSpc>
              <a:buClr>
                <a:schemeClr val="accent2"/>
              </a:buClr>
              <a:buFont typeface="Arial" charset="0"/>
              <a:buNone/>
            </a:pPr>
            <a:r>
              <a:rPr lang="el-GR" sz="2200" b="1" dirty="0" smtClean="0">
                <a:solidFill>
                  <a:srgbClr val="C00000"/>
                </a:solidFill>
                <a:latin typeface="Calibri" pitchFamily="34" charset="0"/>
                <a:cs typeface="Times New Roman" pitchFamily="18" charset="0"/>
              </a:rPr>
              <a:t>Κρατικό Νικαίας</a:t>
            </a:r>
            <a:r>
              <a:rPr lang="en-US" sz="2200" b="1" dirty="0" smtClean="0">
                <a:solidFill>
                  <a:srgbClr val="C00000"/>
                </a:solidFill>
                <a:latin typeface="Calibri" pitchFamily="34" charset="0"/>
                <a:cs typeface="Times New Roman" pitchFamily="18" charset="0"/>
              </a:rPr>
              <a:t>:</a:t>
            </a:r>
          </a:p>
          <a:p>
            <a:pPr eaLnBrk="1" hangingPunct="1">
              <a:lnSpc>
                <a:spcPct val="90000"/>
              </a:lnSpc>
              <a:buClr>
                <a:srgbClr val="C00000"/>
              </a:buClr>
              <a:buFont typeface="Wingdings" pitchFamily="2" charset="2"/>
              <a:buChar char="§"/>
            </a:pPr>
            <a:r>
              <a:rPr lang="el-GR" sz="2200" b="1" dirty="0" smtClean="0">
                <a:solidFill>
                  <a:schemeClr val="tx2"/>
                </a:solidFill>
                <a:latin typeface="Calibri" pitchFamily="34" charset="0"/>
                <a:cs typeface="Times New Roman" pitchFamily="18" charset="0"/>
              </a:rPr>
              <a:t>Ν. Βούλγαρη, Κ. </a:t>
            </a:r>
            <a:r>
              <a:rPr lang="el-GR" sz="2200" b="1" dirty="0" err="1" smtClean="0">
                <a:solidFill>
                  <a:schemeClr val="tx2"/>
                </a:solidFill>
                <a:latin typeface="Calibri" pitchFamily="34" charset="0"/>
                <a:cs typeface="Times New Roman" pitchFamily="18" charset="0"/>
              </a:rPr>
              <a:t>Καπετανάκου</a:t>
            </a:r>
            <a:r>
              <a:rPr lang="el-GR" sz="2200" b="1" dirty="0" smtClean="0">
                <a:solidFill>
                  <a:schemeClr val="tx2"/>
                </a:solidFill>
                <a:latin typeface="Calibri" pitchFamily="34" charset="0"/>
                <a:cs typeface="Times New Roman" pitchFamily="18" charset="0"/>
              </a:rPr>
              <a:t>, Σ. </a:t>
            </a:r>
            <a:r>
              <a:rPr lang="el-GR" sz="2200" b="1" dirty="0" err="1" smtClean="0">
                <a:solidFill>
                  <a:schemeClr val="tx2"/>
                </a:solidFill>
                <a:latin typeface="Calibri" pitchFamily="34" charset="0"/>
                <a:cs typeface="Times New Roman" pitchFamily="18" charset="0"/>
              </a:rPr>
              <a:t>Ζερμπαλά</a:t>
            </a:r>
            <a:r>
              <a:rPr lang="el-GR" sz="2200" b="1" dirty="0" smtClean="0">
                <a:solidFill>
                  <a:schemeClr val="tx2"/>
                </a:solidFill>
                <a:latin typeface="Calibri" pitchFamily="34" charset="0"/>
                <a:cs typeface="Times New Roman" pitchFamily="18" charset="0"/>
              </a:rPr>
              <a:t>, Χ. Ιατρού</a:t>
            </a:r>
          </a:p>
          <a:p>
            <a:pPr eaLnBrk="1" hangingPunct="1">
              <a:lnSpc>
                <a:spcPct val="90000"/>
              </a:lnSpc>
              <a:buClr>
                <a:schemeClr val="accent2"/>
              </a:buClr>
              <a:buFont typeface="Arial" charset="0"/>
              <a:buNone/>
            </a:pPr>
            <a:r>
              <a:rPr lang="el-GR" sz="2200" b="1" dirty="0" err="1" smtClean="0">
                <a:solidFill>
                  <a:srgbClr val="C00000"/>
                </a:solidFill>
                <a:latin typeface="Calibri" pitchFamily="34" charset="0"/>
                <a:cs typeface="Times New Roman" pitchFamily="18" charset="0"/>
              </a:rPr>
              <a:t>ΠΓΝΗρακλείου</a:t>
            </a:r>
            <a:r>
              <a:rPr lang="en-US" sz="2200" b="1" dirty="0" smtClean="0">
                <a:solidFill>
                  <a:srgbClr val="C00000"/>
                </a:solidFill>
                <a:latin typeface="Calibri" pitchFamily="34" charset="0"/>
                <a:cs typeface="Times New Roman" pitchFamily="18" charset="0"/>
              </a:rPr>
              <a:t>:</a:t>
            </a:r>
          </a:p>
          <a:p>
            <a:pPr eaLnBrk="1" hangingPunct="1">
              <a:lnSpc>
                <a:spcPct val="90000"/>
              </a:lnSpc>
              <a:buClr>
                <a:srgbClr val="C00000"/>
              </a:buClr>
              <a:buFont typeface="Wingdings" pitchFamily="2" charset="2"/>
              <a:buChar char="§"/>
            </a:pPr>
            <a:r>
              <a:rPr lang="el-GR" sz="2200" b="1" dirty="0" smtClean="0">
                <a:solidFill>
                  <a:schemeClr val="tx2"/>
                </a:solidFill>
                <a:latin typeface="Calibri" pitchFamily="34" charset="0"/>
                <a:cs typeface="Times New Roman" pitchFamily="18" charset="0"/>
              </a:rPr>
              <a:t>Δ. Ξυδάκης, Κ. Στυλιανού, Ε. </a:t>
            </a:r>
            <a:r>
              <a:rPr lang="el-GR" sz="2200" b="1" dirty="0" err="1" smtClean="0">
                <a:solidFill>
                  <a:schemeClr val="tx2"/>
                </a:solidFill>
                <a:latin typeface="Calibri" pitchFamily="34" charset="0"/>
                <a:cs typeface="Times New Roman" pitchFamily="18" charset="0"/>
              </a:rPr>
              <a:t>Δαφνής</a:t>
            </a:r>
            <a:endParaRPr lang="el-GR" sz="2200" b="1" dirty="0" smtClean="0">
              <a:solidFill>
                <a:schemeClr val="tx2"/>
              </a:solidFill>
              <a:latin typeface="Calibri" pitchFamily="34" charset="0"/>
              <a:cs typeface="Times New Roman" pitchFamily="18" charset="0"/>
            </a:endParaRPr>
          </a:p>
          <a:p>
            <a:pPr eaLnBrk="1" hangingPunct="1">
              <a:lnSpc>
                <a:spcPct val="90000"/>
              </a:lnSpc>
              <a:buClr>
                <a:schemeClr val="accent2"/>
              </a:buClr>
              <a:buFont typeface="Arial" charset="0"/>
              <a:buNone/>
            </a:pPr>
            <a:r>
              <a:rPr lang="el-GR" sz="2200" b="1" dirty="0" err="1" smtClean="0">
                <a:solidFill>
                  <a:srgbClr val="C00000"/>
                </a:solidFill>
                <a:latin typeface="Calibri" pitchFamily="34" charset="0"/>
                <a:cs typeface="Times New Roman" pitchFamily="18" charset="0"/>
              </a:rPr>
              <a:t>Βενιζέλειο</a:t>
            </a:r>
            <a:r>
              <a:rPr lang="en-US" sz="2200" b="1" dirty="0" smtClean="0">
                <a:solidFill>
                  <a:srgbClr val="C00000"/>
                </a:solidFill>
                <a:latin typeface="Calibri" pitchFamily="34" charset="0"/>
                <a:cs typeface="Times New Roman" pitchFamily="18" charset="0"/>
              </a:rPr>
              <a:t>:</a:t>
            </a:r>
          </a:p>
          <a:p>
            <a:pPr eaLnBrk="1" hangingPunct="1">
              <a:lnSpc>
                <a:spcPct val="90000"/>
              </a:lnSpc>
              <a:buClr>
                <a:srgbClr val="C00000"/>
              </a:buClr>
              <a:buFont typeface="Wingdings" pitchFamily="2" charset="2"/>
              <a:buChar char="§"/>
            </a:pPr>
            <a:r>
              <a:rPr lang="el-GR" sz="2200" b="1" dirty="0" smtClean="0">
                <a:solidFill>
                  <a:schemeClr val="tx2"/>
                </a:solidFill>
                <a:latin typeface="Calibri" pitchFamily="34" charset="0"/>
                <a:cs typeface="Times New Roman" pitchFamily="18" charset="0"/>
              </a:rPr>
              <a:t>Δ. Ξυδάκης, Α. </a:t>
            </a:r>
            <a:r>
              <a:rPr lang="el-GR" sz="2200" b="1" dirty="0" err="1" smtClean="0">
                <a:solidFill>
                  <a:schemeClr val="tx2"/>
                </a:solidFill>
                <a:latin typeface="Calibri" pitchFamily="34" charset="0"/>
                <a:cs typeface="Times New Roman" pitchFamily="18" charset="0"/>
              </a:rPr>
              <a:t>Παπαδογιαννάκης</a:t>
            </a:r>
            <a:endParaRPr lang="el-GR" sz="2200" b="1" dirty="0" smtClean="0">
              <a:solidFill>
                <a:schemeClr val="tx2"/>
              </a:solidFill>
              <a:latin typeface="Calibri" pitchFamily="34" charset="0"/>
              <a:cs typeface="Times New Roman" pitchFamily="18" charset="0"/>
            </a:endParaRPr>
          </a:p>
          <a:p>
            <a:pPr eaLnBrk="1" hangingPunct="1">
              <a:lnSpc>
                <a:spcPct val="90000"/>
              </a:lnSpc>
              <a:buClr>
                <a:schemeClr val="accent2"/>
              </a:buClr>
              <a:buFont typeface="Arial" charset="0"/>
              <a:buNone/>
            </a:pPr>
            <a:r>
              <a:rPr lang="el-GR" sz="2200" b="1" dirty="0" err="1" smtClean="0">
                <a:solidFill>
                  <a:srgbClr val="C00000"/>
                </a:solidFill>
                <a:latin typeface="Calibri" pitchFamily="34" charset="0"/>
                <a:cs typeface="Times New Roman" pitchFamily="18" charset="0"/>
              </a:rPr>
              <a:t>ΠΓΝΠατρών</a:t>
            </a:r>
            <a:r>
              <a:rPr lang="en-US" sz="2200" b="1" dirty="0" smtClean="0">
                <a:solidFill>
                  <a:srgbClr val="C00000"/>
                </a:solidFill>
                <a:latin typeface="Calibri" pitchFamily="34" charset="0"/>
                <a:cs typeface="Times New Roman" pitchFamily="18" charset="0"/>
              </a:rPr>
              <a:t>:</a:t>
            </a:r>
          </a:p>
          <a:p>
            <a:pPr eaLnBrk="1" hangingPunct="1">
              <a:lnSpc>
                <a:spcPct val="90000"/>
              </a:lnSpc>
              <a:buClr>
                <a:srgbClr val="C00000"/>
              </a:buClr>
              <a:buFont typeface="Wingdings" pitchFamily="2" charset="2"/>
              <a:buChar char="§"/>
            </a:pPr>
            <a:r>
              <a:rPr lang="el-GR" sz="2200" b="1" dirty="0" smtClean="0">
                <a:solidFill>
                  <a:schemeClr val="tx2"/>
                </a:solidFill>
                <a:latin typeface="Calibri" pitchFamily="34" charset="0"/>
                <a:cs typeface="Times New Roman" pitchFamily="18" charset="0"/>
              </a:rPr>
              <a:t>Μ. </a:t>
            </a:r>
            <a:r>
              <a:rPr lang="el-GR" sz="2200" b="1" dirty="0" err="1" smtClean="0">
                <a:solidFill>
                  <a:schemeClr val="tx2"/>
                </a:solidFill>
                <a:latin typeface="Calibri" pitchFamily="34" charset="0"/>
                <a:cs typeface="Times New Roman" pitchFamily="18" charset="0"/>
              </a:rPr>
              <a:t>Γερόλυμος</a:t>
            </a:r>
            <a:r>
              <a:rPr lang="el-GR" sz="2200" b="1" dirty="0" smtClean="0">
                <a:solidFill>
                  <a:schemeClr val="tx2"/>
                </a:solidFill>
                <a:latin typeface="Calibri" pitchFamily="34" charset="0"/>
                <a:cs typeface="Times New Roman" pitchFamily="18" charset="0"/>
              </a:rPr>
              <a:t>, Π. </a:t>
            </a:r>
            <a:r>
              <a:rPr lang="el-GR" sz="2200" b="1" dirty="0" err="1" smtClean="0">
                <a:solidFill>
                  <a:schemeClr val="tx2"/>
                </a:solidFill>
                <a:latin typeface="Calibri" pitchFamily="34" charset="0"/>
                <a:cs typeface="Times New Roman" pitchFamily="18" charset="0"/>
              </a:rPr>
              <a:t>Καλλιακμάνη</a:t>
            </a:r>
            <a:endParaRPr lang="el-GR" sz="2200" b="1" dirty="0" smtClean="0">
              <a:solidFill>
                <a:schemeClr val="tx2"/>
              </a:solidFill>
              <a:latin typeface="Calibri" pitchFamily="34" charset="0"/>
              <a:cs typeface="Times New Roman" pitchFamily="18" charset="0"/>
            </a:endParaRPr>
          </a:p>
          <a:p>
            <a:pPr eaLnBrk="1" hangingPunct="1">
              <a:lnSpc>
                <a:spcPct val="90000"/>
              </a:lnSpc>
              <a:buClr>
                <a:schemeClr val="accent2"/>
              </a:buClr>
              <a:buFont typeface="Arial" charset="0"/>
              <a:buNone/>
            </a:pPr>
            <a:r>
              <a:rPr lang="el-GR" sz="2200" b="1" dirty="0" err="1" smtClean="0">
                <a:solidFill>
                  <a:srgbClr val="C00000"/>
                </a:solidFill>
                <a:latin typeface="Calibri" pitchFamily="34" charset="0"/>
                <a:cs typeface="Times New Roman" pitchFamily="18" charset="0"/>
              </a:rPr>
              <a:t>Χατζηκώστα</a:t>
            </a:r>
            <a:r>
              <a:rPr lang="el-GR" sz="2200" b="1" dirty="0" smtClean="0">
                <a:solidFill>
                  <a:srgbClr val="C00000"/>
                </a:solidFill>
                <a:latin typeface="Calibri" pitchFamily="34" charset="0"/>
                <a:cs typeface="Times New Roman" pitchFamily="18" charset="0"/>
              </a:rPr>
              <a:t> Ιωαννίνων</a:t>
            </a:r>
            <a:r>
              <a:rPr lang="en-US" sz="2200" b="1" dirty="0" smtClean="0">
                <a:solidFill>
                  <a:srgbClr val="C00000"/>
                </a:solidFill>
                <a:latin typeface="Calibri" pitchFamily="34" charset="0"/>
                <a:cs typeface="Times New Roman" pitchFamily="18" charset="0"/>
              </a:rPr>
              <a:t>:</a:t>
            </a:r>
          </a:p>
          <a:p>
            <a:pPr eaLnBrk="1" hangingPunct="1">
              <a:lnSpc>
                <a:spcPct val="90000"/>
              </a:lnSpc>
              <a:buClr>
                <a:srgbClr val="C00000"/>
              </a:buClr>
              <a:buFont typeface="Wingdings" pitchFamily="2" charset="2"/>
              <a:buChar char="§"/>
            </a:pPr>
            <a:r>
              <a:rPr lang="el-GR" sz="2200" b="1" dirty="0" smtClean="0">
                <a:solidFill>
                  <a:schemeClr val="tx2"/>
                </a:solidFill>
                <a:latin typeface="Calibri" pitchFamily="34" charset="0"/>
                <a:cs typeface="Times New Roman" pitchFamily="18" charset="0"/>
              </a:rPr>
              <a:t>Α. </a:t>
            </a:r>
            <a:r>
              <a:rPr lang="el-GR" sz="2200" b="1" dirty="0" err="1" smtClean="0">
                <a:solidFill>
                  <a:schemeClr val="tx2"/>
                </a:solidFill>
                <a:latin typeface="Calibri" pitchFamily="34" charset="0"/>
                <a:cs typeface="Times New Roman" pitchFamily="18" charset="0"/>
              </a:rPr>
              <a:t>Ανδρίκος,Κ</a:t>
            </a:r>
            <a:r>
              <a:rPr lang="el-GR" sz="2200" b="1" dirty="0" smtClean="0">
                <a:solidFill>
                  <a:schemeClr val="tx2"/>
                </a:solidFill>
                <a:latin typeface="Calibri" pitchFamily="34" charset="0"/>
                <a:cs typeface="Times New Roman" pitchFamily="18" charset="0"/>
              </a:rPr>
              <a:t>. </a:t>
            </a:r>
            <a:r>
              <a:rPr lang="el-GR" sz="2200" b="1" dirty="0" err="1" smtClean="0">
                <a:solidFill>
                  <a:schemeClr val="tx2"/>
                </a:solidFill>
                <a:latin typeface="Calibri" pitchFamily="34" charset="0"/>
                <a:cs typeface="Times New Roman" pitchFamily="18" charset="0"/>
              </a:rPr>
              <a:t>Κουλούσιος</a:t>
            </a:r>
            <a:endParaRPr lang="el-GR" sz="2200" b="1" dirty="0" smtClean="0">
              <a:solidFill>
                <a:schemeClr val="tx2"/>
              </a:solidFill>
              <a:latin typeface="Calibri" pitchFamily="34" charset="0"/>
              <a:cs typeface="Times New Roman" pitchFamily="18" charset="0"/>
            </a:endParaRPr>
          </a:p>
          <a:p>
            <a:pPr eaLnBrk="1" hangingPunct="1">
              <a:lnSpc>
                <a:spcPct val="90000"/>
              </a:lnSpc>
              <a:buClr>
                <a:schemeClr val="accent2"/>
              </a:buClr>
            </a:pPr>
            <a:endParaRPr lang="el-GR" sz="2200" b="1" dirty="0" smtClean="0">
              <a:solidFill>
                <a:schemeClr val="tx2"/>
              </a:solidFill>
              <a:latin typeface="Calibri" pitchFamily="34" charset="0"/>
              <a:cs typeface="Arial" charset="0"/>
            </a:endParaRPr>
          </a:p>
          <a:p>
            <a:pPr eaLnBrk="1" hangingPunct="1">
              <a:lnSpc>
                <a:spcPct val="90000"/>
              </a:lnSpc>
              <a:buClr>
                <a:schemeClr val="accent2"/>
              </a:buClr>
            </a:pPr>
            <a:endParaRPr lang="el-GR" sz="2200" b="1" dirty="0" smtClean="0">
              <a:cs typeface="Arial" charset="0"/>
            </a:endParaRPr>
          </a:p>
          <a:p>
            <a:pPr eaLnBrk="1" hangingPunct="1">
              <a:lnSpc>
                <a:spcPct val="90000"/>
              </a:lnSpc>
              <a:buClr>
                <a:schemeClr val="accent2"/>
              </a:buClr>
            </a:pPr>
            <a:endParaRPr lang="el-GR" sz="2400" b="1" dirty="0" smtClean="0">
              <a:cs typeface="Arial" charset="0"/>
            </a:endParaRPr>
          </a:p>
          <a:p>
            <a:pPr eaLnBrk="1" hangingPunct="1">
              <a:lnSpc>
                <a:spcPct val="90000"/>
              </a:lnSpc>
              <a:buClr>
                <a:schemeClr val="accent2"/>
              </a:buClr>
            </a:pPr>
            <a:endParaRPr lang="el-GR" sz="2400" b="1" dirty="0" smtClean="0">
              <a:cs typeface="Arial" charset="0"/>
            </a:endParaRPr>
          </a:p>
          <a:p>
            <a:pPr eaLnBrk="1" hangingPunct="1">
              <a:lnSpc>
                <a:spcPct val="90000"/>
              </a:lnSpc>
              <a:buClr>
                <a:schemeClr val="accent2"/>
              </a:buClr>
            </a:pPr>
            <a:endParaRPr lang="en-US" sz="2400" b="1" dirty="0" smtClean="0">
              <a:cs typeface="Arial" charset="0"/>
            </a:endParaRPr>
          </a:p>
          <a:p>
            <a:pPr eaLnBrk="1" hangingPunct="1">
              <a:lnSpc>
                <a:spcPct val="90000"/>
              </a:lnSpc>
              <a:buClr>
                <a:schemeClr val="accent2"/>
              </a:buClr>
            </a:pPr>
            <a:endParaRPr lang="en-US" sz="2400" b="1" dirty="0" smtClean="0">
              <a:cs typeface="Arial" charset="0"/>
            </a:endParaRPr>
          </a:p>
        </p:txBody>
      </p:sp>
      <p:grpSp>
        <p:nvGrpSpPr>
          <p:cNvPr id="108546" name="Gruppierung 41"/>
          <p:cNvGrpSpPr>
            <a:grpSpLocks/>
          </p:cNvGrpSpPr>
          <p:nvPr/>
        </p:nvGrpSpPr>
        <p:grpSpPr bwMode="auto">
          <a:xfrm>
            <a:off x="-23813" y="165100"/>
            <a:ext cx="9186863" cy="877888"/>
            <a:chOff x="-25529" y="-35600"/>
            <a:chExt cx="9187056" cy="1258602"/>
          </a:xfrm>
        </p:grpSpPr>
        <p:sp>
          <p:nvSpPr>
            <p:cNvPr id="5" name="Rectangle 12"/>
            <p:cNvSpPr>
              <a:spLocks noChangeArrowheads="1"/>
            </p:cNvSpPr>
            <p:nvPr/>
          </p:nvSpPr>
          <p:spPr bwMode="auto">
            <a:xfrm>
              <a:off x="0" y="1"/>
              <a:ext cx="9144000" cy="1199601"/>
            </a:xfrm>
            <a:prstGeom prst="rect">
              <a:avLst/>
            </a:prstGeom>
            <a:solidFill>
              <a:srgbClr val="3809BB"/>
            </a:solidFill>
            <a:ln w="9525">
              <a:solidFill>
                <a:schemeClr val="tx1"/>
              </a:solidFill>
              <a:miter lim="800000"/>
              <a:headEnd/>
              <a:tailEnd/>
            </a:ln>
            <a:scene3d>
              <a:camera prst="orthographicFront"/>
              <a:lightRig rig="threePt" dir="t"/>
            </a:scene3d>
            <a:sp3d>
              <a:bevelT/>
            </a:sp3d>
          </p:spPr>
          <p:txBody>
            <a:bodyPr wrap="none" anchor="ctr"/>
            <a:lstStyle/>
            <a:p>
              <a:pPr fontAlgn="auto">
                <a:spcBef>
                  <a:spcPts val="0"/>
                </a:spcBef>
                <a:spcAft>
                  <a:spcPts val="0"/>
                </a:spcAft>
                <a:defRPr/>
              </a:pPr>
              <a:endParaRPr lang="de-DE" dirty="0">
                <a:latin typeface="+mn-lt"/>
                <a:cs typeface="+mn-cs"/>
              </a:endParaRPr>
            </a:p>
          </p:txBody>
        </p:sp>
        <p:sp>
          <p:nvSpPr>
            <p:cNvPr id="108550" name="Text Box 6"/>
            <p:cNvSpPr txBox="1">
              <a:spLocks noChangeArrowheads="1"/>
            </p:cNvSpPr>
            <p:nvPr/>
          </p:nvSpPr>
          <p:spPr bwMode="auto">
            <a:xfrm>
              <a:off x="-1716" y="41822"/>
              <a:ext cx="9144193" cy="744619"/>
            </a:xfrm>
            <a:prstGeom prst="rect">
              <a:avLst/>
            </a:prstGeom>
            <a:noFill/>
            <a:ln w="9525">
              <a:noFill/>
              <a:miter lim="800000"/>
              <a:headEnd/>
              <a:tailEnd/>
            </a:ln>
          </p:spPr>
          <p:txBody>
            <a:bodyPr>
              <a:spAutoFit/>
            </a:bodyPr>
            <a:lstStyle/>
            <a:p>
              <a:pPr algn="ctr"/>
              <a:r>
                <a:rPr lang="el-GR" sz="2800" b="1" dirty="0">
                  <a:cs typeface="Times New Roman" pitchFamily="18" charset="0"/>
                </a:rPr>
                <a:t>Ευχαριστίες</a:t>
              </a: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5" name="Gruppierung 41"/>
          <p:cNvGrpSpPr>
            <a:grpSpLocks/>
          </p:cNvGrpSpPr>
          <p:nvPr/>
        </p:nvGrpSpPr>
        <p:grpSpPr bwMode="auto">
          <a:xfrm>
            <a:off x="23813" y="212677"/>
            <a:ext cx="9144190" cy="1197712"/>
            <a:chOff x="-572" y="1"/>
            <a:chExt cx="9144572" cy="1199601"/>
          </a:xfrm>
          <a:solidFill>
            <a:srgbClr val="3809BB"/>
          </a:solidFill>
        </p:grpSpPr>
        <p:sp>
          <p:nvSpPr>
            <p:cNvPr id="4" name="Rectangle 12"/>
            <p:cNvSpPr>
              <a:spLocks noChangeArrowheads="1"/>
            </p:cNvSpPr>
            <p:nvPr/>
          </p:nvSpPr>
          <p:spPr bwMode="auto">
            <a:xfrm>
              <a:off x="0" y="1"/>
              <a:ext cx="9144000" cy="1199601"/>
            </a:xfrm>
            <a:prstGeom prst="rect">
              <a:avLst/>
            </a:prstGeom>
            <a:grpFill/>
            <a:ln w="9525">
              <a:solidFill>
                <a:schemeClr val="tx1"/>
              </a:solidFill>
              <a:miter lim="800000"/>
              <a:headEnd/>
              <a:tailEnd/>
            </a:ln>
            <a:scene3d>
              <a:camera prst="orthographicFront"/>
              <a:lightRig rig="threePt" dir="t"/>
            </a:scene3d>
            <a:sp3d>
              <a:bevelT/>
            </a:sp3d>
          </p:spPr>
          <p:txBody>
            <a:bodyPr wrap="none" anchor="ctr"/>
            <a:lstStyle/>
            <a:p>
              <a:pPr fontAlgn="auto">
                <a:spcBef>
                  <a:spcPts val="0"/>
                </a:spcBef>
                <a:spcAft>
                  <a:spcPts val="0"/>
                </a:spcAft>
                <a:defRPr/>
              </a:pPr>
              <a:endParaRPr lang="de-DE" dirty="0">
                <a:latin typeface="+mn-lt"/>
                <a:cs typeface="+mn-cs"/>
              </a:endParaRPr>
            </a:p>
          </p:txBody>
        </p:sp>
        <p:sp>
          <p:nvSpPr>
            <p:cNvPr id="26630" name="Text Box 6"/>
            <p:cNvSpPr txBox="1">
              <a:spLocks noChangeArrowheads="1"/>
            </p:cNvSpPr>
            <p:nvPr/>
          </p:nvSpPr>
          <p:spPr bwMode="auto">
            <a:xfrm>
              <a:off x="-572" y="44569"/>
              <a:ext cx="9144382" cy="947642"/>
            </a:xfrm>
            <a:prstGeom prst="rect">
              <a:avLst/>
            </a:prstGeom>
            <a:grpFill/>
            <a:ln w="9525">
              <a:noFill/>
              <a:miter lim="800000"/>
              <a:headEnd/>
              <a:tailEnd/>
            </a:ln>
          </p:spPr>
          <p:txBody>
            <a:bodyPr>
              <a:spAutoFit/>
            </a:bodyPr>
            <a:lstStyle/>
            <a:p>
              <a:pPr algn="ctr"/>
              <a:r>
                <a:rPr lang="en-US" sz="2800" b="1" dirty="0" err="1" smtClean="0">
                  <a:latin typeface="+mn-lt"/>
                  <a:cs typeface="Times New Roman" pitchFamily="18" charset="0"/>
                </a:rPr>
                <a:t>IgA</a:t>
              </a:r>
              <a:r>
                <a:rPr lang="en-US" sz="2800" b="1" dirty="0" smtClean="0">
                  <a:latin typeface="+mn-lt"/>
                  <a:cs typeface="Times New Roman" pitchFamily="18" charset="0"/>
                </a:rPr>
                <a:t> nephropathy</a:t>
              </a:r>
              <a:r>
                <a:rPr lang="el-GR" sz="2800" b="1" dirty="0" smtClean="0">
                  <a:latin typeface="+mn-lt"/>
                  <a:cs typeface="Times New Roman" pitchFamily="18" charset="0"/>
                </a:rPr>
                <a:t> </a:t>
              </a:r>
              <a:r>
                <a:rPr lang="en-US" sz="2800" b="1" dirty="0" smtClean="0">
                  <a:latin typeface="+mn-lt"/>
                  <a:cs typeface="Times New Roman" pitchFamily="18" charset="0"/>
                </a:rPr>
                <a:t>in Greece</a:t>
              </a:r>
              <a:endParaRPr lang="el-GR" sz="2800" b="1" dirty="0" smtClean="0">
                <a:latin typeface="+mn-lt"/>
                <a:cs typeface="Times New Roman" pitchFamily="18" charset="0"/>
              </a:endParaRPr>
            </a:p>
            <a:p>
              <a:pPr algn="ctr"/>
              <a:r>
                <a:rPr lang="en-US" sz="2800" b="1" dirty="0" smtClean="0">
                  <a:latin typeface="+mn-lt"/>
                  <a:cs typeface="Times New Roman" pitchFamily="18" charset="0"/>
                </a:rPr>
                <a:t>Inclusion criteria</a:t>
              </a:r>
              <a:endParaRPr lang="el-GR" sz="2800" b="1" dirty="0">
                <a:latin typeface="+mn-lt"/>
                <a:cs typeface="Times New Roman" pitchFamily="18" charset="0"/>
              </a:endParaRPr>
            </a:p>
          </p:txBody>
        </p:sp>
      </p:grpSp>
      <p:sp>
        <p:nvSpPr>
          <p:cNvPr id="26626" name="6 - Θέση περιεχομένου"/>
          <p:cNvSpPr>
            <a:spLocks noGrp="1"/>
          </p:cNvSpPr>
          <p:nvPr>
            <p:ph idx="1"/>
          </p:nvPr>
        </p:nvSpPr>
        <p:spPr>
          <a:xfrm>
            <a:off x="468313" y="1628775"/>
            <a:ext cx="8229600" cy="4525963"/>
          </a:xfrm>
        </p:spPr>
        <p:txBody>
          <a:bodyPr/>
          <a:lstStyle/>
          <a:p>
            <a:pPr algn="just" eaLnBrk="1" hangingPunct="1">
              <a:buClr>
                <a:srgbClr val="C00000"/>
              </a:buClr>
              <a:buFont typeface="Wingdings" pitchFamily="2" charset="2"/>
              <a:buChar char="§"/>
            </a:pPr>
            <a:endParaRPr lang="en-AU" sz="2600" b="1" dirty="0" smtClean="0">
              <a:solidFill>
                <a:schemeClr val="tx2"/>
              </a:solidFill>
            </a:endParaRPr>
          </a:p>
          <a:p>
            <a:pPr algn="ctr" eaLnBrk="1" hangingPunct="1">
              <a:buClr>
                <a:srgbClr val="C00000"/>
              </a:buClr>
              <a:buNone/>
            </a:pPr>
            <a:r>
              <a:rPr lang="en-AU" sz="2800" b="1" dirty="0" smtClean="0">
                <a:solidFill>
                  <a:srgbClr val="C00000"/>
                </a:solidFill>
              </a:rPr>
              <a:t>457 patients </a:t>
            </a:r>
          </a:p>
          <a:p>
            <a:pPr algn="just" eaLnBrk="1" hangingPunct="1">
              <a:buClr>
                <a:srgbClr val="C00000"/>
              </a:buClr>
              <a:buFont typeface="Wingdings" pitchFamily="2" charset="2"/>
              <a:buChar char="§"/>
            </a:pPr>
            <a:r>
              <a:rPr lang="en-AU" sz="2600" b="1" dirty="0" smtClean="0">
                <a:solidFill>
                  <a:schemeClr val="tx2"/>
                </a:solidFill>
              </a:rPr>
              <a:t>All patients with biopsy proven primary </a:t>
            </a:r>
            <a:r>
              <a:rPr lang="en-AU" sz="2600" b="1" dirty="0" err="1" smtClean="0">
                <a:solidFill>
                  <a:schemeClr val="tx2"/>
                </a:solidFill>
              </a:rPr>
              <a:t>IgAN</a:t>
            </a:r>
            <a:r>
              <a:rPr lang="en-AU" sz="2600" b="1" dirty="0" smtClean="0">
                <a:solidFill>
                  <a:schemeClr val="tx2"/>
                </a:solidFill>
              </a:rPr>
              <a:t> performed between 1990 and 2010 in the larger Departments of Nephrology of the country with a follow up period of at least 12 months were included in the analysis</a:t>
            </a:r>
            <a:endParaRPr lang="el-GR" sz="2600" b="1" dirty="0" smtClean="0">
              <a:solidFill>
                <a:schemeClr val="tx2"/>
              </a:solidFill>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2 - Θέση περιεχομένου"/>
          <p:cNvSpPr>
            <a:spLocks noGrp="1"/>
          </p:cNvSpPr>
          <p:nvPr>
            <p:ph idx="4294967295"/>
          </p:nvPr>
        </p:nvSpPr>
        <p:spPr>
          <a:xfrm>
            <a:off x="250825" y="1052513"/>
            <a:ext cx="8642350" cy="4924425"/>
          </a:xfrm>
        </p:spPr>
        <p:txBody>
          <a:bodyPr/>
          <a:lstStyle/>
          <a:p>
            <a:pPr eaLnBrk="1" hangingPunct="1">
              <a:lnSpc>
                <a:spcPct val="90000"/>
              </a:lnSpc>
              <a:buFont typeface="Arial" charset="0"/>
              <a:buNone/>
            </a:pPr>
            <a:r>
              <a:rPr lang="el-GR" sz="2200" b="1" dirty="0" smtClean="0">
                <a:solidFill>
                  <a:srgbClr val="C00000"/>
                </a:solidFill>
                <a:latin typeface="Calibri" pitchFamily="34" charset="0"/>
                <a:cs typeface="Times New Roman" pitchFamily="18" charset="0"/>
              </a:rPr>
              <a:t>Χανίων</a:t>
            </a:r>
            <a:r>
              <a:rPr lang="en-US" sz="2200" b="1" dirty="0" smtClean="0">
                <a:solidFill>
                  <a:srgbClr val="C00000"/>
                </a:solidFill>
                <a:latin typeface="Calibri" pitchFamily="34" charset="0"/>
                <a:cs typeface="Times New Roman" pitchFamily="18" charset="0"/>
              </a:rPr>
              <a:t>:</a:t>
            </a:r>
          </a:p>
          <a:p>
            <a:pPr lvl="1" eaLnBrk="1" hangingPunct="1">
              <a:lnSpc>
                <a:spcPct val="90000"/>
              </a:lnSpc>
              <a:buClr>
                <a:schemeClr val="accent2"/>
              </a:buClr>
              <a:buFont typeface="Wingdings" pitchFamily="2" charset="2"/>
              <a:buChar char="§"/>
            </a:pPr>
            <a:r>
              <a:rPr lang="el-GR" sz="2200" b="1" dirty="0" smtClean="0">
                <a:solidFill>
                  <a:schemeClr val="tx2"/>
                </a:solidFill>
                <a:latin typeface="Calibri" pitchFamily="34" charset="0"/>
                <a:cs typeface="Times New Roman" pitchFamily="18" charset="0"/>
              </a:rPr>
              <a:t>Γ. </a:t>
            </a:r>
            <a:r>
              <a:rPr lang="el-GR" sz="2200" b="1" dirty="0" err="1" smtClean="0">
                <a:solidFill>
                  <a:schemeClr val="tx2"/>
                </a:solidFill>
                <a:latin typeface="Calibri" pitchFamily="34" charset="0"/>
                <a:cs typeface="Times New Roman" pitchFamily="18" charset="0"/>
              </a:rPr>
              <a:t>Τζανάκης</a:t>
            </a:r>
            <a:r>
              <a:rPr lang="el-GR" sz="2200" b="1" dirty="0" smtClean="0">
                <a:solidFill>
                  <a:schemeClr val="tx2"/>
                </a:solidFill>
                <a:latin typeface="Calibri" pitchFamily="34" charset="0"/>
                <a:cs typeface="Times New Roman" pitchFamily="18" charset="0"/>
              </a:rPr>
              <a:t>, Α. Παπαδάκη</a:t>
            </a:r>
          </a:p>
          <a:p>
            <a:pPr eaLnBrk="1" hangingPunct="1">
              <a:lnSpc>
                <a:spcPct val="90000"/>
              </a:lnSpc>
              <a:buClr>
                <a:schemeClr val="accent2"/>
              </a:buClr>
              <a:buFont typeface="Arial" charset="0"/>
              <a:buNone/>
            </a:pPr>
            <a:r>
              <a:rPr lang="el-GR" sz="2200" b="1" dirty="0" smtClean="0">
                <a:solidFill>
                  <a:srgbClr val="C00000"/>
                </a:solidFill>
                <a:latin typeface="Calibri" pitchFamily="34" charset="0"/>
                <a:cs typeface="Times New Roman" pitchFamily="18" charset="0"/>
              </a:rPr>
              <a:t>ΠΓΝ Ιωαννίνων</a:t>
            </a:r>
            <a:r>
              <a:rPr lang="en-US" sz="2200" b="1" dirty="0" smtClean="0">
                <a:solidFill>
                  <a:srgbClr val="C00000"/>
                </a:solidFill>
                <a:latin typeface="Calibri" pitchFamily="34" charset="0"/>
                <a:cs typeface="Times New Roman" pitchFamily="18" charset="0"/>
              </a:rPr>
              <a:t>:</a:t>
            </a:r>
          </a:p>
          <a:p>
            <a:pPr eaLnBrk="1" hangingPunct="1">
              <a:lnSpc>
                <a:spcPct val="90000"/>
              </a:lnSpc>
              <a:buClr>
                <a:srgbClr val="C00000"/>
              </a:buClr>
              <a:buFont typeface="Wingdings" pitchFamily="2" charset="2"/>
              <a:buChar char="§"/>
            </a:pPr>
            <a:r>
              <a:rPr lang="el-GR" sz="2200" b="1" dirty="0" smtClean="0">
                <a:solidFill>
                  <a:schemeClr val="tx2"/>
                </a:solidFill>
                <a:latin typeface="Calibri" pitchFamily="34" charset="0"/>
                <a:cs typeface="Times New Roman" pitchFamily="18" charset="0"/>
              </a:rPr>
              <a:t>Ο. </a:t>
            </a:r>
            <a:r>
              <a:rPr lang="el-GR" sz="2200" b="1" dirty="0" err="1" smtClean="0">
                <a:solidFill>
                  <a:schemeClr val="tx2"/>
                </a:solidFill>
                <a:latin typeface="Calibri" pitchFamily="34" charset="0"/>
                <a:cs typeface="Times New Roman" pitchFamily="18" charset="0"/>
              </a:rPr>
              <a:t>Μπαλάφα</a:t>
            </a:r>
            <a:r>
              <a:rPr lang="el-GR" sz="2200" b="1" dirty="0" smtClean="0">
                <a:solidFill>
                  <a:schemeClr val="tx2"/>
                </a:solidFill>
                <a:latin typeface="Calibri" pitchFamily="34" charset="0"/>
                <a:cs typeface="Times New Roman" pitchFamily="18" charset="0"/>
              </a:rPr>
              <a:t>, Κ. </a:t>
            </a:r>
            <a:r>
              <a:rPr lang="el-GR" sz="2200" b="1" dirty="0" err="1" smtClean="0">
                <a:solidFill>
                  <a:schemeClr val="tx2"/>
                </a:solidFill>
                <a:latin typeface="Calibri" pitchFamily="34" charset="0"/>
                <a:cs typeface="Times New Roman" pitchFamily="18" charset="0"/>
              </a:rPr>
              <a:t>Σιαμόπουλος</a:t>
            </a:r>
            <a:endParaRPr lang="el-GR" sz="2200" b="1" dirty="0" smtClean="0">
              <a:solidFill>
                <a:schemeClr val="tx2"/>
              </a:solidFill>
              <a:latin typeface="Calibri" pitchFamily="34" charset="0"/>
              <a:cs typeface="Times New Roman" pitchFamily="18" charset="0"/>
            </a:endParaRPr>
          </a:p>
          <a:p>
            <a:pPr eaLnBrk="1" hangingPunct="1">
              <a:lnSpc>
                <a:spcPct val="90000"/>
              </a:lnSpc>
              <a:buClr>
                <a:schemeClr val="accent2"/>
              </a:buClr>
              <a:buFont typeface="Arial" charset="0"/>
              <a:buNone/>
            </a:pPr>
            <a:r>
              <a:rPr lang="el-GR" sz="2200" b="1" dirty="0" err="1" smtClean="0">
                <a:solidFill>
                  <a:srgbClr val="C00000"/>
                </a:solidFill>
                <a:latin typeface="Calibri" pitchFamily="34" charset="0"/>
                <a:cs typeface="Times New Roman" pitchFamily="18" charset="0"/>
              </a:rPr>
              <a:t>ΠΓΝΛάρισας</a:t>
            </a:r>
            <a:r>
              <a:rPr lang="en-US" sz="2200" b="1" dirty="0" smtClean="0">
                <a:solidFill>
                  <a:srgbClr val="C00000"/>
                </a:solidFill>
                <a:latin typeface="Calibri" pitchFamily="34" charset="0"/>
                <a:cs typeface="Times New Roman" pitchFamily="18" charset="0"/>
              </a:rPr>
              <a:t>:</a:t>
            </a:r>
          </a:p>
          <a:p>
            <a:pPr eaLnBrk="1" hangingPunct="1">
              <a:lnSpc>
                <a:spcPct val="90000"/>
              </a:lnSpc>
              <a:buClr>
                <a:srgbClr val="C00000"/>
              </a:buClr>
              <a:buFont typeface="Wingdings" pitchFamily="2" charset="2"/>
              <a:buChar char="§"/>
            </a:pPr>
            <a:r>
              <a:rPr lang="el-GR" sz="2200" b="1" dirty="0" smtClean="0">
                <a:solidFill>
                  <a:schemeClr val="tx2"/>
                </a:solidFill>
                <a:latin typeface="Calibri" pitchFamily="34" charset="0"/>
                <a:cs typeface="Times New Roman" pitchFamily="18" charset="0"/>
              </a:rPr>
              <a:t>Π. Μακρή, Σ. </a:t>
            </a:r>
            <a:r>
              <a:rPr lang="el-GR" sz="2200" b="1" dirty="0" err="1" smtClean="0">
                <a:solidFill>
                  <a:schemeClr val="tx2"/>
                </a:solidFill>
                <a:latin typeface="Calibri" pitchFamily="34" charset="0"/>
                <a:cs typeface="Times New Roman" pitchFamily="18" charset="0"/>
              </a:rPr>
              <a:t>Γκολφινόπουλος</a:t>
            </a:r>
            <a:r>
              <a:rPr lang="el-GR" sz="2200" b="1" dirty="0" smtClean="0">
                <a:solidFill>
                  <a:schemeClr val="tx2"/>
                </a:solidFill>
                <a:latin typeface="Calibri" pitchFamily="34" charset="0"/>
                <a:cs typeface="Times New Roman" pitchFamily="18" charset="0"/>
              </a:rPr>
              <a:t>, Ι. Στεφανίδης</a:t>
            </a:r>
          </a:p>
          <a:p>
            <a:pPr eaLnBrk="1" hangingPunct="1">
              <a:lnSpc>
                <a:spcPct val="90000"/>
              </a:lnSpc>
              <a:buClr>
                <a:schemeClr val="accent2"/>
              </a:buClr>
              <a:buFont typeface="Arial" charset="0"/>
              <a:buNone/>
            </a:pPr>
            <a:r>
              <a:rPr lang="el-GR" sz="2200" b="1" dirty="0" smtClean="0">
                <a:solidFill>
                  <a:srgbClr val="C00000"/>
                </a:solidFill>
                <a:latin typeface="Calibri" pitchFamily="34" charset="0"/>
                <a:cs typeface="Times New Roman" pitchFamily="18" charset="0"/>
              </a:rPr>
              <a:t>Παπαγεωργίου</a:t>
            </a:r>
            <a:r>
              <a:rPr lang="en-US" sz="2200" b="1" dirty="0" smtClean="0">
                <a:solidFill>
                  <a:srgbClr val="C00000"/>
                </a:solidFill>
                <a:latin typeface="Calibri" pitchFamily="34" charset="0"/>
                <a:cs typeface="Times New Roman" pitchFamily="18" charset="0"/>
              </a:rPr>
              <a:t>:</a:t>
            </a:r>
          </a:p>
          <a:p>
            <a:pPr eaLnBrk="1" hangingPunct="1">
              <a:lnSpc>
                <a:spcPct val="90000"/>
              </a:lnSpc>
              <a:buClr>
                <a:srgbClr val="C00000"/>
              </a:buClr>
              <a:buFont typeface="Wingdings" pitchFamily="2" charset="2"/>
              <a:buChar char="§"/>
            </a:pPr>
            <a:r>
              <a:rPr lang="el-GR" sz="2200" b="1" dirty="0" smtClean="0">
                <a:solidFill>
                  <a:schemeClr val="tx2"/>
                </a:solidFill>
                <a:latin typeface="Calibri" pitchFamily="34" charset="0"/>
                <a:cs typeface="Times New Roman" pitchFamily="18" charset="0"/>
              </a:rPr>
              <a:t>Γ. </a:t>
            </a:r>
            <a:r>
              <a:rPr lang="el-GR" sz="2200" b="1" dirty="0" err="1" smtClean="0">
                <a:solidFill>
                  <a:schemeClr val="tx2"/>
                </a:solidFill>
                <a:latin typeface="Calibri" pitchFamily="34" charset="0"/>
                <a:cs typeface="Times New Roman" pitchFamily="18" charset="0"/>
              </a:rPr>
              <a:t>Βισβάρδης</a:t>
            </a:r>
            <a:r>
              <a:rPr lang="el-GR" sz="2200" b="1" dirty="0" smtClean="0">
                <a:solidFill>
                  <a:schemeClr val="tx2"/>
                </a:solidFill>
                <a:latin typeface="Calibri" pitchFamily="34" charset="0"/>
                <a:cs typeface="Times New Roman" pitchFamily="18" charset="0"/>
              </a:rPr>
              <a:t>, Χ. </a:t>
            </a:r>
            <a:r>
              <a:rPr lang="el-GR" sz="2200" b="1" dirty="0" err="1" smtClean="0">
                <a:solidFill>
                  <a:schemeClr val="tx2"/>
                </a:solidFill>
                <a:latin typeface="Calibri" pitchFamily="34" charset="0"/>
                <a:cs typeface="Times New Roman" pitchFamily="18" charset="0"/>
              </a:rPr>
              <a:t>Καλακούδης</a:t>
            </a:r>
            <a:endParaRPr lang="el-GR" sz="2200" b="1" dirty="0" smtClean="0">
              <a:solidFill>
                <a:schemeClr val="tx2"/>
              </a:solidFill>
              <a:latin typeface="Calibri" pitchFamily="34" charset="0"/>
              <a:cs typeface="Times New Roman" pitchFamily="18" charset="0"/>
            </a:endParaRPr>
          </a:p>
          <a:p>
            <a:pPr eaLnBrk="1" hangingPunct="1">
              <a:lnSpc>
                <a:spcPct val="90000"/>
              </a:lnSpc>
              <a:buClr>
                <a:schemeClr val="accent2"/>
              </a:buClr>
              <a:buFont typeface="Arial" charset="0"/>
              <a:buNone/>
            </a:pPr>
            <a:r>
              <a:rPr lang="el-GR" sz="2200" b="1" dirty="0" smtClean="0">
                <a:solidFill>
                  <a:srgbClr val="C00000"/>
                </a:solidFill>
                <a:latin typeface="Calibri" pitchFamily="34" charset="0"/>
                <a:cs typeface="Times New Roman" pitchFamily="18" charset="0"/>
              </a:rPr>
              <a:t>Κρατικό Αθηνών- Γεννηματάς</a:t>
            </a:r>
            <a:r>
              <a:rPr lang="en-US" sz="2200" b="1" dirty="0" smtClean="0">
                <a:solidFill>
                  <a:srgbClr val="C00000"/>
                </a:solidFill>
                <a:latin typeface="Calibri" pitchFamily="34" charset="0"/>
                <a:cs typeface="Times New Roman" pitchFamily="18" charset="0"/>
              </a:rPr>
              <a:t>:</a:t>
            </a:r>
          </a:p>
          <a:p>
            <a:pPr eaLnBrk="1" hangingPunct="1">
              <a:lnSpc>
                <a:spcPct val="90000"/>
              </a:lnSpc>
              <a:buClr>
                <a:srgbClr val="C00000"/>
              </a:buClr>
              <a:buFont typeface="Wingdings" pitchFamily="2" charset="2"/>
              <a:buChar char="§"/>
            </a:pPr>
            <a:r>
              <a:rPr lang="el-GR" sz="2200" b="1" dirty="0" smtClean="0">
                <a:solidFill>
                  <a:schemeClr val="tx2"/>
                </a:solidFill>
                <a:latin typeface="Calibri" pitchFamily="34" charset="0"/>
                <a:cs typeface="Times New Roman" pitchFamily="18" charset="0"/>
              </a:rPr>
              <a:t>Γ. Μουστάκας, Μ. </a:t>
            </a:r>
            <a:r>
              <a:rPr lang="el-GR" sz="2200" b="1" dirty="0" err="1" smtClean="0">
                <a:solidFill>
                  <a:schemeClr val="tx2"/>
                </a:solidFill>
                <a:latin typeface="Calibri" pitchFamily="34" charset="0"/>
                <a:cs typeface="Times New Roman" pitchFamily="18" charset="0"/>
              </a:rPr>
              <a:t>Γεωργοπούλου</a:t>
            </a:r>
            <a:endParaRPr lang="el-GR" sz="2200" b="1" dirty="0" smtClean="0">
              <a:solidFill>
                <a:schemeClr val="tx2"/>
              </a:solidFill>
              <a:latin typeface="Calibri" pitchFamily="34" charset="0"/>
              <a:cs typeface="Times New Roman" pitchFamily="18" charset="0"/>
            </a:endParaRPr>
          </a:p>
          <a:p>
            <a:pPr eaLnBrk="1" hangingPunct="1">
              <a:lnSpc>
                <a:spcPct val="90000"/>
              </a:lnSpc>
              <a:buClr>
                <a:schemeClr val="accent2"/>
              </a:buClr>
              <a:buFont typeface="Arial" charset="0"/>
              <a:buNone/>
            </a:pPr>
            <a:r>
              <a:rPr lang="el-GR" sz="2200" b="1" dirty="0" smtClean="0">
                <a:solidFill>
                  <a:srgbClr val="C00000"/>
                </a:solidFill>
                <a:latin typeface="Calibri" pitchFamily="34" charset="0"/>
                <a:cs typeface="Times New Roman" pitchFamily="18" charset="0"/>
              </a:rPr>
              <a:t>Ευαγγελισμός</a:t>
            </a:r>
            <a:r>
              <a:rPr lang="en-US" sz="2200" b="1" dirty="0" smtClean="0">
                <a:solidFill>
                  <a:srgbClr val="C00000"/>
                </a:solidFill>
                <a:latin typeface="Calibri" pitchFamily="34" charset="0"/>
                <a:cs typeface="Times New Roman" pitchFamily="18" charset="0"/>
              </a:rPr>
              <a:t>:</a:t>
            </a:r>
          </a:p>
          <a:p>
            <a:pPr eaLnBrk="1" hangingPunct="1">
              <a:lnSpc>
                <a:spcPct val="90000"/>
              </a:lnSpc>
              <a:buClr>
                <a:srgbClr val="C00000"/>
              </a:buClr>
              <a:buFont typeface="Wingdings" pitchFamily="2" charset="2"/>
              <a:buChar char="§"/>
            </a:pPr>
            <a:r>
              <a:rPr lang="el-GR" sz="2200" b="1" dirty="0" smtClean="0">
                <a:solidFill>
                  <a:schemeClr val="tx2"/>
                </a:solidFill>
                <a:latin typeface="Calibri" pitchFamily="34" charset="0"/>
                <a:cs typeface="Times New Roman" pitchFamily="18" charset="0"/>
              </a:rPr>
              <a:t>Κ. </a:t>
            </a:r>
            <a:r>
              <a:rPr lang="el-GR" sz="2200" b="1" dirty="0" err="1" smtClean="0">
                <a:solidFill>
                  <a:schemeClr val="tx2"/>
                </a:solidFill>
                <a:latin typeface="Calibri" pitchFamily="34" charset="0"/>
                <a:cs typeface="Times New Roman" pitchFamily="18" charset="0"/>
              </a:rPr>
              <a:t>Τσούνης</a:t>
            </a:r>
            <a:r>
              <a:rPr lang="el-GR" sz="2200" b="1" dirty="0" smtClean="0">
                <a:solidFill>
                  <a:schemeClr val="tx2"/>
                </a:solidFill>
                <a:latin typeface="Calibri" pitchFamily="34" charset="0"/>
                <a:cs typeface="Times New Roman" pitchFamily="18" charset="0"/>
              </a:rPr>
              <a:t>, Θ. Αποστόλου, Ν. </a:t>
            </a:r>
            <a:r>
              <a:rPr lang="el-GR" sz="2200" b="1" dirty="0" err="1" smtClean="0">
                <a:solidFill>
                  <a:schemeClr val="tx2"/>
                </a:solidFill>
                <a:latin typeface="Calibri" pitchFamily="34" charset="0"/>
                <a:cs typeface="Times New Roman" pitchFamily="18" charset="0"/>
              </a:rPr>
              <a:t>Νικολοπούλου</a:t>
            </a:r>
            <a:endParaRPr lang="el-GR" sz="2200" b="1" dirty="0" smtClean="0">
              <a:solidFill>
                <a:schemeClr val="tx2"/>
              </a:solidFill>
              <a:latin typeface="Calibri" pitchFamily="34" charset="0"/>
              <a:cs typeface="Times New Roman" pitchFamily="18" charset="0"/>
            </a:endParaRPr>
          </a:p>
          <a:p>
            <a:pPr eaLnBrk="1" hangingPunct="1">
              <a:lnSpc>
                <a:spcPct val="90000"/>
              </a:lnSpc>
              <a:buClr>
                <a:schemeClr val="accent2"/>
              </a:buClr>
              <a:buFont typeface="Arial" charset="0"/>
              <a:buNone/>
            </a:pPr>
            <a:r>
              <a:rPr lang="el-GR" sz="2200" b="1" dirty="0" err="1" smtClean="0">
                <a:solidFill>
                  <a:srgbClr val="C00000"/>
                </a:solidFill>
                <a:latin typeface="Calibri" pitchFamily="34" charset="0"/>
                <a:cs typeface="Times New Roman" pitchFamily="18" charset="0"/>
              </a:rPr>
              <a:t>ΠΓΝΑλεξανδρούπολης</a:t>
            </a:r>
            <a:r>
              <a:rPr lang="en-US" sz="2200" b="1" dirty="0" smtClean="0">
                <a:solidFill>
                  <a:srgbClr val="C00000"/>
                </a:solidFill>
                <a:latin typeface="Calibri" pitchFamily="34" charset="0"/>
                <a:cs typeface="Times New Roman" pitchFamily="18" charset="0"/>
              </a:rPr>
              <a:t>:</a:t>
            </a:r>
          </a:p>
          <a:p>
            <a:pPr eaLnBrk="1" hangingPunct="1">
              <a:lnSpc>
                <a:spcPct val="90000"/>
              </a:lnSpc>
              <a:buClr>
                <a:srgbClr val="C00000"/>
              </a:buClr>
              <a:buFont typeface="Wingdings" pitchFamily="2" charset="2"/>
              <a:buChar char="§"/>
            </a:pPr>
            <a:r>
              <a:rPr lang="el-GR" sz="2200" b="1" dirty="0" smtClean="0">
                <a:solidFill>
                  <a:schemeClr val="tx2"/>
                </a:solidFill>
                <a:latin typeface="Calibri" pitchFamily="34" charset="0"/>
                <a:cs typeface="Times New Roman" pitchFamily="18" charset="0"/>
              </a:rPr>
              <a:t>Π. </a:t>
            </a:r>
            <a:r>
              <a:rPr lang="el-GR" sz="2200" b="1" dirty="0" err="1" smtClean="0">
                <a:solidFill>
                  <a:schemeClr val="tx2"/>
                </a:solidFill>
                <a:latin typeface="Calibri" pitchFamily="34" charset="0"/>
                <a:cs typeface="Times New Roman" pitchFamily="18" charset="0"/>
              </a:rPr>
              <a:t>Κρίκη</a:t>
            </a:r>
            <a:r>
              <a:rPr lang="el-GR" sz="2200" b="1" dirty="0" smtClean="0">
                <a:solidFill>
                  <a:schemeClr val="tx2"/>
                </a:solidFill>
                <a:latin typeface="Calibri" pitchFamily="34" charset="0"/>
                <a:cs typeface="Times New Roman" pitchFamily="18" charset="0"/>
              </a:rPr>
              <a:t>, Σ. </a:t>
            </a:r>
            <a:r>
              <a:rPr lang="el-GR" sz="2200" b="1" dirty="0" err="1" smtClean="0">
                <a:solidFill>
                  <a:schemeClr val="tx2"/>
                </a:solidFill>
                <a:latin typeface="Calibri" pitchFamily="34" charset="0"/>
                <a:cs typeface="Times New Roman" pitchFamily="18" charset="0"/>
              </a:rPr>
              <a:t>Παναγούτσος</a:t>
            </a:r>
            <a:r>
              <a:rPr lang="el-GR" sz="2200" b="1" dirty="0" smtClean="0">
                <a:solidFill>
                  <a:schemeClr val="tx2"/>
                </a:solidFill>
                <a:latin typeface="Calibri" pitchFamily="34" charset="0"/>
                <a:cs typeface="Times New Roman" pitchFamily="18" charset="0"/>
              </a:rPr>
              <a:t>, Π. </a:t>
            </a:r>
            <a:r>
              <a:rPr lang="el-GR" sz="2200" b="1" dirty="0" err="1" smtClean="0">
                <a:solidFill>
                  <a:schemeClr val="tx2"/>
                </a:solidFill>
                <a:latin typeface="Calibri" pitchFamily="34" charset="0"/>
                <a:cs typeface="Times New Roman" pitchFamily="18" charset="0"/>
              </a:rPr>
              <a:t>Πασαδάκης</a:t>
            </a:r>
            <a:endParaRPr lang="el-GR" sz="2200" b="1" dirty="0" smtClean="0">
              <a:solidFill>
                <a:schemeClr val="tx2"/>
              </a:solidFill>
              <a:latin typeface="Calibri" pitchFamily="34" charset="0"/>
              <a:cs typeface="Times New Roman" pitchFamily="18" charset="0"/>
            </a:endParaRPr>
          </a:p>
          <a:p>
            <a:pPr eaLnBrk="1" hangingPunct="1">
              <a:lnSpc>
                <a:spcPct val="90000"/>
              </a:lnSpc>
              <a:buClr>
                <a:schemeClr val="accent2"/>
              </a:buClr>
              <a:buFont typeface="Arial" charset="0"/>
              <a:buNone/>
            </a:pPr>
            <a:r>
              <a:rPr lang="el-GR" sz="2200" b="1" dirty="0" smtClean="0">
                <a:solidFill>
                  <a:srgbClr val="C00000"/>
                </a:solidFill>
                <a:latin typeface="Calibri" pitchFamily="34" charset="0"/>
                <a:cs typeface="Times New Roman" pitchFamily="18" charset="0"/>
              </a:rPr>
              <a:t>Αττικό</a:t>
            </a:r>
            <a:r>
              <a:rPr lang="en-US" sz="2200" b="1" dirty="0" smtClean="0">
                <a:solidFill>
                  <a:srgbClr val="C00000"/>
                </a:solidFill>
                <a:latin typeface="Calibri" pitchFamily="34" charset="0"/>
                <a:cs typeface="Times New Roman" pitchFamily="18" charset="0"/>
              </a:rPr>
              <a:t>:</a:t>
            </a:r>
          </a:p>
          <a:p>
            <a:pPr eaLnBrk="1" hangingPunct="1">
              <a:lnSpc>
                <a:spcPct val="90000"/>
              </a:lnSpc>
              <a:buClr>
                <a:srgbClr val="C00000"/>
              </a:buClr>
              <a:buFont typeface="Wingdings" pitchFamily="2" charset="2"/>
              <a:buChar char="§"/>
            </a:pPr>
            <a:r>
              <a:rPr lang="el-GR" sz="2200" b="1" dirty="0" smtClean="0">
                <a:solidFill>
                  <a:schemeClr val="tx2"/>
                </a:solidFill>
                <a:latin typeface="Calibri" pitchFamily="34" charset="0"/>
                <a:cs typeface="Times New Roman" pitchFamily="18" charset="0"/>
              </a:rPr>
              <a:t>Α. Δράκου, Σ. </a:t>
            </a:r>
            <a:r>
              <a:rPr lang="el-GR" sz="2200" b="1" dirty="0" err="1" smtClean="0">
                <a:solidFill>
                  <a:schemeClr val="tx2"/>
                </a:solidFill>
                <a:latin typeface="Calibri" pitchFamily="34" charset="0"/>
                <a:cs typeface="Times New Roman" pitchFamily="18" charset="0"/>
              </a:rPr>
              <a:t>Κατσούδας</a:t>
            </a:r>
            <a:r>
              <a:rPr lang="el-GR" sz="2200" b="1" dirty="0" smtClean="0">
                <a:solidFill>
                  <a:schemeClr val="tx2"/>
                </a:solidFill>
                <a:latin typeface="Calibri" pitchFamily="34" charset="0"/>
                <a:cs typeface="Times New Roman" pitchFamily="18" charset="0"/>
              </a:rPr>
              <a:t>. Δ. </a:t>
            </a:r>
            <a:r>
              <a:rPr lang="el-GR" sz="2200" b="1" dirty="0" err="1" smtClean="0">
                <a:solidFill>
                  <a:schemeClr val="tx2"/>
                </a:solidFill>
                <a:latin typeface="Calibri" pitchFamily="34" charset="0"/>
                <a:cs typeface="Times New Roman" pitchFamily="18" charset="0"/>
              </a:rPr>
              <a:t>Βλαχάκος</a:t>
            </a:r>
            <a:r>
              <a:rPr lang="el-GR" sz="2200" b="1" dirty="0" smtClean="0">
                <a:solidFill>
                  <a:schemeClr val="tx2"/>
                </a:solidFill>
                <a:latin typeface="Calibri" pitchFamily="34" charset="0"/>
                <a:cs typeface="Times New Roman" pitchFamily="18" charset="0"/>
              </a:rPr>
              <a:t> </a:t>
            </a:r>
            <a:endParaRPr lang="el-GR" sz="2400" b="1" dirty="0" smtClean="0">
              <a:solidFill>
                <a:schemeClr val="tx2"/>
              </a:solidFill>
              <a:latin typeface="Calibri" pitchFamily="34" charset="0"/>
              <a:cs typeface="Times New Roman" pitchFamily="18" charset="0"/>
            </a:endParaRPr>
          </a:p>
          <a:p>
            <a:pPr eaLnBrk="1" hangingPunct="1">
              <a:lnSpc>
                <a:spcPct val="90000"/>
              </a:lnSpc>
              <a:buClr>
                <a:schemeClr val="accent2"/>
              </a:buClr>
            </a:pPr>
            <a:endParaRPr lang="el-GR" sz="2400" b="1" dirty="0" smtClean="0">
              <a:latin typeface="Calibri" pitchFamily="34" charset="0"/>
              <a:cs typeface="Times New Roman" pitchFamily="18" charset="0"/>
            </a:endParaRPr>
          </a:p>
          <a:p>
            <a:pPr eaLnBrk="1" hangingPunct="1">
              <a:lnSpc>
                <a:spcPct val="90000"/>
              </a:lnSpc>
              <a:buClr>
                <a:schemeClr val="accent2"/>
              </a:buClr>
            </a:pPr>
            <a:endParaRPr lang="en-US" sz="2400" b="1" dirty="0" smtClean="0">
              <a:latin typeface="Calibri" pitchFamily="34" charset="0"/>
              <a:cs typeface="Times New Roman" pitchFamily="18" charset="0"/>
            </a:endParaRPr>
          </a:p>
          <a:p>
            <a:pPr eaLnBrk="1" hangingPunct="1">
              <a:lnSpc>
                <a:spcPct val="90000"/>
              </a:lnSpc>
              <a:buClr>
                <a:schemeClr val="accent2"/>
              </a:buClr>
            </a:pPr>
            <a:endParaRPr lang="en-US" sz="2400" b="1" dirty="0" smtClean="0">
              <a:latin typeface="Calibri" pitchFamily="34" charset="0"/>
              <a:cs typeface="Times New Roman" pitchFamily="18" charset="0"/>
            </a:endParaRPr>
          </a:p>
        </p:txBody>
      </p:sp>
      <p:grpSp>
        <p:nvGrpSpPr>
          <p:cNvPr id="109570" name="Gruppierung 41"/>
          <p:cNvGrpSpPr>
            <a:grpSpLocks/>
          </p:cNvGrpSpPr>
          <p:nvPr/>
        </p:nvGrpSpPr>
        <p:grpSpPr bwMode="auto">
          <a:xfrm>
            <a:off x="-23813" y="165100"/>
            <a:ext cx="9186863" cy="877888"/>
            <a:chOff x="-25529" y="-35600"/>
            <a:chExt cx="9187056" cy="1258602"/>
          </a:xfrm>
          <a:solidFill>
            <a:srgbClr val="3809BB"/>
          </a:solidFill>
        </p:grpSpPr>
        <p:sp>
          <p:nvSpPr>
            <p:cNvPr id="5" name="Rectangle 12"/>
            <p:cNvSpPr>
              <a:spLocks noChangeArrowheads="1"/>
            </p:cNvSpPr>
            <p:nvPr/>
          </p:nvSpPr>
          <p:spPr bwMode="auto">
            <a:xfrm>
              <a:off x="0" y="1"/>
              <a:ext cx="9144000" cy="1199601"/>
            </a:xfrm>
            <a:prstGeom prst="rect">
              <a:avLst/>
            </a:prstGeom>
            <a:grpFill/>
            <a:ln w="9525">
              <a:solidFill>
                <a:schemeClr val="tx1"/>
              </a:solidFill>
              <a:miter lim="800000"/>
              <a:headEnd/>
              <a:tailEnd/>
            </a:ln>
            <a:scene3d>
              <a:camera prst="orthographicFront"/>
              <a:lightRig rig="threePt" dir="t"/>
            </a:scene3d>
            <a:sp3d>
              <a:bevelT/>
            </a:sp3d>
          </p:spPr>
          <p:txBody>
            <a:bodyPr wrap="none" anchor="ctr"/>
            <a:lstStyle/>
            <a:p>
              <a:pPr fontAlgn="auto">
                <a:spcBef>
                  <a:spcPts val="0"/>
                </a:spcBef>
                <a:spcAft>
                  <a:spcPts val="0"/>
                </a:spcAft>
                <a:defRPr/>
              </a:pPr>
              <a:endParaRPr lang="de-DE" dirty="0">
                <a:latin typeface="+mn-lt"/>
                <a:cs typeface="+mn-cs"/>
              </a:endParaRPr>
            </a:p>
          </p:txBody>
        </p:sp>
        <p:sp>
          <p:nvSpPr>
            <p:cNvPr id="109574" name="Text Box 6"/>
            <p:cNvSpPr txBox="1">
              <a:spLocks noChangeArrowheads="1"/>
            </p:cNvSpPr>
            <p:nvPr/>
          </p:nvSpPr>
          <p:spPr bwMode="auto">
            <a:xfrm>
              <a:off x="-1145" y="42516"/>
              <a:ext cx="9144383" cy="744291"/>
            </a:xfrm>
            <a:prstGeom prst="rect">
              <a:avLst/>
            </a:prstGeom>
            <a:grpFill/>
            <a:ln w="9525">
              <a:noFill/>
              <a:miter lim="800000"/>
              <a:headEnd/>
              <a:tailEnd/>
            </a:ln>
          </p:spPr>
          <p:txBody>
            <a:bodyPr>
              <a:spAutoFit/>
            </a:bodyPr>
            <a:lstStyle/>
            <a:p>
              <a:pPr algn="ctr"/>
              <a:r>
                <a:rPr lang="el-GR" sz="2800" b="1" dirty="0">
                  <a:cs typeface="Times New Roman" pitchFamily="18" charset="0"/>
                </a:rPr>
                <a:t>Ευχαριστίες</a:t>
              </a:r>
            </a:p>
          </p:txBody>
        </p: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2 - Θέση περιεχομένου"/>
          <p:cNvSpPr>
            <a:spLocks noGrp="1"/>
          </p:cNvSpPr>
          <p:nvPr>
            <p:ph idx="4294967295"/>
          </p:nvPr>
        </p:nvSpPr>
        <p:spPr>
          <a:xfrm>
            <a:off x="250825" y="1052513"/>
            <a:ext cx="8642350" cy="4924425"/>
          </a:xfrm>
        </p:spPr>
        <p:txBody>
          <a:bodyPr/>
          <a:lstStyle/>
          <a:p>
            <a:pPr eaLnBrk="1" hangingPunct="1">
              <a:lnSpc>
                <a:spcPct val="90000"/>
              </a:lnSpc>
              <a:buClr>
                <a:schemeClr val="accent2"/>
              </a:buClr>
            </a:pPr>
            <a:endParaRPr lang="el-GR" sz="2400" b="1" dirty="0" smtClean="0">
              <a:cs typeface="Arial" charset="0"/>
            </a:endParaRPr>
          </a:p>
          <a:p>
            <a:pPr lvl="1" eaLnBrk="1" hangingPunct="1">
              <a:lnSpc>
                <a:spcPct val="90000"/>
              </a:lnSpc>
              <a:buClr>
                <a:schemeClr val="accent2"/>
              </a:buClr>
              <a:buFontTx/>
              <a:buChar char="•"/>
            </a:pPr>
            <a:endParaRPr lang="el-GR" sz="2400" b="1" dirty="0" smtClean="0">
              <a:cs typeface="Arial" charset="0"/>
            </a:endParaRPr>
          </a:p>
          <a:p>
            <a:pPr lvl="1" eaLnBrk="1" hangingPunct="1">
              <a:lnSpc>
                <a:spcPct val="90000"/>
              </a:lnSpc>
              <a:buClr>
                <a:srgbClr val="C00000"/>
              </a:buClr>
              <a:buFontTx/>
              <a:buChar char="•"/>
            </a:pPr>
            <a:r>
              <a:rPr lang="el-GR" sz="2400" b="1" dirty="0" smtClean="0">
                <a:solidFill>
                  <a:schemeClr val="tx2"/>
                </a:solidFill>
                <a:latin typeface="Calibri" pitchFamily="34" charset="0"/>
                <a:cs typeface="Times New Roman" pitchFamily="18" charset="0"/>
              </a:rPr>
              <a:t>Δημήτριος Ξυδάκης (</a:t>
            </a:r>
            <a:r>
              <a:rPr lang="el-GR" sz="2400" b="1" dirty="0" err="1" smtClean="0">
                <a:solidFill>
                  <a:schemeClr val="tx2"/>
                </a:solidFill>
                <a:latin typeface="Calibri" pitchFamily="34" charset="0"/>
                <a:cs typeface="Times New Roman" pitchFamily="18" charset="0"/>
              </a:rPr>
              <a:t>Βενιζέλειο</a:t>
            </a:r>
            <a:r>
              <a:rPr lang="el-GR" sz="2400" b="1" dirty="0" smtClean="0">
                <a:solidFill>
                  <a:schemeClr val="tx2"/>
                </a:solidFill>
                <a:latin typeface="Calibri" pitchFamily="34" charset="0"/>
                <a:cs typeface="Times New Roman" pitchFamily="18" charset="0"/>
              </a:rPr>
              <a:t> Νοσοκομείο)</a:t>
            </a:r>
          </a:p>
          <a:p>
            <a:pPr lvl="1" eaLnBrk="1" hangingPunct="1">
              <a:lnSpc>
                <a:spcPct val="90000"/>
              </a:lnSpc>
              <a:buClr>
                <a:schemeClr val="accent2"/>
              </a:buClr>
              <a:buFontTx/>
              <a:buChar char="•"/>
            </a:pPr>
            <a:endParaRPr lang="el-GR" sz="2400" b="1" dirty="0" smtClean="0">
              <a:solidFill>
                <a:schemeClr val="tx2"/>
              </a:solidFill>
              <a:latin typeface="Calibri" pitchFamily="34" charset="0"/>
              <a:cs typeface="Times New Roman" pitchFamily="18" charset="0"/>
            </a:endParaRPr>
          </a:p>
          <a:p>
            <a:pPr lvl="1" eaLnBrk="1" hangingPunct="1">
              <a:lnSpc>
                <a:spcPct val="90000"/>
              </a:lnSpc>
              <a:buClr>
                <a:srgbClr val="C00000"/>
              </a:buClr>
              <a:buFontTx/>
              <a:buChar char="•"/>
            </a:pPr>
            <a:r>
              <a:rPr lang="el-GR" sz="2400" b="1" dirty="0" smtClean="0">
                <a:solidFill>
                  <a:schemeClr val="tx2"/>
                </a:solidFill>
                <a:latin typeface="Calibri" pitchFamily="34" charset="0"/>
                <a:cs typeface="Times New Roman" pitchFamily="18" charset="0"/>
              </a:rPr>
              <a:t>Μάριος </a:t>
            </a:r>
            <a:r>
              <a:rPr lang="el-GR" sz="2400" b="1" dirty="0" err="1" smtClean="0">
                <a:solidFill>
                  <a:schemeClr val="tx2"/>
                </a:solidFill>
                <a:latin typeface="Calibri" pitchFamily="34" charset="0"/>
                <a:cs typeface="Times New Roman" pitchFamily="18" charset="0"/>
              </a:rPr>
              <a:t>Παπασωτηρίου</a:t>
            </a:r>
            <a:r>
              <a:rPr lang="el-GR" sz="2400" b="1" dirty="0" smtClean="0">
                <a:solidFill>
                  <a:schemeClr val="tx2"/>
                </a:solidFill>
                <a:latin typeface="Calibri" pitchFamily="34" charset="0"/>
                <a:cs typeface="Times New Roman" pitchFamily="18" charset="0"/>
              </a:rPr>
              <a:t> (</a:t>
            </a:r>
            <a:r>
              <a:rPr lang="el-GR" sz="2400" b="1" dirty="0" err="1" smtClean="0">
                <a:solidFill>
                  <a:schemeClr val="tx2"/>
                </a:solidFill>
                <a:latin typeface="Calibri" pitchFamily="34" charset="0"/>
                <a:cs typeface="Times New Roman" pitchFamily="18" charset="0"/>
              </a:rPr>
              <a:t>ΠΓΝΠατρών</a:t>
            </a:r>
            <a:r>
              <a:rPr lang="el-GR" sz="2400" b="1" dirty="0" smtClean="0">
                <a:solidFill>
                  <a:schemeClr val="tx2"/>
                </a:solidFill>
                <a:latin typeface="Calibri" pitchFamily="34" charset="0"/>
                <a:cs typeface="Times New Roman" pitchFamily="18" charset="0"/>
              </a:rPr>
              <a:t>)</a:t>
            </a:r>
            <a:endParaRPr lang="en-US" sz="2400" b="1" dirty="0" smtClean="0">
              <a:solidFill>
                <a:schemeClr val="tx2"/>
              </a:solidFill>
              <a:latin typeface="Calibri" pitchFamily="34" charset="0"/>
              <a:cs typeface="Times New Roman" pitchFamily="18" charset="0"/>
            </a:endParaRPr>
          </a:p>
          <a:p>
            <a:pPr lvl="1" eaLnBrk="1" hangingPunct="1">
              <a:lnSpc>
                <a:spcPct val="90000"/>
              </a:lnSpc>
              <a:buClr>
                <a:srgbClr val="C00000"/>
              </a:buClr>
              <a:buFontTx/>
              <a:buChar char="•"/>
            </a:pPr>
            <a:endParaRPr lang="en-US" sz="2400" b="1" dirty="0" smtClean="0">
              <a:solidFill>
                <a:schemeClr val="tx2"/>
              </a:solidFill>
              <a:latin typeface="Calibri" pitchFamily="34" charset="0"/>
              <a:cs typeface="Times New Roman" pitchFamily="18" charset="0"/>
            </a:endParaRPr>
          </a:p>
          <a:p>
            <a:pPr lvl="1" eaLnBrk="1" hangingPunct="1">
              <a:lnSpc>
                <a:spcPct val="90000"/>
              </a:lnSpc>
              <a:buClr>
                <a:srgbClr val="C00000"/>
              </a:buClr>
              <a:buFontTx/>
              <a:buChar char="•"/>
            </a:pPr>
            <a:r>
              <a:rPr lang="el-GR" sz="2400" b="1" dirty="0" smtClean="0">
                <a:solidFill>
                  <a:schemeClr val="tx2"/>
                </a:solidFill>
                <a:latin typeface="Calibri" pitchFamily="34" charset="0"/>
                <a:cs typeface="Times New Roman" pitchFamily="18" charset="0"/>
              </a:rPr>
              <a:t>Δώρα </a:t>
            </a:r>
            <a:r>
              <a:rPr lang="el-GR" sz="2400" b="1" dirty="0" err="1" smtClean="0">
                <a:solidFill>
                  <a:schemeClr val="tx2"/>
                </a:solidFill>
                <a:latin typeface="Calibri" pitchFamily="34" charset="0"/>
                <a:cs typeface="Times New Roman" pitchFamily="18" charset="0"/>
              </a:rPr>
              <a:t>Οικονομάκη</a:t>
            </a:r>
            <a:r>
              <a:rPr lang="el-GR" sz="2400" b="1" dirty="0" smtClean="0">
                <a:solidFill>
                  <a:schemeClr val="tx2"/>
                </a:solidFill>
                <a:latin typeface="Calibri" pitchFamily="34" charset="0"/>
                <a:cs typeface="Times New Roman" pitchFamily="18" charset="0"/>
              </a:rPr>
              <a:t> (Νοσοκομείο Ευαγγελισμός)</a:t>
            </a:r>
            <a:endParaRPr lang="en-US" sz="2400" b="1" dirty="0" smtClean="0">
              <a:solidFill>
                <a:schemeClr val="tx2"/>
              </a:solidFill>
              <a:latin typeface="Calibri" pitchFamily="34" charset="0"/>
              <a:cs typeface="Times New Roman" pitchFamily="18" charset="0"/>
            </a:endParaRPr>
          </a:p>
        </p:txBody>
      </p:sp>
      <p:grpSp>
        <p:nvGrpSpPr>
          <p:cNvPr id="110594" name="Gruppierung 41"/>
          <p:cNvGrpSpPr>
            <a:grpSpLocks/>
          </p:cNvGrpSpPr>
          <p:nvPr/>
        </p:nvGrpSpPr>
        <p:grpSpPr bwMode="auto">
          <a:xfrm>
            <a:off x="-23813" y="165100"/>
            <a:ext cx="9186863" cy="877888"/>
            <a:chOff x="-25529" y="-35600"/>
            <a:chExt cx="9187056" cy="1258602"/>
          </a:xfrm>
          <a:solidFill>
            <a:srgbClr val="3809BB"/>
          </a:solidFill>
        </p:grpSpPr>
        <p:sp>
          <p:nvSpPr>
            <p:cNvPr id="5" name="Rectangle 12"/>
            <p:cNvSpPr>
              <a:spLocks noChangeArrowheads="1"/>
            </p:cNvSpPr>
            <p:nvPr/>
          </p:nvSpPr>
          <p:spPr bwMode="auto">
            <a:xfrm>
              <a:off x="0" y="1"/>
              <a:ext cx="9144000" cy="1199601"/>
            </a:xfrm>
            <a:prstGeom prst="rect">
              <a:avLst/>
            </a:prstGeom>
            <a:grpFill/>
            <a:ln w="9525">
              <a:solidFill>
                <a:schemeClr val="tx1"/>
              </a:solidFill>
              <a:miter lim="800000"/>
              <a:headEnd/>
              <a:tailEnd/>
            </a:ln>
            <a:scene3d>
              <a:camera prst="orthographicFront"/>
              <a:lightRig rig="threePt" dir="t"/>
            </a:scene3d>
            <a:sp3d>
              <a:bevelT/>
            </a:sp3d>
          </p:spPr>
          <p:txBody>
            <a:bodyPr wrap="none" anchor="ctr"/>
            <a:lstStyle/>
            <a:p>
              <a:pPr fontAlgn="auto">
                <a:spcBef>
                  <a:spcPts val="0"/>
                </a:spcBef>
                <a:spcAft>
                  <a:spcPts val="0"/>
                </a:spcAft>
                <a:defRPr/>
              </a:pPr>
              <a:endParaRPr lang="de-DE" dirty="0">
                <a:latin typeface="+mn-lt"/>
                <a:cs typeface="+mn-cs"/>
              </a:endParaRPr>
            </a:p>
          </p:txBody>
        </p:sp>
        <p:sp>
          <p:nvSpPr>
            <p:cNvPr id="110598" name="Text Box 6"/>
            <p:cNvSpPr txBox="1">
              <a:spLocks noChangeArrowheads="1"/>
            </p:cNvSpPr>
            <p:nvPr/>
          </p:nvSpPr>
          <p:spPr bwMode="auto">
            <a:xfrm>
              <a:off x="-1145" y="42516"/>
              <a:ext cx="9144383" cy="744291"/>
            </a:xfrm>
            <a:prstGeom prst="rect">
              <a:avLst/>
            </a:prstGeom>
            <a:grpFill/>
            <a:ln w="9525">
              <a:noFill/>
              <a:miter lim="800000"/>
              <a:headEnd/>
              <a:tailEnd/>
            </a:ln>
          </p:spPr>
          <p:txBody>
            <a:bodyPr>
              <a:spAutoFit/>
            </a:bodyPr>
            <a:lstStyle/>
            <a:p>
              <a:pPr algn="ctr"/>
              <a:r>
                <a:rPr lang="el-GR" sz="2800" b="1" dirty="0">
                  <a:cs typeface="Times New Roman" pitchFamily="18" charset="0"/>
                </a:rPr>
                <a:t>Ιδιαίτερες  Ευχαριστίες</a:t>
              </a: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normAutofit/>
          </a:bodyPr>
          <a:lstStyle/>
          <a:p>
            <a:pPr algn="ctr"/>
            <a:r>
              <a:rPr lang="en-AU" sz="2800" b="1" dirty="0" smtClean="0">
                <a:solidFill>
                  <a:schemeClr val="tx2"/>
                </a:solidFill>
                <a:latin typeface="+mn-lt"/>
                <a:cs typeface="Times New Roman" pitchFamily="18" charset="0"/>
              </a:rPr>
              <a:t>Clinical and </a:t>
            </a:r>
            <a:r>
              <a:rPr lang="en-AU" sz="2800" b="1" dirty="0">
                <a:solidFill>
                  <a:schemeClr val="tx2"/>
                </a:solidFill>
                <a:latin typeface="+mn-lt"/>
                <a:cs typeface="Times New Roman" pitchFamily="18" charset="0"/>
              </a:rPr>
              <a:t>biochemical </a:t>
            </a:r>
            <a:r>
              <a:rPr lang="en-AU" sz="2800" b="1" dirty="0" smtClean="0">
                <a:solidFill>
                  <a:schemeClr val="tx2"/>
                </a:solidFill>
                <a:latin typeface="+mn-lt"/>
                <a:cs typeface="Times New Roman" pitchFamily="18" charset="0"/>
              </a:rPr>
              <a:t>features </a:t>
            </a:r>
            <a:r>
              <a:rPr lang="en-AU" sz="2800" b="1" dirty="0">
                <a:solidFill>
                  <a:schemeClr val="tx2"/>
                </a:solidFill>
                <a:latin typeface="+mn-lt"/>
                <a:cs typeface="Times New Roman" pitchFamily="18" charset="0"/>
              </a:rPr>
              <a:t>of all patients at presentation </a:t>
            </a:r>
            <a:endParaRPr lang="en-US" sz="2800" dirty="0">
              <a:solidFill>
                <a:schemeClr val="tx2"/>
              </a:solidFill>
              <a:latin typeface="+mn-lt"/>
              <a:cs typeface="Times New Roman"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04946395"/>
              </p:ext>
            </p:extLst>
          </p:nvPr>
        </p:nvGraphicFramePr>
        <p:xfrm>
          <a:off x="928662" y="1071544"/>
          <a:ext cx="7786742" cy="5678623"/>
        </p:xfrm>
        <a:graphic>
          <a:graphicData uri="http://schemas.openxmlformats.org/drawingml/2006/table">
            <a:tbl>
              <a:tblPr firstRow="1" firstCol="1" bandRow="1">
                <a:tableStyleId>{5C22544A-7EE6-4342-B048-85BDC9FD1C3A}</a:tableStyleId>
              </a:tblPr>
              <a:tblGrid>
                <a:gridCol w="4669152"/>
                <a:gridCol w="3117590"/>
              </a:tblGrid>
              <a:tr h="386778">
                <a:tc>
                  <a:txBody>
                    <a:bodyPr/>
                    <a:lstStyle/>
                    <a:p>
                      <a:pPr marL="0" marR="0">
                        <a:spcBef>
                          <a:spcPts val="0"/>
                        </a:spcBef>
                        <a:spcAft>
                          <a:spcPts val="0"/>
                        </a:spcAft>
                      </a:pPr>
                      <a:r>
                        <a:rPr lang="en-AU" sz="2200" b="1" dirty="0">
                          <a:effectLst/>
                          <a:latin typeface="+mn-lt"/>
                          <a:cs typeface="Times New Roman" pitchFamily="18" charset="0"/>
                        </a:rPr>
                        <a:t>Number of patients (n)</a:t>
                      </a:r>
                      <a:endParaRPr lang="en-US" sz="2200" b="1" dirty="0">
                        <a:effectLst/>
                        <a:latin typeface="+mn-lt"/>
                        <a:ea typeface="Times New Roman" panose="02020603050405020304" pitchFamily="18" charset="0"/>
                        <a:cs typeface="Times New Roman" pitchFamily="18" charset="0"/>
                      </a:endParaRPr>
                    </a:p>
                  </a:txBody>
                  <a:tcPr marL="51435" marR="51435" marT="0" marB="0">
                    <a:solidFill>
                      <a:srgbClr val="3809BB"/>
                    </a:solidFill>
                  </a:tcPr>
                </a:tc>
                <a:tc>
                  <a:txBody>
                    <a:bodyPr/>
                    <a:lstStyle/>
                    <a:p>
                      <a:pPr marL="0" marR="0" algn="ctr">
                        <a:spcBef>
                          <a:spcPts val="0"/>
                        </a:spcBef>
                        <a:spcAft>
                          <a:spcPts val="0"/>
                        </a:spcAft>
                      </a:pPr>
                      <a:r>
                        <a:rPr lang="en-AU" sz="2200" b="1" dirty="0">
                          <a:solidFill>
                            <a:srgbClr val="C00000"/>
                          </a:solidFill>
                          <a:effectLst/>
                          <a:latin typeface="+mn-lt"/>
                          <a:cs typeface="Times New Roman" pitchFamily="18" charset="0"/>
                        </a:rPr>
                        <a:t>n= 457</a:t>
                      </a:r>
                      <a:endParaRPr lang="en-US" sz="2200" b="1" dirty="0">
                        <a:solidFill>
                          <a:srgbClr val="C00000"/>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r>
              <a:tr h="773553">
                <a:tc>
                  <a:txBody>
                    <a:bodyPr/>
                    <a:lstStyle/>
                    <a:p>
                      <a:pPr marL="0" marR="0">
                        <a:spcBef>
                          <a:spcPts val="0"/>
                        </a:spcBef>
                        <a:spcAft>
                          <a:spcPts val="0"/>
                        </a:spcAft>
                      </a:pPr>
                      <a:r>
                        <a:rPr lang="en-AU" sz="2200" b="1" dirty="0">
                          <a:effectLst/>
                          <a:latin typeface="+mn-lt"/>
                          <a:cs typeface="Times New Roman" pitchFamily="18" charset="0"/>
                        </a:rPr>
                        <a:t> </a:t>
                      </a:r>
                      <a:endParaRPr lang="en-US" sz="2200" b="1" dirty="0">
                        <a:effectLst/>
                        <a:latin typeface="+mn-lt"/>
                        <a:cs typeface="Times New Roman" pitchFamily="18" charset="0"/>
                      </a:endParaRPr>
                    </a:p>
                    <a:p>
                      <a:pPr marL="0" marR="0">
                        <a:spcBef>
                          <a:spcPts val="0"/>
                        </a:spcBef>
                        <a:spcAft>
                          <a:spcPts val="0"/>
                        </a:spcAft>
                      </a:pPr>
                      <a:r>
                        <a:rPr lang="en-AU" sz="2200" b="1" dirty="0">
                          <a:effectLst/>
                          <a:latin typeface="+mn-lt"/>
                          <a:cs typeface="Times New Roman" pitchFamily="18" charset="0"/>
                        </a:rPr>
                        <a:t>Gender (M/F)   n (%)</a:t>
                      </a:r>
                      <a:endParaRPr lang="en-US" sz="2200" b="1" dirty="0">
                        <a:effectLst/>
                        <a:latin typeface="+mn-lt"/>
                        <a:ea typeface="Times New Roman" panose="02020603050405020304" pitchFamily="18" charset="0"/>
                        <a:cs typeface="Times New Roman" pitchFamily="18" charset="0"/>
                      </a:endParaRPr>
                    </a:p>
                  </a:txBody>
                  <a:tcPr marL="51435" marR="51435" marT="0" marB="0">
                    <a:solidFill>
                      <a:srgbClr val="3809BB"/>
                    </a:solidFill>
                  </a:tcPr>
                </a:tc>
                <a:tc>
                  <a:txBody>
                    <a:bodyPr/>
                    <a:lstStyle/>
                    <a:p>
                      <a:pPr marL="0" marR="0" algn="ctr">
                        <a:spcBef>
                          <a:spcPts val="0"/>
                        </a:spcBef>
                        <a:spcAft>
                          <a:spcPts val="0"/>
                        </a:spcAft>
                      </a:pPr>
                      <a:r>
                        <a:rPr lang="en-AU" sz="2200" b="1" dirty="0">
                          <a:solidFill>
                            <a:schemeClr val="tx2"/>
                          </a:solidFill>
                          <a:effectLst/>
                          <a:latin typeface="+mn-lt"/>
                          <a:cs typeface="Times New Roman" pitchFamily="18" charset="0"/>
                        </a:rPr>
                        <a:t> </a:t>
                      </a:r>
                      <a:endParaRPr lang="en-US" sz="2200" b="1" dirty="0">
                        <a:solidFill>
                          <a:schemeClr val="tx2"/>
                        </a:solidFill>
                        <a:effectLst/>
                        <a:latin typeface="+mn-lt"/>
                        <a:cs typeface="Times New Roman" pitchFamily="18" charset="0"/>
                      </a:endParaRPr>
                    </a:p>
                    <a:p>
                      <a:pPr marL="0" marR="0" algn="ctr">
                        <a:spcBef>
                          <a:spcPts val="0"/>
                        </a:spcBef>
                        <a:spcAft>
                          <a:spcPts val="0"/>
                        </a:spcAft>
                      </a:pPr>
                      <a:r>
                        <a:rPr lang="en-AU" sz="2200" b="1" dirty="0">
                          <a:solidFill>
                            <a:schemeClr val="tx2"/>
                          </a:solidFill>
                          <a:effectLst/>
                          <a:latin typeface="+mn-lt"/>
                          <a:cs typeface="Times New Roman" pitchFamily="18" charset="0"/>
                        </a:rPr>
                        <a:t>303/154 (66.3/33.7%)</a:t>
                      </a:r>
                      <a:endParaRPr lang="en-US" sz="2200" b="1" dirty="0">
                        <a:solidFill>
                          <a:schemeClr val="tx2"/>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r>
              <a:tr h="386778">
                <a:tc>
                  <a:txBody>
                    <a:bodyPr/>
                    <a:lstStyle/>
                    <a:p>
                      <a:pPr marL="0" marR="0">
                        <a:spcBef>
                          <a:spcPts val="0"/>
                        </a:spcBef>
                        <a:spcAft>
                          <a:spcPts val="0"/>
                        </a:spcAft>
                      </a:pPr>
                      <a:r>
                        <a:rPr lang="en-AU" sz="2200" b="1" dirty="0">
                          <a:effectLst/>
                          <a:latin typeface="+mn-lt"/>
                          <a:cs typeface="Times New Roman" pitchFamily="18" charset="0"/>
                        </a:rPr>
                        <a:t>Age (years)</a:t>
                      </a:r>
                      <a:endParaRPr lang="en-US" sz="2200" b="1" dirty="0">
                        <a:effectLst/>
                        <a:latin typeface="+mn-lt"/>
                        <a:ea typeface="Times New Roman" panose="02020603050405020304" pitchFamily="18" charset="0"/>
                        <a:cs typeface="Times New Roman" pitchFamily="18" charset="0"/>
                      </a:endParaRPr>
                    </a:p>
                  </a:txBody>
                  <a:tcPr marL="51435" marR="51435" marT="0" marB="0">
                    <a:solidFill>
                      <a:srgbClr val="3809BB"/>
                    </a:solidFill>
                  </a:tcPr>
                </a:tc>
                <a:tc>
                  <a:txBody>
                    <a:bodyPr/>
                    <a:lstStyle/>
                    <a:p>
                      <a:pPr marL="0" marR="0" algn="ctr">
                        <a:spcBef>
                          <a:spcPts val="0"/>
                        </a:spcBef>
                        <a:spcAft>
                          <a:spcPts val="0"/>
                        </a:spcAft>
                      </a:pPr>
                      <a:r>
                        <a:rPr lang="en-AU" sz="2200" b="1" dirty="0">
                          <a:solidFill>
                            <a:schemeClr val="tx2"/>
                          </a:solidFill>
                          <a:effectLst/>
                          <a:latin typeface="+mn-lt"/>
                          <a:cs typeface="Times New Roman" pitchFamily="18" charset="0"/>
                        </a:rPr>
                        <a:t>41.29 ± 14.32</a:t>
                      </a:r>
                      <a:endParaRPr lang="en-US" sz="2200" b="1" dirty="0">
                        <a:solidFill>
                          <a:schemeClr val="tx2"/>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r>
              <a:tr h="386778">
                <a:tc>
                  <a:txBody>
                    <a:bodyPr/>
                    <a:lstStyle/>
                    <a:p>
                      <a:pPr marL="0" marR="0">
                        <a:spcBef>
                          <a:spcPts val="0"/>
                        </a:spcBef>
                        <a:spcAft>
                          <a:spcPts val="0"/>
                        </a:spcAft>
                      </a:pPr>
                      <a:r>
                        <a:rPr lang="en-AU" sz="2200" b="1" dirty="0">
                          <a:effectLst/>
                          <a:latin typeface="+mn-lt"/>
                          <a:cs typeface="Times New Roman" pitchFamily="18" charset="0"/>
                        </a:rPr>
                        <a:t>Baseline </a:t>
                      </a:r>
                      <a:r>
                        <a:rPr lang="en-AU" sz="2200" b="1" dirty="0" err="1">
                          <a:effectLst/>
                          <a:latin typeface="+mn-lt"/>
                          <a:cs typeface="Times New Roman" pitchFamily="18" charset="0"/>
                        </a:rPr>
                        <a:t>Scr</a:t>
                      </a:r>
                      <a:r>
                        <a:rPr lang="en-AU" sz="2200" b="1" dirty="0">
                          <a:effectLst/>
                          <a:latin typeface="+mn-lt"/>
                          <a:cs typeface="Times New Roman" pitchFamily="18" charset="0"/>
                        </a:rPr>
                        <a:t> (mg/dl)</a:t>
                      </a:r>
                      <a:endParaRPr lang="en-US" sz="2200" b="1" dirty="0">
                        <a:effectLst/>
                        <a:latin typeface="+mn-lt"/>
                        <a:ea typeface="Times New Roman" panose="02020603050405020304" pitchFamily="18" charset="0"/>
                        <a:cs typeface="Times New Roman" pitchFamily="18" charset="0"/>
                      </a:endParaRPr>
                    </a:p>
                  </a:txBody>
                  <a:tcPr marL="51435" marR="51435" marT="0" marB="0">
                    <a:solidFill>
                      <a:srgbClr val="3809BB"/>
                    </a:solidFill>
                  </a:tcPr>
                </a:tc>
                <a:tc>
                  <a:txBody>
                    <a:bodyPr/>
                    <a:lstStyle/>
                    <a:p>
                      <a:pPr marL="0" marR="0" algn="ctr">
                        <a:spcBef>
                          <a:spcPts val="0"/>
                        </a:spcBef>
                        <a:spcAft>
                          <a:spcPts val="0"/>
                        </a:spcAft>
                      </a:pPr>
                      <a:r>
                        <a:rPr lang="en-AU" sz="2200" b="1" dirty="0">
                          <a:solidFill>
                            <a:schemeClr val="tx2"/>
                          </a:solidFill>
                          <a:effectLst/>
                          <a:latin typeface="+mn-lt"/>
                          <a:cs typeface="Times New Roman" pitchFamily="18" charset="0"/>
                        </a:rPr>
                        <a:t>1.48 ± 1.04</a:t>
                      </a:r>
                      <a:endParaRPr lang="en-US" sz="2200" b="1" dirty="0">
                        <a:solidFill>
                          <a:schemeClr val="tx2"/>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r>
              <a:tr h="386778">
                <a:tc>
                  <a:txBody>
                    <a:bodyPr/>
                    <a:lstStyle/>
                    <a:p>
                      <a:pPr marL="0" marR="0">
                        <a:spcBef>
                          <a:spcPts val="0"/>
                        </a:spcBef>
                        <a:spcAft>
                          <a:spcPts val="0"/>
                        </a:spcAft>
                      </a:pPr>
                      <a:r>
                        <a:rPr lang="en-AU" sz="2200" b="1" dirty="0">
                          <a:effectLst/>
                          <a:latin typeface="+mn-lt"/>
                          <a:cs typeface="Times New Roman" pitchFamily="18" charset="0"/>
                        </a:rPr>
                        <a:t>Urine protein (g/24h)</a:t>
                      </a:r>
                      <a:endParaRPr lang="en-US" sz="2200" b="1" dirty="0">
                        <a:effectLst/>
                        <a:latin typeface="+mn-lt"/>
                        <a:ea typeface="Times New Roman" panose="02020603050405020304" pitchFamily="18" charset="0"/>
                        <a:cs typeface="Times New Roman" pitchFamily="18" charset="0"/>
                      </a:endParaRPr>
                    </a:p>
                  </a:txBody>
                  <a:tcPr marL="51435" marR="51435" marT="0" marB="0">
                    <a:solidFill>
                      <a:srgbClr val="3809BB"/>
                    </a:solidFill>
                  </a:tcPr>
                </a:tc>
                <a:tc>
                  <a:txBody>
                    <a:bodyPr/>
                    <a:lstStyle/>
                    <a:p>
                      <a:pPr marL="0" marR="0" algn="ctr">
                        <a:spcBef>
                          <a:spcPts val="0"/>
                        </a:spcBef>
                        <a:spcAft>
                          <a:spcPts val="0"/>
                        </a:spcAft>
                      </a:pPr>
                      <a:r>
                        <a:rPr lang="en-AU" sz="2200" b="1" dirty="0">
                          <a:solidFill>
                            <a:schemeClr val="tx2"/>
                          </a:solidFill>
                          <a:effectLst/>
                          <a:latin typeface="+mn-lt"/>
                          <a:cs typeface="Times New Roman" pitchFamily="18" charset="0"/>
                        </a:rPr>
                        <a:t>1.7 ± 2.0</a:t>
                      </a:r>
                      <a:endParaRPr lang="en-US" sz="2200" b="1" dirty="0">
                        <a:solidFill>
                          <a:schemeClr val="tx2"/>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r>
              <a:tr h="386778">
                <a:tc>
                  <a:txBody>
                    <a:bodyPr/>
                    <a:lstStyle/>
                    <a:p>
                      <a:pPr marL="0" marR="0">
                        <a:spcBef>
                          <a:spcPts val="0"/>
                        </a:spcBef>
                        <a:spcAft>
                          <a:spcPts val="0"/>
                        </a:spcAft>
                      </a:pPr>
                      <a:r>
                        <a:rPr lang="en-AU" sz="2200" b="1" dirty="0">
                          <a:effectLst/>
                          <a:latin typeface="+mn-lt"/>
                          <a:cs typeface="Times New Roman" pitchFamily="18" charset="0"/>
                        </a:rPr>
                        <a:t>e- GFR (MDRD)  ml/min/1.73 m</a:t>
                      </a:r>
                      <a:r>
                        <a:rPr lang="en-AU" sz="2200" b="1" baseline="30000" dirty="0">
                          <a:effectLst/>
                          <a:latin typeface="+mn-lt"/>
                          <a:cs typeface="Times New Roman" pitchFamily="18" charset="0"/>
                        </a:rPr>
                        <a:t>2</a:t>
                      </a:r>
                      <a:endParaRPr lang="en-US" sz="2200" b="1" dirty="0">
                        <a:effectLst/>
                        <a:latin typeface="+mn-lt"/>
                        <a:ea typeface="Times New Roman" panose="02020603050405020304" pitchFamily="18" charset="0"/>
                        <a:cs typeface="Times New Roman" pitchFamily="18" charset="0"/>
                      </a:endParaRPr>
                    </a:p>
                  </a:txBody>
                  <a:tcPr marL="51435" marR="51435" marT="0" marB="0">
                    <a:solidFill>
                      <a:srgbClr val="3809BB"/>
                    </a:solidFill>
                  </a:tcPr>
                </a:tc>
                <a:tc>
                  <a:txBody>
                    <a:bodyPr/>
                    <a:lstStyle/>
                    <a:p>
                      <a:pPr marL="0" marR="0" algn="ctr">
                        <a:spcBef>
                          <a:spcPts val="0"/>
                        </a:spcBef>
                        <a:spcAft>
                          <a:spcPts val="0"/>
                        </a:spcAft>
                      </a:pPr>
                      <a:r>
                        <a:rPr lang="en-AU" sz="2200" b="1" dirty="0">
                          <a:solidFill>
                            <a:schemeClr val="tx2"/>
                          </a:solidFill>
                          <a:effectLst/>
                          <a:latin typeface="+mn-lt"/>
                          <a:cs typeface="Times New Roman" pitchFamily="18" charset="0"/>
                        </a:rPr>
                        <a:t>64.09 ± 30.7</a:t>
                      </a:r>
                      <a:endParaRPr lang="en-US" sz="2200" b="1" dirty="0">
                        <a:solidFill>
                          <a:schemeClr val="tx2"/>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r>
              <a:tr h="773553">
                <a:tc>
                  <a:txBody>
                    <a:bodyPr/>
                    <a:lstStyle/>
                    <a:p>
                      <a:pPr marL="0" marR="0">
                        <a:spcBef>
                          <a:spcPts val="0"/>
                        </a:spcBef>
                        <a:spcAft>
                          <a:spcPts val="0"/>
                        </a:spcAft>
                      </a:pPr>
                      <a:r>
                        <a:rPr lang="en-AU" sz="2200" b="1" dirty="0">
                          <a:effectLst/>
                          <a:latin typeface="+mn-lt"/>
                          <a:cs typeface="Times New Roman" pitchFamily="18" charset="0"/>
                        </a:rPr>
                        <a:t>Arterial hypertension (BP&gt;140/90mmHg)  n (%)</a:t>
                      </a:r>
                      <a:endParaRPr lang="en-US" sz="2200" b="1" dirty="0">
                        <a:effectLst/>
                        <a:latin typeface="+mn-lt"/>
                        <a:ea typeface="Times New Roman" panose="02020603050405020304" pitchFamily="18" charset="0"/>
                        <a:cs typeface="Times New Roman" pitchFamily="18" charset="0"/>
                      </a:endParaRPr>
                    </a:p>
                  </a:txBody>
                  <a:tcPr marL="51435" marR="51435" marT="0" marB="0">
                    <a:solidFill>
                      <a:srgbClr val="3809BB"/>
                    </a:solidFill>
                  </a:tcPr>
                </a:tc>
                <a:tc>
                  <a:txBody>
                    <a:bodyPr/>
                    <a:lstStyle/>
                    <a:p>
                      <a:pPr marL="0" marR="0" algn="ctr">
                        <a:spcBef>
                          <a:spcPts val="0"/>
                        </a:spcBef>
                        <a:spcAft>
                          <a:spcPts val="0"/>
                        </a:spcAft>
                      </a:pPr>
                      <a:r>
                        <a:rPr lang="en-AU" sz="2200" b="1" dirty="0">
                          <a:solidFill>
                            <a:schemeClr val="tx2"/>
                          </a:solidFill>
                          <a:effectLst/>
                          <a:latin typeface="+mn-lt"/>
                          <a:cs typeface="Times New Roman" pitchFamily="18" charset="0"/>
                        </a:rPr>
                        <a:t> </a:t>
                      </a:r>
                      <a:endParaRPr lang="en-US" sz="2200" b="1" dirty="0">
                        <a:solidFill>
                          <a:schemeClr val="tx2"/>
                        </a:solidFill>
                        <a:effectLst/>
                        <a:latin typeface="+mn-lt"/>
                        <a:cs typeface="Times New Roman" pitchFamily="18" charset="0"/>
                      </a:endParaRPr>
                    </a:p>
                    <a:p>
                      <a:pPr marL="0" marR="0" algn="ctr">
                        <a:spcBef>
                          <a:spcPts val="0"/>
                        </a:spcBef>
                        <a:spcAft>
                          <a:spcPts val="0"/>
                        </a:spcAft>
                      </a:pPr>
                      <a:r>
                        <a:rPr lang="en-AU" sz="2200" b="1" dirty="0">
                          <a:solidFill>
                            <a:schemeClr val="tx2"/>
                          </a:solidFill>
                          <a:effectLst/>
                          <a:latin typeface="+mn-lt"/>
                          <a:cs typeface="Times New Roman" pitchFamily="18" charset="0"/>
                        </a:rPr>
                        <a:t>256 (56%)</a:t>
                      </a:r>
                      <a:endParaRPr lang="en-US" sz="2200" b="1" dirty="0">
                        <a:solidFill>
                          <a:schemeClr val="tx2"/>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r>
              <a:tr h="773553">
                <a:tc>
                  <a:txBody>
                    <a:bodyPr/>
                    <a:lstStyle/>
                    <a:p>
                      <a:pPr marL="0" marR="0">
                        <a:spcBef>
                          <a:spcPts val="0"/>
                        </a:spcBef>
                        <a:spcAft>
                          <a:spcPts val="0"/>
                        </a:spcAft>
                      </a:pPr>
                      <a:r>
                        <a:rPr lang="en-AU" sz="2200" b="1" dirty="0">
                          <a:effectLst/>
                          <a:latin typeface="+mn-lt"/>
                          <a:cs typeface="Times New Roman" pitchFamily="18" charset="0"/>
                        </a:rPr>
                        <a:t> </a:t>
                      </a:r>
                      <a:endParaRPr lang="en-US" sz="2200" b="1" dirty="0">
                        <a:effectLst/>
                        <a:latin typeface="+mn-lt"/>
                        <a:cs typeface="Times New Roman" pitchFamily="18" charset="0"/>
                      </a:endParaRPr>
                    </a:p>
                    <a:p>
                      <a:pPr marL="0" marR="0">
                        <a:spcBef>
                          <a:spcPts val="0"/>
                        </a:spcBef>
                        <a:spcAft>
                          <a:spcPts val="0"/>
                        </a:spcAft>
                      </a:pPr>
                      <a:r>
                        <a:rPr lang="en-AU" sz="2200" b="1" dirty="0">
                          <a:effectLst/>
                          <a:latin typeface="+mn-lt"/>
                          <a:cs typeface="Times New Roman" pitchFamily="18" charset="0"/>
                        </a:rPr>
                        <a:t>Microscopic </a:t>
                      </a:r>
                      <a:r>
                        <a:rPr lang="en-AU" sz="2200" b="1" dirty="0" err="1">
                          <a:effectLst/>
                          <a:latin typeface="+mn-lt"/>
                          <a:cs typeface="Times New Roman" pitchFamily="18" charset="0"/>
                        </a:rPr>
                        <a:t>hematuria</a:t>
                      </a:r>
                      <a:r>
                        <a:rPr lang="en-AU" sz="2200" b="1" dirty="0">
                          <a:effectLst/>
                          <a:latin typeface="+mn-lt"/>
                          <a:cs typeface="Times New Roman" pitchFamily="18" charset="0"/>
                        </a:rPr>
                        <a:t>   n (%)</a:t>
                      </a:r>
                      <a:endParaRPr lang="en-US" sz="2200" b="1" dirty="0">
                        <a:effectLst/>
                        <a:latin typeface="+mn-lt"/>
                        <a:ea typeface="Times New Roman" panose="02020603050405020304" pitchFamily="18" charset="0"/>
                        <a:cs typeface="Times New Roman" pitchFamily="18" charset="0"/>
                      </a:endParaRPr>
                    </a:p>
                  </a:txBody>
                  <a:tcPr marL="51435" marR="51435" marT="0" marB="0">
                    <a:solidFill>
                      <a:srgbClr val="3809BB"/>
                    </a:solidFill>
                  </a:tcPr>
                </a:tc>
                <a:tc>
                  <a:txBody>
                    <a:bodyPr/>
                    <a:lstStyle/>
                    <a:p>
                      <a:pPr marL="0" marR="0" algn="ctr">
                        <a:spcBef>
                          <a:spcPts val="0"/>
                        </a:spcBef>
                        <a:spcAft>
                          <a:spcPts val="0"/>
                        </a:spcAft>
                      </a:pPr>
                      <a:r>
                        <a:rPr lang="en-AU" sz="2200" b="1" dirty="0">
                          <a:solidFill>
                            <a:schemeClr val="tx2"/>
                          </a:solidFill>
                          <a:effectLst/>
                          <a:latin typeface="+mn-lt"/>
                          <a:cs typeface="Times New Roman" pitchFamily="18" charset="0"/>
                        </a:rPr>
                        <a:t> </a:t>
                      </a:r>
                      <a:endParaRPr lang="en-US" sz="2200" b="1" dirty="0">
                        <a:solidFill>
                          <a:schemeClr val="tx2"/>
                        </a:solidFill>
                        <a:effectLst/>
                        <a:latin typeface="+mn-lt"/>
                        <a:cs typeface="Times New Roman" pitchFamily="18" charset="0"/>
                      </a:endParaRPr>
                    </a:p>
                    <a:p>
                      <a:pPr marL="0" marR="0" algn="ctr">
                        <a:spcBef>
                          <a:spcPts val="0"/>
                        </a:spcBef>
                        <a:spcAft>
                          <a:spcPts val="0"/>
                        </a:spcAft>
                      </a:pPr>
                      <a:r>
                        <a:rPr lang="en-AU" sz="2200" b="1" dirty="0">
                          <a:solidFill>
                            <a:schemeClr val="tx2"/>
                          </a:solidFill>
                          <a:effectLst/>
                          <a:latin typeface="+mn-lt"/>
                          <a:cs typeface="Times New Roman" pitchFamily="18" charset="0"/>
                        </a:rPr>
                        <a:t>403 (88.2%)</a:t>
                      </a:r>
                      <a:endParaRPr lang="en-US" sz="2200" b="1" dirty="0">
                        <a:solidFill>
                          <a:schemeClr val="tx2"/>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r>
              <a:tr h="386778">
                <a:tc>
                  <a:txBody>
                    <a:bodyPr/>
                    <a:lstStyle/>
                    <a:p>
                      <a:pPr marL="0" marR="0">
                        <a:spcBef>
                          <a:spcPts val="0"/>
                        </a:spcBef>
                        <a:spcAft>
                          <a:spcPts val="0"/>
                        </a:spcAft>
                      </a:pPr>
                      <a:r>
                        <a:rPr lang="en-AU" sz="2200" b="1" dirty="0">
                          <a:effectLst/>
                          <a:latin typeface="+mn-lt"/>
                          <a:cs typeface="Times New Roman" pitchFamily="18" charset="0"/>
                        </a:rPr>
                        <a:t>Macroscopic </a:t>
                      </a:r>
                      <a:r>
                        <a:rPr lang="en-AU" sz="2200" b="1" dirty="0" err="1">
                          <a:effectLst/>
                          <a:latin typeface="+mn-lt"/>
                          <a:cs typeface="Times New Roman" pitchFamily="18" charset="0"/>
                        </a:rPr>
                        <a:t>hematuria</a:t>
                      </a:r>
                      <a:r>
                        <a:rPr lang="en-AU" sz="2200" b="1" dirty="0">
                          <a:effectLst/>
                          <a:latin typeface="+mn-lt"/>
                          <a:cs typeface="Times New Roman" pitchFamily="18" charset="0"/>
                        </a:rPr>
                        <a:t>   n (%)</a:t>
                      </a:r>
                      <a:endParaRPr lang="en-US" sz="2200" b="1" dirty="0">
                        <a:effectLst/>
                        <a:latin typeface="+mn-lt"/>
                        <a:ea typeface="Times New Roman" panose="02020603050405020304" pitchFamily="18" charset="0"/>
                        <a:cs typeface="Times New Roman" pitchFamily="18" charset="0"/>
                      </a:endParaRPr>
                    </a:p>
                  </a:txBody>
                  <a:tcPr marL="51435" marR="51435" marT="0" marB="0">
                    <a:solidFill>
                      <a:srgbClr val="3809BB"/>
                    </a:solidFill>
                  </a:tcPr>
                </a:tc>
                <a:tc>
                  <a:txBody>
                    <a:bodyPr/>
                    <a:lstStyle/>
                    <a:p>
                      <a:pPr marL="0" marR="0" algn="ctr">
                        <a:spcBef>
                          <a:spcPts val="0"/>
                        </a:spcBef>
                        <a:spcAft>
                          <a:spcPts val="0"/>
                        </a:spcAft>
                      </a:pPr>
                      <a:r>
                        <a:rPr lang="en-AU" sz="2200" b="1" dirty="0">
                          <a:solidFill>
                            <a:schemeClr val="tx2"/>
                          </a:solidFill>
                          <a:effectLst/>
                          <a:latin typeface="+mn-lt"/>
                          <a:cs typeface="Times New Roman" pitchFamily="18" charset="0"/>
                        </a:rPr>
                        <a:t>142 (31.1%)</a:t>
                      </a:r>
                      <a:endParaRPr lang="en-US" sz="2200" b="1" dirty="0">
                        <a:solidFill>
                          <a:schemeClr val="tx2"/>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r>
              <a:tr h="386778">
                <a:tc>
                  <a:txBody>
                    <a:bodyPr/>
                    <a:lstStyle/>
                    <a:p>
                      <a:pPr marL="0" marR="0">
                        <a:spcBef>
                          <a:spcPts val="0"/>
                        </a:spcBef>
                        <a:spcAft>
                          <a:spcPts val="0"/>
                        </a:spcAft>
                      </a:pPr>
                      <a:r>
                        <a:rPr lang="en-AU" sz="2200" b="1" dirty="0">
                          <a:effectLst/>
                          <a:latin typeface="+mn-lt"/>
                          <a:cs typeface="Times New Roman" pitchFamily="18" charset="0"/>
                        </a:rPr>
                        <a:t>Acute kidney injury  n (%)</a:t>
                      </a:r>
                      <a:endParaRPr lang="en-US" sz="2200" b="1" dirty="0">
                        <a:effectLst/>
                        <a:latin typeface="+mn-lt"/>
                        <a:ea typeface="Times New Roman" panose="02020603050405020304" pitchFamily="18" charset="0"/>
                        <a:cs typeface="Times New Roman" pitchFamily="18" charset="0"/>
                      </a:endParaRPr>
                    </a:p>
                  </a:txBody>
                  <a:tcPr marL="51435" marR="51435" marT="0" marB="0">
                    <a:solidFill>
                      <a:srgbClr val="3809BB"/>
                    </a:solidFill>
                  </a:tcPr>
                </a:tc>
                <a:tc>
                  <a:txBody>
                    <a:bodyPr/>
                    <a:lstStyle/>
                    <a:p>
                      <a:pPr marL="0" marR="0" algn="ctr">
                        <a:spcBef>
                          <a:spcPts val="0"/>
                        </a:spcBef>
                        <a:spcAft>
                          <a:spcPts val="0"/>
                        </a:spcAft>
                      </a:pPr>
                      <a:r>
                        <a:rPr lang="en-AU" sz="2200" b="1" dirty="0">
                          <a:solidFill>
                            <a:schemeClr val="tx2"/>
                          </a:solidFill>
                          <a:effectLst/>
                          <a:latin typeface="+mn-lt"/>
                          <a:cs typeface="Times New Roman" pitchFamily="18" charset="0"/>
                        </a:rPr>
                        <a:t>30 (6.6%)</a:t>
                      </a:r>
                      <a:endParaRPr lang="en-US" sz="2200" b="1" dirty="0">
                        <a:solidFill>
                          <a:schemeClr val="tx2"/>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r>
              <a:tr h="650518">
                <a:tc>
                  <a:txBody>
                    <a:bodyPr/>
                    <a:lstStyle/>
                    <a:p>
                      <a:pPr marL="0" marR="0">
                        <a:spcBef>
                          <a:spcPts val="0"/>
                        </a:spcBef>
                        <a:spcAft>
                          <a:spcPts val="0"/>
                        </a:spcAft>
                      </a:pPr>
                      <a:r>
                        <a:rPr lang="en-AU" sz="2200" b="1" dirty="0" err="1">
                          <a:effectLst/>
                          <a:latin typeface="+mn-lt"/>
                          <a:cs typeface="Times New Roman" pitchFamily="18" charset="0"/>
                        </a:rPr>
                        <a:t>Nephrotic</a:t>
                      </a:r>
                      <a:r>
                        <a:rPr lang="en-AU" sz="2200" b="1" dirty="0">
                          <a:effectLst/>
                          <a:latin typeface="+mn-lt"/>
                          <a:cs typeface="Times New Roman" pitchFamily="18" charset="0"/>
                        </a:rPr>
                        <a:t> Range </a:t>
                      </a:r>
                      <a:r>
                        <a:rPr lang="en-AU" sz="2200" b="1" dirty="0" err="1">
                          <a:effectLst/>
                          <a:latin typeface="+mn-lt"/>
                          <a:cs typeface="Times New Roman" pitchFamily="18" charset="0"/>
                        </a:rPr>
                        <a:t>Proteinuria</a:t>
                      </a:r>
                      <a:r>
                        <a:rPr lang="en-AU" sz="2200" b="1" dirty="0">
                          <a:effectLst/>
                          <a:latin typeface="+mn-lt"/>
                          <a:cs typeface="Times New Roman" pitchFamily="18" charset="0"/>
                        </a:rPr>
                        <a:t>   n (%)</a:t>
                      </a:r>
                      <a:endParaRPr lang="en-US" sz="2200" b="1" dirty="0">
                        <a:effectLst/>
                        <a:latin typeface="+mn-lt"/>
                        <a:ea typeface="Times New Roman" panose="02020603050405020304" pitchFamily="18" charset="0"/>
                        <a:cs typeface="Times New Roman" pitchFamily="18" charset="0"/>
                      </a:endParaRPr>
                    </a:p>
                  </a:txBody>
                  <a:tcPr marL="51435" marR="51435" marT="0" marB="0">
                    <a:solidFill>
                      <a:srgbClr val="3809BB"/>
                    </a:solidFill>
                  </a:tcPr>
                </a:tc>
                <a:tc>
                  <a:txBody>
                    <a:bodyPr/>
                    <a:lstStyle/>
                    <a:p>
                      <a:pPr marL="0" marR="0" algn="ctr">
                        <a:spcBef>
                          <a:spcPts val="0"/>
                        </a:spcBef>
                        <a:spcAft>
                          <a:spcPts val="0"/>
                        </a:spcAft>
                      </a:pPr>
                      <a:r>
                        <a:rPr lang="en-AU" sz="2200" b="1" dirty="0">
                          <a:solidFill>
                            <a:schemeClr val="tx2"/>
                          </a:solidFill>
                          <a:effectLst/>
                          <a:latin typeface="+mn-lt"/>
                          <a:cs typeface="Times New Roman" pitchFamily="18" charset="0"/>
                        </a:rPr>
                        <a:t>56 (12.3%)</a:t>
                      </a:r>
                      <a:endParaRPr lang="en-US" sz="2200" b="1" dirty="0">
                        <a:solidFill>
                          <a:schemeClr val="tx2"/>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r>
            </a:tbl>
          </a:graphicData>
        </a:graphic>
      </p:graphicFrame>
    </p:spTree>
    <p:extLst>
      <p:ext uri="{BB962C8B-B14F-4D97-AF65-F5344CB8AC3E}">
        <p14:creationId xmlns:p14="http://schemas.microsoft.com/office/powerpoint/2010/main" val="12857401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2800" b="1" dirty="0">
                <a:solidFill>
                  <a:schemeClr val="tx2"/>
                </a:solidFill>
                <a:latin typeface="+mn-lt"/>
                <a:cs typeface="Times New Roman" pitchFamily="18" charset="0"/>
              </a:rPr>
              <a:t>H</a:t>
            </a:r>
            <a:r>
              <a:rPr lang="en-AU" sz="2800" b="1" dirty="0" smtClean="0">
                <a:solidFill>
                  <a:schemeClr val="tx2"/>
                </a:solidFill>
                <a:latin typeface="+mn-lt"/>
                <a:cs typeface="Times New Roman" pitchFamily="18" charset="0"/>
              </a:rPr>
              <a:t>istological </a:t>
            </a:r>
            <a:r>
              <a:rPr lang="en-AU" sz="2800" b="1" dirty="0">
                <a:solidFill>
                  <a:schemeClr val="tx2"/>
                </a:solidFill>
                <a:latin typeface="+mn-lt"/>
                <a:cs typeface="Times New Roman" pitchFamily="18" charset="0"/>
              </a:rPr>
              <a:t>features of all patients at presentation </a:t>
            </a:r>
            <a:endParaRPr lang="en-US" sz="2800" dirty="0">
              <a:solidFill>
                <a:schemeClr val="tx2"/>
              </a:solidFill>
              <a:latin typeface="+mn-lt"/>
              <a:cs typeface="Times New Roman"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96766209"/>
              </p:ext>
            </p:extLst>
          </p:nvPr>
        </p:nvGraphicFramePr>
        <p:xfrm>
          <a:off x="1142976" y="1500174"/>
          <a:ext cx="6715172" cy="5072099"/>
        </p:xfrm>
        <a:graphic>
          <a:graphicData uri="http://schemas.openxmlformats.org/drawingml/2006/table">
            <a:tbl>
              <a:tblPr firstRow="1" firstCol="1" bandRow="1">
                <a:tableStyleId>{5C22544A-7EE6-4342-B048-85BDC9FD1C3A}</a:tableStyleId>
              </a:tblPr>
              <a:tblGrid>
                <a:gridCol w="4006270"/>
                <a:gridCol w="2708902"/>
              </a:tblGrid>
              <a:tr h="1274998">
                <a:tc>
                  <a:txBody>
                    <a:bodyPr/>
                    <a:lstStyle/>
                    <a:p>
                      <a:pPr marL="0" marR="0">
                        <a:spcBef>
                          <a:spcPts val="0"/>
                        </a:spcBef>
                        <a:spcAft>
                          <a:spcPts val="0"/>
                        </a:spcAft>
                      </a:pPr>
                      <a:r>
                        <a:rPr lang="en-AU" sz="2400" b="1" dirty="0">
                          <a:effectLst/>
                          <a:latin typeface="+mn-lt"/>
                          <a:cs typeface="Times New Roman" pitchFamily="18" charset="0"/>
                        </a:rPr>
                        <a:t> </a:t>
                      </a:r>
                      <a:endParaRPr lang="en-US" sz="2400" b="1" dirty="0">
                        <a:effectLst/>
                        <a:latin typeface="+mn-lt"/>
                        <a:cs typeface="Times New Roman" pitchFamily="18" charset="0"/>
                      </a:endParaRPr>
                    </a:p>
                    <a:p>
                      <a:pPr marL="0" marR="0">
                        <a:spcBef>
                          <a:spcPts val="0"/>
                        </a:spcBef>
                        <a:spcAft>
                          <a:spcPts val="0"/>
                        </a:spcAft>
                      </a:pPr>
                      <a:r>
                        <a:rPr lang="en-AU" sz="2400" b="1" dirty="0">
                          <a:effectLst/>
                          <a:latin typeface="+mn-lt"/>
                          <a:cs typeface="Times New Roman" pitchFamily="18" charset="0"/>
                        </a:rPr>
                        <a:t>Histological features (Oxford classification)</a:t>
                      </a:r>
                      <a:endParaRPr lang="en-US" sz="2400" b="1" dirty="0">
                        <a:effectLst/>
                        <a:latin typeface="+mn-lt"/>
                        <a:ea typeface="Times New Roman" panose="02020603050405020304" pitchFamily="18" charset="0"/>
                        <a:cs typeface="Times New Roman" pitchFamily="18" charset="0"/>
                      </a:endParaRPr>
                    </a:p>
                  </a:txBody>
                  <a:tcPr marL="51435" marR="51435" marT="0" marB="0">
                    <a:solidFill>
                      <a:srgbClr val="3809BB"/>
                    </a:solidFill>
                  </a:tcPr>
                </a:tc>
                <a:tc>
                  <a:txBody>
                    <a:bodyPr/>
                    <a:lstStyle/>
                    <a:p>
                      <a:pPr marL="0" marR="0" algn="ctr">
                        <a:spcBef>
                          <a:spcPts val="0"/>
                        </a:spcBef>
                        <a:spcAft>
                          <a:spcPts val="0"/>
                        </a:spcAft>
                      </a:pPr>
                      <a:r>
                        <a:rPr lang="en-AU" sz="2400" b="1" dirty="0">
                          <a:solidFill>
                            <a:schemeClr val="tx2"/>
                          </a:solidFill>
                          <a:effectLst/>
                          <a:latin typeface="+mn-lt"/>
                          <a:cs typeface="Times New Roman" pitchFamily="18" charset="0"/>
                        </a:rPr>
                        <a:t> </a:t>
                      </a:r>
                      <a:endParaRPr lang="en-US" sz="2400" b="1" dirty="0">
                        <a:solidFill>
                          <a:schemeClr val="tx2"/>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r>
              <a:tr h="425000">
                <a:tc>
                  <a:txBody>
                    <a:bodyPr/>
                    <a:lstStyle/>
                    <a:p>
                      <a:pPr marL="0" marR="0">
                        <a:spcBef>
                          <a:spcPts val="0"/>
                        </a:spcBef>
                        <a:spcAft>
                          <a:spcPts val="0"/>
                        </a:spcAft>
                      </a:pPr>
                      <a:r>
                        <a:rPr lang="en-AU" sz="2400" b="1" dirty="0">
                          <a:effectLst/>
                          <a:latin typeface="+mn-lt"/>
                          <a:cs typeface="Times New Roman" pitchFamily="18" charset="0"/>
                        </a:rPr>
                        <a:t>MEST score  n (%)</a:t>
                      </a:r>
                      <a:endParaRPr lang="en-US" sz="2400" b="1" dirty="0">
                        <a:effectLst/>
                        <a:latin typeface="+mn-lt"/>
                        <a:ea typeface="Times New Roman" panose="02020603050405020304" pitchFamily="18" charset="0"/>
                        <a:cs typeface="Times New Roman" pitchFamily="18" charset="0"/>
                      </a:endParaRPr>
                    </a:p>
                  </a:txBody>
                  <a:tcPr marL="51435" marR="51435" marT="0" marB="0">
                    <a:solidFill>
                      <a:srgbClr val="3809BB"/>
                    </a:solidFill>
                  </a:tcPr>
                </a:tc>
                <a:tc>
                  <a:txBody>
                    <a:bodyPr/>
                    <a:lstStyle/>
                    <a:p>
                      <a:pPr marL="0" marR="0" algn="ctr">
                        <a:spcBef>
                          <a:spcPts val="0"/>
                        </a:spcBef>
                        <a:spcAft>
                          <a:spcPts val="0"/>
                        </a:spcAft>
                      </a:pPr>
                      <a:r>
                        <a:rPr lang="el-GR" sz="2400" b="1" dirty="0" smtClean="0">
                          <a:solidFill>
                            <a:srgbClr val="C00000"/>
                          </a:solidFill>
                          <a:effectLst/>
                          <a:latin typeface="+mn-lt"/>
                          <a:cs typeface="Times New Roman" pitchFamily="18" charset="0"/>
                        </a:rPr>
                        <a:t>            </a:t>
                      </a:r>
                      <a:r>
                        <a:rPr lang="en-AU" sz="2400" b="1" dirty="0" smtClean="0">
                          <a:solidFill>
                            <a:srgbClr val="C00000"/>
                          </a:solidFill>
                          <a:effectLst/>
                          <a:latin typeface="+mn-lt"/>
                          <a:cs typeface="Times New Roman" pitchFamily="18" charset="0"/>
                        </a:rPr>
                        <a:t>198 </a:t>
                      </a:r>
                      <a:r>
                        <a:rPr lang="en-AU" sz="2400" b="1" dirty="0">
                          <a:solidFill>
                            <a:srgbClr val="C00000"/>
                          </a:solidFill>
                          <a:effectLst/>
                          <a:latin typeface="+mn-lt"/>
                          <a:cs typeface="Times New Roman" pitchFamily="18" charset="0"/>
                        </a:rPr>
                        <a:t>(43.3%)</a:t>
                      </a:r>
                      <a:endParaRPr lang="en-US" sz="2400" b="1" dirty="0">
                        <a:solidFill>
                          <a:srgbClr val="C00000"/>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r>
              <a:tr h="822104">
                <a:tc>
                  <a:txBody>
                    <a:bodyPr/>
                    <a:lstStyle/>
                    <a:p>
                      <a:pPr marL="0" marR="0">
                        <a:spcBef>
                          <a:spcPts val="0"/>
                        </a:spcBef>
                        <a:spcAft>
                          <a:spcPts val="0"/>
                        </a:spcAft>
                      </a:pPr>
                      <a:r>
                        <a:rPr lang="en-AU" sz="2400" b="1" dirty="0">
                          <a:effectLst/>
                          <a:latin typeface="+mn-lt"/>
                          <a:cs typeface="Times New Roman" pitchFamily="18" charset="0"/>
                        </a:rPr>
                        <a:t>  </a:t>
                      </a:r>
                      <a:r>
                        <a:rPr lang="en-AU" sz="2400" b="1" dirty="0" err="1">
                          <a:effectLst/>
                          <a:latin typeface="+mn-lt"/>
                          <a:cs typeface="Times New Roman" pitchFamily="18" charset="0"/>
                        </a:rPr>
                        <a:t>Mesangial</a:t>
                      </a:r>
                      <a:r>
                        <a:rPr lang="en-AU" sz="2400" b="1" dirty="0">
                          <a:effectLst/>
                          <a:latin typeface="+mn-lt"/>
                          <a:cs typeface="Times New Roman" pitchFamily="18" charset="0"/>
                        </a:rPr>
                        <a:t> </a:t>
                      </a:r>
                      <a:r>
                        <a:rPr lang="en-AU" sz="2400" b="1" dirty="0" err="1">
                          <a:effectLst/>
                          <a:latin typeface="+mn-lt"/>
                          <a:cs typeface="Times New Roman" pitchFamily="18" charset="0"/>
                        </a:rPr>
                        <a:t>hypercellularity</a:t>
                      </a:r>
                      <a:r>
                        <a:rPr lang="en-AU" sz="2400" b="1" dirty="0">
                          <a:effectLst/>
                          <a:latin typeface="+mn-lt"/>
                          <a:cs typeface="Times New Roman" pitchFamily="18" charset="0"/>
                        </a:rPr>
                        <a:t> (M0/M1) </a:t>
                      </a:r>
                      <a:endParaRPr lang="en-US" sz="2400" b="1" dirty="0">
                        <a:effectLst/>
                        <a:latin typeface="+mn-lt"/>
                        <a:ea typeface="Times New Roman" panose="02020603050405020304" pitchFamily="18" charset="0"/>
                        <a:cs typeface="Times New Roman" pitchFamily="18" charset="0"/>
                      </a:endParaRPr>
                    </a:p>
                  </a:txBody>
                  <a:tcPr marL="51435" marR="51435" marT="0" marB="0">
                    <a:solidFill>
                      <a:srgbClr val="3809BB"/>
                    </a:solidFill>
                  </a:tcPr>
                </a:tc>
                <a:tc>
                  <a:txBody>
                    <a:bodyPr/>
                    <a:lstStyle/>
                    <a:p>
                      <a:pPr marL="0" marR="0" algn="ctr">
                        <a:spcBef>
                          <a:spcPts val="0"/>
                        </a:spcBef>
                        <a:spcAft>
                          <a:spcPts val="0"/>
                        </a:spcAft>
                      </a:pPr>
                      <a:r>
                        <a:rPr lang="el-GR" sz="2400" b="1" dirty="0" smtClean="0">
                          <a:solidFill>
                            <a:schemeClr val="tx2"/>
                          </a:solidFill>
                          <a:effectLst/>
                          <a:latin typeface="+mn-lt"/>
                          <a:cs typeface="Times New Roman" pitchFamily="18" charset="0"/>
                        </a:rPr>
                        <a:t>             </a:t>
                      </a:r>
                      <a:r>
                        <a:rPr lang="en-AU" sz="2400" b="1" dirty="0" smtClean="0">
                          <a:solidFill>
                            <a:schemeClr val="tx2"/>
                          </a:solidFill>
                          <a:effectLst/>
                          <a:latin typeface="+mn-lt"/>
                          <a:cs typeface="Times New Roman" pitchFamily="18" charset="0"/>
                        </a:rPr>
                        <a:t>66/132 </a:t>
                      </a:r>
                      <a:endParaRPr lang="en-US" sz="2400" b="1" dirty="0">
                        <a:solidFill>
                          <a:schemeClr val="tx2"/>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r>
              <a:tr h="849999">
                <a:tc>
                  <a:txBody>
                    <a:bodyPr/>
                    <a:lstStyle/>
                    <a:p>
                      <a:pPr marL="0" marR="0">
                        <a:spcBef>
                          <a:spcPts val="0"/>
                        </a:spcBef>
                        <a:spcAft>
                          <a:spcPts val="0"/>
                        </a:spcAft>
                      </a:pPr>
                      <a:r>
                        <a:rPr lang="en-AU" sz="2400" b="1" dirty="0">
                          <a:effectLst/>
                          <a:latin typeface="+mn-lt"/>
                          <a:cs typeface="Times New Roman" pitchFamily="18" charset="0"/>
                        </a:rPr>
                        <a:t> </a:t>
                      </a:r>
                      <a:r>
                        <a:rPr lang="en-AU" sz="2400" b="1" dirty="0" err="1">
                          <a:effectLst/>
                          <a:latin typeface="+mn-lt"/>
                          <a:cs typeface="Times New Roman" pitchFamily="18" charset="0"/>
                        </a:rPr>
                        <a:t>Endocapillary</a:t>
                      </a:r>
                      <a:r>
                        <a:rPr lang="en-AU" sz="2400" b="1" dirty="0">
                          <a:effectLst/>
                          <a:latin typeface="+mn-lt"/>
                          <a:cs typeface="Times New Roman" pitchFamily="18" charset="0"/>
                        </a:rPr>
                        <a:t> </a:t>
                      </a:r>
                      <a:r>
                        <a:rPr lang="en-AU" sz="2400" b="1" dirty="0" err="1">
                          <a:effectLst/>
                          <a:latin typeface="+mn-lt"/>
                          <a:cs typeface="Times New Roman" pitchFamily="18" charset="0"/>
                        </a:rPr>
                        <a:t>hypercellularity</a:t>
                      </a:r>
                      <a:r>
                        <a:rPr lang="en-AU" sz="2400" b="1" dirty="0">
                          <a:effectLst/>
                          <a:latin typeface="+mn-lt"/>
                          <a:cs typeface="Times New Roman" pitchFamily="18" charset="0"/>
                        </a:rPr>
                        <a:t>  (E0/E1)</a:t>
                      </a:r>
                      <a:endParaRPr lang="en-US" sz="2400" b="1" dirty="0">
                        <a:effectLst/>
                        <a:latin typeface="+mn-lt"/>
                        <a:ea typeface="Times New Roman" panose="02020603050405020304" pitchFamily="18" charset="0"/>
                        <a:cs typeface="Times New Roman" pitchFamily="18" charset="0"/>
                      </a:endParaRPr>
                    </a:p>
                  </a:txBody>
                  <a:tcPr marL="51435" marR="51435" marT="0" marB="0">
                    <a:solidFill>
                      <a:srgbClr val="3809BB"/>
                    </a:solidFill>
                  </a:tcPr>
                </a:tc>
                <a:tc>
                  <a:txBody>
                    <a:bodyPr/>
                    <a:lstStyle/>
                    <a:p>
                      <a:pPr marL="0" marR="0" algn="ctr">
                        <a:spcBef>
                          <a:spcPts val="0"/>
                        </a:spcBef>
                        <a:spcAft>
                          <a:spcPts val="0"/>
                        </a:spcAft>
                      </a:pPr>
                      <a:r>
                        <a:rPr lang="el-GR" sz="2400" b="1" dirty="0" smtClean="0">
                          <a:solidFill>
                            <a:schemeClr val="tx2"/>
                          </a:solidFill>
                          <a:effectLst/>
                          <a:latin typeface="+mn-lt"/>
                          <a:cs typeface="Times New Roman" pitchFamily="18" charset="0"/>
                        </a:rPr>
                        <a:t>            </a:t>
                      </a:r>
                      <a:r>
                        <a:rPr lang="en-AU" sz="2400" b="1" dirty="0" smtClean="0">
                          <a:solidFill>
                            <a:schemeClr val="tx2"/>
                          </a:solidFill>
                          <a:effectLst/>
                          <a:latin typeface="+mn-lt"/>
                          <a:cs typeface="Times New Roman" pitchFamily="18" charset="0"/>
                        </a:rPr>
                        <a:t>148/50 </a:t>
                      </a:r>
                      <a:endParaRPr lang="en-US" sz="2400" b="1" dirty="0">
                        <a:solidFill>
                          <a:schemeClr val="tx2"/>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r>
              <a:tr h="849999">
                <a:tc>
                  <a:txBody>
                    <a:bodyPr/>
                    <a:lstStyle/>
                    <a:p>
                      <a:pPr marL="0" marR="0">
                        <a:spcBef>
                          <a:spcPts val="0"/>
                        </a:spcBef>
                        <a:spcAft>
                          <a:spcPts val="0"/>
                        </a:spcAft>
                      </a:pPr>
                      <a:r>
                        <a:rPr lang="en-AU" sz="2400" b="1" dirty="0">
                          <a:effectLst/>
                          <a:latin typeface="+mn-lt"/>
                          <a:cs typeface="Times New Roman" pitchFamily="18" charset="0"/>
                        </a:rPr>
                        <a:t> Segmental </a:t>
                      </a:r>
                      <a:r>
                        <a:rPr lang="en-AU" sz="2400" b="1" dirty="0" err="1">
                          <a:effectLst/>
                          <a:latin typeface="+mn-lt"/>
                          <a:cs typeface="Times New Roman" pitchFamily="18" charset="0"/>
                        </a:rPr>
                        <a:t>glomerulosclerosis</a:t>
                      </a:r>
                      <a:r>
                        <a:rPr lang="en-AU" sz="2400" b="1" dirty="0">
                          <a:effectLst/>
                          <a:latin typeface="+mn-lt"/>
                          <a:cs typeface="Times New Roman" pitchFamily="18" charset="0"/>
                        </a:rPr>
                        <a:t> (S0/S1)</a:t>
                      </a:r>
                      <a:endParaRPr lang="en-US" sz="2400" b="1" dirty="0">
                        <a:effectLst/>
                        <a:latin typeface="+mn-lt"/>
                        <a:ea typeface="Times New Roman" panose="02020603050405020304" pitchFamily="18" charset="0"/>
                        <a:cs typeface="Times New Roman" pitchFamily="18" charset="0"/>
                      </a:endParaRPr>
                    </a:p>
                  </a:txBody>
                  <a:tcPr marL="51435" marR="51435" marT="0" marB="0">
                    <a:solidFill>
                      <a:srgbClr val="3809BB"/>
                    </a:solidFill>
                  </a:tcPr>
                </a:tc>
                <a:tc>
                  <a:txBody>
                    <a:bodyPr/>
                    <a:lstStyle/>
                    <a:p>
                      <a:pPr marL="0" marR="0" algn="ctr">
                        <a:spcBef>
                          <a:spcPts val="0"/>
                        </a:spcBef>
                        <a:spcAft>
                          <a:spcPts val="0"/>
                        </a:spcAft>
                      </a:pPr>
                      <a:r>
                        <a:rPr lang="el-GR" sz="2400" b="1" dirty="0" smtClean="0">
                          <a:solidFill>
                            <a:schemeClr val="tx2"/>
                          </a:solidFill>
                          <a:effectLst/>
                          <a:latin typeface="+mn-lt"/>
                          <a:cs typeface="Times New Roman" pitchFamily="18" charset="0"/>
                        </a:rPr>
                        <a:t>             </a:t>
                      </a:r>
                      <a:r>
                        <a:rPr lang="en-AU" sz="2400" b="1" dirty="0" smtClean="0">
                          <a:solidFill>
                            <a:schemeClr val="tx2"/>
                          </a:solidFill>
                          <a:effectLst/>
                          <a:latin typeface="+mn-lt"/>
                          <a:cs typeface="Times New Roman" pitchFamily="18" charset="0"/>
                        </a:rPr>
                        <a:t>90/108 </a:t>
                      </a:r>
                      <a:endParaRPr lang="en-US" sz="2400" b="1" dirty="0">
                        <a:solidFill>
                          <a:schemeClr val="tx2"/>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r>
              <a:tr h="849999">
                <a:tc>
                  <a:txBody>
                    <a:bodyPr/>
                    <a:lstStyle/>
                    <a:p>
                      <a:pPr marL="0" marR="0">
                        <a:spcBef>
                          <a:spcPts val="0"/>
                        </a:spcBef>
                        <a:spcAft>
                          <a:spcPts val="0"/>
                        </a:spcAft>
                      </a:pPr>
                      <a:r>
                        <a:rPr lang="en-AU" sz="2400" b="1" dirty="0">
                          <a:effectLst/>
                          <a:latin typeface="+mn-lt"/>
                          <a:cs typeface="Times New Roman" pitchFamily="18" charset="0"/>
                        </a:rPr>
                        <a:t>Tubular atrophy/interstitial fibrosis (T0/T1/T2)</a:t>
                      </a:r>
                      <a:endParaRPr lang="en-US" sz="2400" b="1" dirty="0">
                        <a:effectLst/>
                        <a:latin typeface="+mn-lt"/>
                        <a:ea typeface="Times New Roman" panose="02020603050405020304" pitchFamily="18" charset="0"/>
                        <a:cs typeface="Times New Roman" pitchFamily="18" charset="0"/>
                      </a:endParaRPr>
                    </a:p>
                  </a:txBody>
                  <a:tcPr marL="51435" marR="51435" marT="0" marB="0">
                    <a:solidFill>
                      <a:srgbClr val="3809BB"/>
                    </a:solidFill>
                  </a:tcPr>
                </a:tc>
                <a:tc>
                  <a:txBody>
                    <a:bodyPr/>
                    <a:lstStyle/>
                    <a:p>
                      <a:pPr marL="0" marR="0" algn="ctr">
                        <a:spcBef>
                          <a:spcPts val="0"/>
                        </a:spcBef>
                        <a:spcAft>
                          <a:spcPts val="0"/>
                        </a:spcAft>
                      </a:pPr>
                      <a:r>
                        <a:rPr lang="en-AU" sz="2400" b="1" dirty="0">
                          <a:solidFill>
                            <a:schemeClr val="tx2"/>
                          </a:solidFill>
                          <a:effectLst/>
                          <a:latin typeface="+mn-lt"/>
                          <a:cs typeface="Times New Roman" pitchFamily="18" charset="0"/>
                        </a:rPr>
                        <a:t> </a:t>
                      </a:r>
                      <a:endParaRPr lang="en-US" sz="2400" b="1" dirty="0">
                        <a:solidFill>
                          <a:schemeClr val="tx2"/>
                        </a:solidFill>
                        <a:effectLst/>
                        <a:latin typeface="+mn-lt"/>
                        <a:cs typeface="Times New Roman" pitchFamily="18" charset="0"/>
                      </a:endParaRPr>
                    </a:p>
                    <a:p>
                      <a:pPr marL="0" marR="0" algn="ctr">
                        <a:spcBef>
                          <a:spcPts val="0"/>
                        </a:spcBef>
                        <a:spcAft>
                          <a:spcPts val="0"/>
                        </a:spcAft>
                      </a:pPr>
                      <a:r>
                        <a:rPr lang="el-GR" sz="2400" b="1" dirty="0" smtClean="0">
                          <a:solidFill>
                            <a:schemeClr val="tx2"/>
                          </a:solidFill>
                          <a:effectLst/>
                          <a:latin typeface="+mn-lt"/>
                          <a:cs typeface="Times New Roman" pitchFamily="18" charset="0"/>
                        </a:rPr>
                        <a:t>              </a:t>
                      </a:r>
                      <a:r>
                        <a:rPr lang="en-AU" sz="2400" b="1" dirty="0" smtClean="0">
                          <a:solidFill>
                            <a:schemeClr val="tx2"/>
                          </a:solidFill>
                          <a:effectLst/>
                          <a:latin typeface="+mn-lt"/>
                          <a:cs typeface="Times New Roman" pitchFamily="18" charset="0"/>
                        </a:rPr>
                        <a:t>140 </a:t>
                      </a:r>
                      <a:r>
                        <a:rPr lang="en-AU" sz="2400" b="1" dirty="0">
                          <a:solidFill>
                            <a:schemeClr val="tx2"/>
                          </a:solidFill>
                          <a:effectLst/>
                          <a:latin typeface="+mn-lt"/>
                          <a:cs typeface="Times New Roman" pitchFamily="18" charset="0"/>
                        </a:rPr>
                        <a:t>/49//9</a:t>
                      </a:r>
                      <a:endParaRPr lang="en-US" sz="2400" b="1" dirty="0">
                        <a:solidFill>
                          <a:schemeClr val="tx2"/>
                        </a:solidFill>
                        <a:effectLst/>
                        <a:latin typeface="+mn-lt"/>
                        <a:ea typeface="Times New Roman" panose="02020603050405020304" pitchFamily="18" charset="0"/>
                        <a:cs typeface="Times New Roman" pitchFamily="18" charset="0"/>
                      </a:endParaRPr>
                    </a:p>
                  </a:txBody>
                  <a:tcPr marL="51435" marR="51435" marT="0" marB="0">
                    <a:solidFill>
                      <a:schemeClr val="bg1"/>
                    </a:solidFill>
                  </a:tcPr>
                </a:tc>
              </a:tr>
            </a:tbl>
          </a:graphicData>
        </a:graphic>
      </p:graphicFrame>
    </p:spTree>
    <p:extLst>
      <p:ext uri="{BB962C8B-B14F-4D97-AF65-F5344CB8AC3E}">
        <p14:creationId xmlns:p14="http://schemas.microsoft.com/office/powerpoint/2010/main" val="36149574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1 - Τίτλος"/>
          <p:cNvSpPr txBox="1">
            <a:spLocks/>
          </p:cNvSpPr>
          <p:nvPr/>
        </p:nvSpPr>
        <p:spPr bwMode="auto">
          <a:xfrm>
            <a:off x="0" y="188913"/>
            <a:ext cx="9144000" cy="973137"/>
          </a:xfrm>
          <a:prstGeom prst="rect">
            <a:avLst/>
          </a:prstGeom>
          <a:solidFill>
            <a:srgbClr val="3809BB"/>
          </a:solidFill>
          <a:ln w="9525">
            <a:solidFill>
              <a:srgbClr val="3809BB"/>
            </a:solidFill>
            <a:miter lim="800000"/>
            <a:headEnd/>
            <a:tailEnd/>
          </a:ln>
        </p:spPr>
        <p:txBody>
          <a:bodyPr/>
          <a:lstStyle/>
          <a:p>
            <a:pPr algn="ctr" eaLnBrk="0" hangingPunct="0">
              <a:lnSpc>
                <a:spcPct val="80000"/>
              </a:lnSpc>
            </a:pPr>
            <a:r>
              <a:rPr lang="el-GR" sz="2800" b="1" dirty="0">
                <a:latin typeface="+mn-lt"/>
                <a:cs typeface="Times New Roman" pitchFamily="18" charset="0"/>
              </a:rPr>
              <a:t>Ιστολογική Ταξινόμηση </a:t>
            </a:r>
            <a:endParaRPr lang="en-US" sz="2800" b="1" dirty="0">
              <a:latin typeface="+mn-lt"/>
              <a:cs typeface="Times New Roman" pitchFamily="18" charset="0"/>
            </a:endParaRPr>
          </a:p>
          <a:p>
            <a:pPr algn="ctr" eaLnBrk="0" hangingPunct="0">
              <a:lnSpc>
                <a:spcPct val="80000"/>
              </a:lnSpc>
            </a:pPr>
            <a:r>
              <a:rPr lang="el-GR" sz="2800" b="1" dirty="0">
                <a:latin typeface="+mn-lt"/>
                <a:cs typeface="Times New Roman" pitchFamily="18" charset="0"/>
              </a:rPr>
              <a:t>(</a:t>
            </a:r>
            <a:r>
              <a:rPr lang="en-US" sz="2800" b="1" dirty="0">
                <a:latin typeface="+mn-lt"/>
                <a:cs typeface="Times New Roman" pitchFamily="18" charset="0"/>
              </a:rPr>
              <a:t>Oxford classification</a:t>
            </a:r>
            <a:r>
              <a:rPr lang="en-US" sz="3000" b="1" dirty="0">
                <a:latin typeface="+mn-lt"/>
                <a:cs typeface="Times New Roman" pitchFamily="18" charset="0"/>
              </a:rPr>
              <a:t>)</a:t>
            </a:r>
            <a:endParaRPr lang="el-GR" sz="3000" b="1" dirty="0">
              <a:latin typeface="+mn-lt"/>
              <a:cs typeface="Times New Roman" pitchFamily="18" charset="0"/>
            </a:endParaRPr>
          </a:p>
        </p:txBody>
      </p:sp>
      <p:graphicFrame>
        <p:nvGraphicFramePr>
          <p:cNvPr id="100425" name="Group 73"/>
          <p:cNvGraphicFramePr>
            <a:graphicFrameLocks noGrp="1"/>
          </p:cNvGraphicFramePr>
          <p:nvPr/>
        </p:nvGraphicFramePr>
        <p:xfrm>
          <a:off x="0" y="1125538"/>
          <a:ext cx="9143999" cy="5718493"/>
        </p:xfrm>
        <a:graphic>
          <a:graphicData uri="http://schemas.openxmlformats.org/drawingml/2006/table">
            <a:tbl>
              <a:tblPr/>
              <a:tblGrid>
                <a:gridCol w="2404009"/>
                <a:gridCol w="2336575"/>
                <a:gridCol w="333796"/>
                <a:gridCol w="4069619"/>
              </a:tblGrid>
              <a:tr h="280988">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l-GR" sz="1400" b="1" i="0" u="none" strike="noStrike" cap="none" normalizeH="0" baseline="0" dirty="0" smtClean="0">
                          <a:ln>
                            <a:noFill/>
                          </a:ln>
                          <a:solidFill>
                            <a:srgbClr val="FFFFFF"/>
                          </a:solidFill>
                          <a:effectLst/>
                          <a:latin typeface="+mn-lt"/>
                          <a:cs typeface="Times New Roman" pitchFamily="18" charset="0"/>
                        </a:rPr>
                        <a:t>ΙΣΤΟΛ.  ΑΛΛΟΙΩΣΕΙΣ</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l-GR" sz="1400" b="1" i="0" u="none" strike="noStrike" cap="none" normalizeH="0" baseline="0" dirty="0" smtClean="0">
                          <a:ln>
                            <a:noFill/>
                          </a:ln>
                          <a:solidFill>
                            <a:srgbClr val="FFFFFF"/>
                          </a:solidFill>
                          <a:effectLst/>
                          <a:latin typeface="+mn-lt"/>
                          <a:cs typeface="Times New Roman" pitchFamily="18" charset="0"/>
                        </a:rPr>
                        <a:t>ΕΚΤΙΜΗΣΗ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0" lang="el-GR" sz="1400" b="1" i="0" u="none" strike="noStrike" cap="none" normalizeH="0" baseline="0" dirty="0" smtClean="0">
                        <a:ln>
                          <a:noFill/>
                        </a:ln>
                        <a:solidFill>
                          <a:srgbClr val="FFFFFF"/>
                        </a:solidFill>
                        <a:effectLst/>
                        <a:latin typeface="+mn-lt"/>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l-GR" sz="1400" b="1" i="0" u="none" strike="noStrike" cap="none" normalizeH="0" baseline="0" dirty="0" smtClean="0">
                          <a:ln>
                            <a:noFill/>
                          </a:ln>
                          <a:solidFill>
                            <a:srgbClr val="FFFFFF"/>
                          </a:solidFill>
                          <a:effectLst/>
                          <a:latin typeface="+mn-lt"/>
                          <a:cs typeface="Times New Roman" pitchFamily="18" charset="0"/>
                        </a:rPr>
                        <a:t>ΒΑΘΜΟΛΟΓΙΑ</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66725">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l-GR" sz="1800" b="1" i="0" u="none" strike="noStrike" cap="none" normalizeH="0" baseline="0" dirty="0" smtClean="0">
                          <a:ln>
                            <a:noFill/>
                          </a:ln>
                          <a:solidFill>
                            <a:schemeClr val="tx2"/>
                          </a:solidFill>
                          <a:effectLst/>
                          <a:latin typeface="+mn-lt"/>
                          <a:cs typeface="Times New Roman" pitchFamily="18" charset="0"/>
                        </a:rPr>
                        <a:t>ΜΕΣΑΓΓΕΙΑΚΗ ΥΠΕΡΠΛΑΣΙΑ</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l-GR" sz="1800" b="1" i="0" u="none" strike="noStrike" cap="none" normalizeH="0" baseline="0" dirty="0" smtClean="0">
                          <a:ln>
                            <a:noFill/>
                          </a:ln>
                          <a:solidFill>
                            <a:schemeClr val="tx2"/>
                          </a:solidFill>
                          <a:effectLst/>
                          <a:latin typeface="+mn-lt"/>
                          <a:cs typeface="Times New Roman" pitchFamily="18" charset="0"/>
                        </a:rPr>
                        <a:t>&lt; 4 κύτταρα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l-GR" sz="1800" b="1" i="0" u="none" strike="noStrike" cap="none" normalizeH="0" baseline="0" smtClean="0">
                          <a:ln>
                            <a:noFill/>
                          </a:ln>
                          <a:solidFill>
                            <a:schemeClr val="tx2"/>
                          </a:solidFill>
                          <a:effectLst/>
                          <a:latin typeface="+mn-lt"/>
                          <a:cs typeface="Times New Roman" pitchFamily="18"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rowSpan="4">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0" lang="el-GR" sz="1800" b="1" i="0" u="none" strike="noStrike" cap="none" normalizeH="0" baseline="0" dirty="0" smtClean="0">
                        <a:ln>
                          <a:noFill/>
                        </a:ln>
                        <a:solidFill>
                          <a:schemeClr val="tx2"/>
                        </a:solidFill>
                        <a:effectLst/>
                        <a:latin typeface="+mn-lt"/>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l-GR" sz="1800" b="1" i="0" u="none" strike="noStrike" cap="none" normalizeH="0" baseline="0" dirty="0" smtClean="0">
                          <a:ln>
                            <a:noFill/>
                          </a:ln>
                          <a:solidFill>
                            <a:schemeClr val="tx2"/>
                          </a:solidFill>
                          <a:effectLst/>
                          <a:latin typeface="+mn-lt"/>
                          <a:cs typeface="Times New Roman" pitchFamily="18" charset="0"/>
                        </a:rPr>
                        <a:t>Μ.Ο.  βαθμολογίας σε όλα τα σπειράματα :</a:t>
                      </a:r>
                    </a:p>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l-GR" sz="1800" b="1" i="0" u="none" strike="noStrike" cap="none" normalizeH="0" baseline="0" dirty="0" smtClean="0">
                          <a:ln>
                            <a:noFill/>
                          </a:ln>
                          <a:solidFill>
                            <a:schemeClr val="tx2"/>
                          </a:solidFill>
                          <a:effectLst/>
                          <a:latin typeface="+mn-lt"/>
                          <a:cs typeface="Times New Roman" pitchFamily="18" charset="0"/>
                        </a:rPr>
                        <a:t>Μ0 αν η μέση βαθμολογία είναι &lt;0,5</a:t>
                      </a:r>
                    </a:p>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l-GR" sz="1800" b="1" i="0" u="none" strike="noStrike" cap="none" normalizeH="0" baseline="0" dirty="0" smtClean="0">
                          <a:ln>
                            <a:noFill/>
                          </a:ln>
                          <a:solidFill>
                            <a:schemeClr val="tx2"/>
                          </a:solidFill>
                          <a:effectLst/>
                          <a:latin typeface="+mn-lt"/>
                          <a:cs typeface="Times New Roman" pitchFamily="18" charset="0"/>
                        </a:rPr>
                        <a:t>Μ1 αν η μέση βαθμολογία είναι &gt;0,5</a:t>
                      </a:r>
                    </a:p>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0" lang="el-GR" sz="1800" b="1" i="0" u="none" strike="noStrike" cap="none" normalizeH="0" baseline="0" dirty="0" smtClean="0">
                        <a:ln>
                          <a:noFill/>
                        </a:ln>
                        <a:solidFill>
                          <a:schemeClr val="tx2"/>
                        </a:solidFill>
                        <a:effectLst/>
                        <a:latin typeface="+mn-lt"/>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r>
              <a:tr h="280988">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0" lang="el-GR" sz="1800" b="1" i="0" u="none" strike="noStrike" cap="none" normalizeH="0" baseline="0" dirty="0" smtClean="0">
                        <a:ln>
                          <a:noFill/>
                        </a:ln>
                        <a:solidFill>
                          <a:schemeClr val="tx2"/>
                        </a:solidFill>
                        <a:effectLst/>
                        <a:latin typeface="+mn-lt"/>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l-GR" sz="1800" b="1" i="0" u="none" strike="noStrike" cap="none" normalizeH="0" baseline="0" dirty="0" smtClean="0">
                          <a:ln>
                            <a:noFill/>
                          </a:ln>
                          <a:solidFill>
                            <a:schemeClr val="tx2"/>
                          </a:solidFill>
                          <a:effectLst/>
                          <a:latin typeface="+mn-lt"/>
                          <a:cs typeface="Times New Roman" pitchFamily="18" charset="0"/>
                        </a:rPr>
                        <a:t>4-5 </a:t>
                      </a:r>
                      <a:r>
                        <a:rPr kumimoji="0" lang="el-GR" sz="1800" b="1" i="0" u="none" strike="noStrike" cap="none" normalizeH="0" baseline="0" dirty="0" err="1" smtClean="0">
                          <a:ln>
                            <a:noFill/>
                          </a:ln>
                          <a:solidFill>
                            <a:schemeClr val="tx2"/>
                          </a:solidFill>
                          <a:effectLst/>
                          <a:latin typeface="+mn-lt"/>
                          <a:cs typeface="Times New Roman" pitchFamily="18" charset="0"/>
                        </a:rPr>
                        <a:t>μεσαγ</a:t>
                      </a:r>
                      <a:r>
                        <a:rPr kumimoji="0" lang="el-GR" sz="1800" b="1" i="0" u="none" strike="noStrike" cap="none" normalizeH="0" baseline="0" dirty="0" smtClean="0">
                          <a:ln>
                            <a:noFill/>
                          </a:ln>
                          <a:solidFill>
                            <a:schemeClr val="tx2"/>
                          </a:solidFill>
                          <a:effectLst/>
                          <a:latin typeface="+mn-lt"/>
                          <a:cs typeface="Times New Roman" pitchFamily="18" charset="0"/>
                        </a:rPr>
                        <a:t>. κύτταρα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l-GR" sz="1800" b="1" i="0" u="none" strike="noStrike" cap="none" normalizeH="0" baseline="0" dirty="0" smtClean="0">
                          <a:ln>
                            <a:noFill/>
                          </a:ln>
                          <a:solidFill>
                            <a:schemeClr val="tx2"/>
                          </a:solidFill>
                          <a:effectLst/>
                          <a:latin typeface="+mn-lt"/>
                          <a:cs typeface="Times New Roman" pitchFamily="18"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vMerge="1">
                  <a:txBody>
                    <a:bodyPr/>
                    <a:lstStyle/>
                    <a:p>
                      <a:endParaRPr lang="el-GR"/>
                    </a:p>
                  </a:txBody>
                  <a:tcPr/>
                </a:tc>
              </a:tr>
              <a:tr h="280988">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0" lang="el-GR" sz="1800" b="1" i="0" u="none" strike="noStrike" cap="none" normalizeH="0" baseline="0" dirty="0" smtClean="0">
                        <a:ln>
                          <a:noFill/>
                        </a:ln>
                        <a:solidFill>
                          <a:schemeClr val="tx2"/>
                        </a:solidFill>
                        <a:effectLst/>
                        <a:latin typeface="+mn-lt"/>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l-GR" sz="1800" b="1" i="0" u="none" strike="noStrike" cap="none" normalizeH="0" baseline="0" dirty="0" smtClean="0">
                          <a:ln>
                            <a:noFill/>
                          </a:ln>
                          <a:solidFill>
                            <a:schemeClr val="tx2"/>
                          </a:solidFill>
                          <a:effectLst/>
                          <a:latin typeface="+mn-lt"/>
                          <a:cs typeface="Times New Roman" pitchFamily="18" charset="0"/>
                        </a:rPr>
                        <a:t>6-7 </a:t>
                      </a:r>
                      <a:r>
                        <a:rPr kumimoji="0" lang="el-GR" sz="1800" b="1" i="0" u="none" strike="noStrike" cap="none" normalizeH="0" baseline="0" dirty="0" err="1" smtClean="0">
                          <a:ln>
                            <a:noFill/>
                          </a:ln>
                          <a:solidFill>
                            <a:schemeClr val="tx2"/>
                          </a:solidFill>
                          <a:effectLst/>
                          <a:latin typeface="+mn-lt"/>
                          <a:cs typeface="Times New Roman" pitchFamily="18" charset="0"/>
                        </a:rPr>
                        <a:t>μεσαγ</a:t>
                      </a:r>
                      <a:r>
                        <a:rPr kumimoji="0" lang="el-GR" sz="1800" b="1" i="0" u="none" strike="noStrike" cap="none" normalizeH="0" baseline="0" dirty="0" smtClean="0">
                          <a:ln>
                            <a:noFill/>
                          </a:ln>
                          <a:solidFill>
                            <a:schemeClr val="tx2"/>
                          </a:solidFill>
                          <a:effectLst/>
                          <a:latin typeface="+mn-lt"/>
                          <a:cs typeface="Times New Roman" pitchFamily="18" charset="0"/>
                        </a:rPr>
                        <a:t>. κύτταρα</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l-GR" sz="1800" b="1" i="0" u="none" strike="noStrike" cap="none" normalizeH="0" baseline="0" dirty="0" smtClean="0">
                          <a:ln>
                            <a:noFill/>
                          </a:ln>
                          <a:solidFill>
                            <a:schemeClr val="tx2"/>
                          </a:solidFill>
                          <a:effectLst/>
                          <a:latin typeface="+mn-lt"/>
                          <a:cs typeface="Times New Roman" pitchFamily="18"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vMerge="1">
                  <a:txBody>
                    <a:bodyPr/>
                    <a:lstStyle/>
                    <a:p>
                      <a:endParaRPr lang="el-GR"/>
                    </a:p>
                  </a:txBody>
                  <a:tcPr/>
                </a:tc>
              </a:tr>
              <a:tr h="280988">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0" lang="el-GR" sz="1800" b="1" i="0" u="none" strike="noStrike" cap="none" normalizeH="0" baseline="0" dirty="0" smtClean="0">
                        <a:ln>
                          <a:noFill/>
                        </a:ln>
                        <a:solidFill>
                          <a:schemeClr val="tx2"/>
                        </a:solidFill>
                        <a:effectLst/>
                        <a:latin typeface="+mn-lt"/>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l-GR" sz="1800" b="1" i="0" u="none" strike="noStrike" cap="none" normalizeH="0" baseline="0" dirty="0" smtClean="0">
                          <a:ln>
                            <a:noFill/>
                          </a:ln>
                          <a:solidFill>
                            <a:schemeClr val="tx2"/>
                          </a:solidFill>
                          <a:effectLst/>
                          <a:latin typeface="+mn-lt"/>
                          <a:cs typeface="Times New Roman" pitchFamily="18" charset="0"/>
                        </a:rPr>
                        <a:t>&gt;8 κύτταρα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l-GR" sz="1800" b="1" i="0" u="none" strike="noStrike" cap="none" normalizeH="0" baseline="0" dirty="0" smtClean="0">
                          <a:ln>
                            <a:noFill/>
                          </a:ln>
                          <a:solidFill>
                            <a:schemeClr val="tx2"/>
                          </a:solidFill>
                          <a:effectLst/>
                          <a:latin typeface="+mn-lt"/>
                          <a:cs typeface="Times New Roman" pitchFamily="18"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vMerge="1">
                  <a:txBody>
                    <a:bodyPr/>
                    <a:lstStyle/>
                    <a:p>
                      <a:endParaRPr lang="el-GR"/>
                    </a:p>
                  </a:txBody>
                  <a:tcPr/>
                </a:tc>
              </a:tr>
              <a:tr h="658813">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l-GR" sz="1800" b="1" i="0" u="none" strike="noStrike" cap="none" normalizeH="0" baseline="0" dirty="0" smtClean="0">
                          <a:ln>
                            <a:noFill/>
                          </a:ln>
                          <a:solidFill>
                            <a:schemeClr val="tx2"/>
                          </a:solidFill>
                          <a:effectLst/>
                          <a:latin typeface="+mn-lt"/>
                          <a:cs typeface="Times New Roman" pitchFamily="18" charset="0"/>
                        </a:rPr>
                        <a:t>ΕΣΤΙΑΚΗ ΣΠΕΙΡΑΜΑΤΟ</a:t>
                      </a:r>
                    </a:p>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l-GR" sz="1800" b="1" i="0" u="none" strike="noStrike" cap="none" normalizeH="0" baseline="0" dirty="0" smtClean="0">
                          <a:ln>
                            <a:noFill/>
                          </a:ln>
                          <a:solidFill>
                            <a:schemeClr val="tx2"/>
                          </a:solidFill>
                          <a:effectLst/>
                          <a:latin typeface="+mn-lt"/>
                          <a:cs typeface="Times New Roman" pitchFamily="18" charset="0"/>
                        </a:rPr>
                        <a:t>ΣΚΛΗΡΥΝΣΗ</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l-GR" sz="1800" b="1" i="0" u="none" strike="noStrike" cap="none" normalizeH="0" baseline="0" dirty="0" smtClean="0">
                          <a:ln>
                            <a:noFill/>
                          </a:ln>
                          <a:solidFill>
                            <a:schemeClr val="tx2"/>
                          </a:solidFill>
                          <a:effectLst/>
                          <a:latin typeface="+mn-lt"/>
                          <a:cs typeface="Times New Roman" pitchFamily="18" charset="0"/>
                        </a:rPr>
                        <a:t>Παρούσα</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l-GR" sz="1800" b="1" i="0" u="none" strike="noStrike" cap="none" normalizeH="0" baseline="0" dirty="0" smtClean="0">
                          <a:ln>
                            <a:noFill/>
                          </a:ln>
                          <a:solidFill>
                            <a:schemeClr val="tx2"/>
                          </a:solidFill>
                          <a:effectLst/>
                          <a:latin typeface="+mn-lt"/>
                          <a:cs typeface="Times New Roman" pitchFamily="18"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800" b="1" i="0" u="none" strike="noStrike" cap="none" normalizeH="0" baseline="0" dirty="0" smtClean="0">
                          <a:ln>
                            <a:noFill/>
                          </a:ln>
                          <a:solidFill>
                            <a:schemeClr val="tx2"/>
                          </a:solidFill>
                          <a:effectLst/>
                          <a:latin typeface="+mn-lt"/>
                          <a:cs typeface="Times New Roman" pitchFamily="18" charset="0"/>
                        </a:rPr>
                        <a:t>S1</a:t>
                      </a:r>
                      <a:endParaRPr kumimoji="0" lang="el-GR" sz="1800" b="1" i="0" u="none" strike="noStrike" cap="none" normalizeH="0" baseline="0" dirty="0" smtClean="0">
                        <a:ln>
                          <a:noFill/>
                        </a:ln>
                        <a:solidFill>
                          <a:schemeClr val="tx2"/>
                        </a:solidFill>
                        <a:effectLst/>
                        <a:latin typeface="+mn-lt"/>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357188">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0" lang="el-GR" sz="1800" b="1" i="0" u="none" strike="noStrike" cap="none" normalizeH="0" baseline="0" dirty="0" smtClean="0">
                        <a:ln>
                          <a:noFill/>
                        </a:ln>
                        <a:solidFill>
                          <a:schemeClr val="tx2"/>
                        </a:solidFill>
                        <a:effectLst/>
                        <a:latin typeface="+mn-lt"/>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l-GR" sz="1800" b="1" i="0" u="none" strike="noStrike" cap="none" normalizeH="0" baseline="0" dirty="0" smtClean="0">
                          <a:ln>
                            <a:noFill/>
                          </a:ln>
                          <a:solidFill>
                            <a:schemeClr val="tx2"/>
                          </a:solidFill>
                          <a:effectLst/>
                          <a:latin typeface="+mn-lt"/>
                          <a:cs typeface="Times New Roman" pitchFamily="18" charset="0"/>
                        </a:rPr>
                        <a:t>Απούσα</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l-GR" sz="1800" b="1" i="0" u="none" strike="noStrike" cap="none" normalizeH="0" baseline="0" dirty="0" smtClean="0">
                          <a:ln>
                            <a:noFill/>
                          </a:ln>
                          <a:solidFill>
                            <a:schemeClr val="tx2"/>
                          </a:solidFill>
                          <a:effectLst/>
                          <a:latin typeface="+mn-lt"/>
                          <a:cs typeface="Times New Roman" pitchFamily="18"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800" b="1" i="0" u="none" strike="noStrike" cap="none" normalizeH="0" baseline="0" dirty="0" smtClean="0">
                          <a:ln>
                            <a:noFill/>
                          </a:ln>
                          <a:solidFill>
                            <a:schemeClr val="tx2"/>
                          </a:solidFill>
                          <a:effectLst/>
                          <a:latin typeface="+mn-lt"/>
                          <a:cs typeface="Times New Roman" pitchFamily="18" charset="0"/>
                        </a:rPr>
                        <a:t>S0</a:t>
                      </a:r>
                      <a:endParaRPr kumimoji="0" lang="el-GR" sz="1800" b="1" i="0" u="none" strike="noStrike" cap="none" normalizeH="0" baseline="0" dirty="0" smtClean="0">
                        <a:ln>
                          <a:noFill/>
                        </a:ln>
                        <a:solidFill>
                          <a:schemeClr val="tx2"/>
                        </a:solidFill>
                        <a:effectLst/>
                        <a:latin typeface="+mn-lt"/>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r>
              <a:tr h="466725">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l-GR" sz="1800" b="1" i="0" u="none" strike="noStrike" cap="none" normalizeH="0" baseline="0" dirty="0" smtClean="0">
                          <a:ln>
                            <a:noFill/>
                          </a:ln>
                          <a:solidFill>
                            <a:schemeClr val="tx2"/>
                          </a:solidFill>
                          <a:effectLst/>
                          <a:latin typeface="+mn-lt"/>
                          <a:cs typeface="Times New Roman" pitchFamily="18" charset="0"/>
                        </a:rPr>
                        <a:t>ΕΝΔΟΤΡΙΧΟΕΙΔΙΚΗ ΥΠΕΡΠΛΑΣΙΑ</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l-GR" sz="1800" b="1" i="0" u="none" strike="noStrike" cap="none" normalizeH="0" baseline="0" dirty="0" smtClean="0">
                          <a:ln>
                            <a:noFill/>
                          </a:ln>
                          <a:solidFill>
                            <a:schemeClr val="tx2"/>
                          </a:solidFill>
                          <a:effectLst/>
                          <a:latin typeface="+mn-lt"/>
                          <a:cs typeface="Times New Roman" pitchFamily="18" charset="0"/>
                        </a:rPr>
                        <a:t>Παρούσα</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l-GR" sz="1800" b="1" i="0" u="none" strike="noStrike" cap="none" normalizeH="0" baseline="0" dirty="0" smtClean="0">
                          <a:ln>
                            <a:noFill/>
                          </a:ln>
                          <a:solidFill>
                            <a:schemeClr val="tx2"/>
                          </a:solidFill>
                          <a:effectLst/>
                          <a:latin typeface="+mn-lt"/>
                          <a:cs typeface="Times New Roman" pitchFamily="18"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800" b="1" i="0" u="none" strike="noStrike" cap="none" normalizeH="0" baseline="0" dirty="0" smtClean="0">
                          <a:ln>
                            <a:noFill/>
                          </a:ln>
                          <a:solidFill>
                            <a:schemeClr val="tx2"/>
                          </a:solidFill>
                          <a:effectLst/>
                          <a:latin typeface="+mn-lt"/>
                          <a:cs typeface="Times New Roman" pitchFamily="18" charset="0"/>
                        </a:rPr>
                        <a:t>E</a:t>
                      </a:r>
                      <a:r>
                        <a:rPr kumimoji="0" lang="el-GR" sz="1800" b="1" i="0" u="none" strike="noStrike" cap="none" normalizeH="0" baseline="0" dirty="0" smtClean="0">
                          <a:ln>
                            <a:noFill/>
                          </a:ln>
                          <a:solidFill>
                            <a:schemeClr val="tx2"/>
                          </a:solidFill>
                          <a:effectLst/>
                          <a:latin typeface="+mn-lt"/>
                          <a:cs typeface="Times New Roman" pitchFamily="18"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357188">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0" lang="el-GR" sz="1800" b="1" i="0" u="none" strike="noStrike" cap="none" normalizeH="0" baseline="0" dirty="0" smtClean="0">
                        <a:ln>
                          <a:noFill/>
                        </a:ln>
                        <a:solidFill>
                          <a:schemeClr val="tx2"/>
                        </a:solidFill>
                        <a:effectLst/>
                        <a:latin typeface="+mn-lt"/>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l-GR" sz="1800" b="1" i="0" u="none" strike="noStrike" cap="none" normalizeH="0" baseline="0" dirty="0" smtClean="0">
                          <a:ln>
                            <a:noFill/>
                          </a:ln>
                          <a:solidFill>
                            <a:schemeClr val="tx2"/>
                          </a:solidFill>
                          <a:effectLst/>
                          <a:latin typeface="+mn-lt"/>
                          <a:cs typeface="Times New Roman" pitchFamily="18" charset="0"/>
                        </a:rPr>
                        <a:t>Απούσα</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l-GR" sz="1800" b="1" i="0" u="none" strike="noStrike" cap="none" normalizeH="0" baseline="0" dirty="0" smtClean="0">
                          <a:ln>
                            <a:noFill/>
                          </a:ln>
                          <a:solidFill>
                            <a:schemeClr val="tx2"/>
                          </a:solidFill>
                          <a:effectLst/>
                          <a:latin typeface="+mn-lt"/>
                          <a:cs typeface="Times New Roman" pitchFamily="18"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800" b="1" i="0" u="none" strike="noStrike" cap="none" normalizeH="0" baseline="0" dirty="0" smtClean="0">
                          <a:ln>
                            <a:noFill/>
                          </a:ln>
                          <a:solidFill>
                            <a:schemeClr val="tx2"/>
                          </a:solidFill>
                          <a:effectLst/>
                          <a:latin typeface="+mn-lt"/>
                          <a:cs typeface="Times New Roman" pitchFamily="18" charset="0"/>
                        </a:rPr>
                        <a:t>E</a:t>
                      </a:r>
                      <a:r>
                        <a:rPr kumimoji="0" lang="el-GR" sz="1800" b="1" i="0" u="none" strike="noStrike" cap="none" normalizeH="0" baseline="0" dirty="0" smtClean="0">
                          <a:ln>
                            <a:noFill/>
                          </a:ln>
                          <a:solidFill>
                            <a:schemeClr val="tx2"/>
                          </a:solidFill>
                          <a:effectLst/>
                          <a:latin typeface="+mn-lt"/>
                          <a:cs typeface="Times New Roman" pitchFamily="18"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r>
              <a:tr h="583852">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l-GR" sz="1800" b="1" i="0" u="none" strike="noStrike" cap="none" normalizeH="0" baseline="0" dirty="0" smtClean="0">
                          <a:ln>
                            <a:noFill/>
                          </a:ln>
                          <a:solidFill>
                            <a:schemeClr val="tx2"/>
                          </a:solidFill>
                          <a:effectLst/>
                          <a:latin typeface="+mn-lt"/>
                          <a:cs typeface="Times New Roman" pitchFamily="18" charset="0"/>
                        </a:rPr>
                        <a:t>ΣΩΛΗΝΑΡΟΔΙΑΜΕΣΗ ΙΝΩΣΗ</a:t>
                      </a:r>
                    </a:p>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0" lang="el-GR" sz="1800" b="1" i="0" u="none" strike="noStrike" cap="none" normalizeH="0" baseline="0" dirty="0" smtClean="0">
                        <a:ln>
                          <a:noFill/>
                        </a:ln>
                        <a:solidFill>
                          <a:schemeClr val="tx2"/>
                        </a:solidFill>
                        <a:effectLst/>
                        <a:latin typeface="+mn-lt"/>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l-GR" sz="1800" b="1" i="0" u="none" strike="noStrike" cap="none" normalizeH="0" baseline="0" dirty="0" smtClean="0">
                          <a:ln>
                            <a:noFill/>
                          </a:ln>
                          <a:solidFill>
                            <a:schemeClr val="tx2"/>
                          </a:solidFill>
                          <a:effectLst/>
                          <a:latin typeface="+mn-lt"/>
                          <a:cs typeface="Times New Roman" pitchFamily="18" charset="0"/>
                        </a:rPr>
                        <a:t>0-25%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l-GR" sz="1800" b="1" i="0" u="none" strike="noStrike" cap="none" normalizeH="0" baseline="0" dirty="0" smtClean="0">
                          <a:ln>
                            <a:noFill/>
                          </a:ln>
                          <a:solidFill>
                            <a:schemeClr val="tx2"/>
                          </a:solidFill>
                          <a:effectLst/>
                          <a:latin typeface="+mn-lt"/>
                          <a:cs typeface="Times New Roman" pitchFamily="18"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800" b="1" i="0" u="none" strike="noStrike" cap="none" normalizeH="0" baseline="0" dirty="0" smtClean="0">
                          <a:ln>
                            <a:noFill/>
                          </a:ln>
                          <a:solidFill>
                            <a:schemeClr val="tx2"/>
                          </a:solidFill>
                          <a:effectLst/>
                          <a:latin typeface="+mn-lt"/>
                          <a:cs typeface="Times New Roman" pitchFamily="18" charset="0"/>
                        </a:rPr>
                        <a:t>T0</a:t>
                      </a:r>
                      <a:endParaRPr kumimoji="0" lang="el-GR" sz="1800" b="1" i="0" u="none" strike="noStrike" cap="none" normalizeH="0" baseline="0" dirty="0" smtClean="0">
                        <a:ln>
                          <a:noFill/>
                        </a:ln>
                        <a:solidFill>
                          <a:schemeClr val="tx2"/>
                        </a:solidFill>
                        <a:effectLst/>
                        <a:latin typeface="+mn-lt"/>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357188">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0" lang="el-GR" sz="1800" b="1" i="0" u="none" strike="noStrike" cap="none" normalizeH="0" baseline="0" smtClean="0">
                        <a:ln>
                          <a:noFill/>
                        </a:ln>
                        <a:solidFill>
                          <a:schemeClr val="tx2"/>
                        </a:solidFill>
                        <a:effectLst/>
                        <a:latin typeface="+mn-lt"/>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l-GR" sz="1800" b="1" i="0" u="none" strike="noStrike" cap="none" normalizeH="0" baseline="0" smtClean="0">
                          <a:ln>
                            <a:noFill/>
                          </a:ln>
                          <a:solidFill>
                            <a:schemeClr val="tx2"/>
                          </a:solidFill>
                          <a:effectLst/>
                          <a:latin typeface="+mn-lt"/>
                          <a:cs typeface="Times New Roman" pitchFamily="18" charset="0"/>
                        </a:rPr>
                        <a:t>26-50%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l-GR" sz="1800" b="1" i="0" u="none" strike="noStrike" cap="none" normalizeH="0" baseline="0" dirty="0" smtClean="0">
                          <a:ln>
                            <a:noFill/>
                          </a:ln>
                          <a:solidFill>
                            <a:schemeClr val="tx2"/>
                          </a:solidFill>
                          <a:effectLst/>
                          <a:latin typeface="+mn-lt"/>
                          <a:cs typeface="Times New Roman" pitchFamily="18"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800" b="1" i="0" u="none" strike="noStrike" cap="none" normalizeH="0" baseline="0" dirty="0" smtClean="0">
                          <a:ln>
                            <a:noFill/>
                          </a:ln>
                          <a:solidFill>
                            <a:schemeClr val="tx2"/>
                          </a:solidFill>
                          <a:effectLst/>
                          <a:latin typeface="+mn-lt"/>
                          <a:cs typeface="Times New Roman" pitchFamily="18" charset="0"/>
                        </a:rPr>
                        <a:t>T1</a:t>
                      </a:r>
                      <a:endParaRPr kumimoji="0" lang="el-GR" sz="1800" b="1" i="0" u="none" strike="noStrike" cap="none" normalizeH="0" baseline="0" dirty="0" smtClean="0">
                        <a:ln>
                          <a:noFill/>
                        </a:ln>
                        <a:solidFill>
                          <a:schemeClr val="tx2"/>
                        </a:solidFill>
                        <a:effectLst/>
                        <a:latin typeface="+mn-lt"/>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357188">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0" lang="el-GR" sz="1800" b="1" i="0" u="none" strike="noStrike" cap="none" normalizeH="0" baseline="0" dirty="0" smtClean="0">
                        <a:ln>
                          <a:noFill/>
                        </a:ln>
                        <a:solidFill>
                          <a:schemeClr val="tx2"/>
                        </a:solidFill>
                        <a:effectLst/>
                        <a:latin typeface="+mn-lt"/>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l-GR" sz="1800" b="1" i="0" u="none" strike="noStrike" cap="none" normalizeH="0" baseline="0" smtClean="0">
                          <a:ln>
                            <a:noFill/>
                          </a:ln>
                          <a:solidFill>
                            <a:schemeClr val="tx2"/>
                          </a:solidFill>
                          <a:effectLst/>
                          <a:latin typeface="+mn-lt"/>
                          <a:cs typeface="Times New Roman" pitchFamily="18" charset="0"/>
                        </a:rPr>
                        <a:t>&gt;50%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l-GR" sz="1800" b="1" i="0" u="none" strike="noStrike" cap="none" normalizeH="0" baseline="0" dirty="0" smtClean="0">
                          <a:ln>
                            <a:noFill/>
                          </a:ln>
                          <a:solidFill>
                            <a:schemeClr val="tx2"/>
                          </a:solidFill>
                          <a:effectLst/>
                          <a:latin typeface="+mn-lt"/>
                          <a:cs typeface="Times New Roman" pitchFamily="18"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800" b="1" i="0" u="none" strike="noStrike" cap="none" normalizeH="0" baseline="0" dirty="0" smtClean="0">
                          <a:ln>
                            <a:noFill/>
                          </a:ln>
                          <a:solidFill>
                            <a:schemeClr val="tx2"/>
                          </a:solidFill>
                          <a:effectLst/>
                          <a:latin typeface="+mn-lt"/>
                          <a:cs typeface="Times New Roman" pitchFamily="18" charset="0"/>
                        </a:rPr>
                        <a:t>T2</a:t>
                      </a:r>
                      <a:endParaRPr kumimoji="0" lang="el-GR" sz="1800" b="1" i="0" u="none" strike="noStrike" cap="none" normalizeH="0" baseline="0" dirty="0" smtClean="0">
                        <a:ln>
                          <a:noFill/>
                        </a:ln>
                        <a:solidFill>
                          <a:schemeClr val="tx2"/>
                        </a:solidFill>
                        <a:effectLst/>
                        <a:latin typeface="+mn-lt"/>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2 - Θέση περιεχομένου"/>
          <p:cNvSpPr>
            <a:spLocks noGrp="1"/>
          </p:cNvSpPr>
          <p:nvPr>
            <p:ph idx="4294967295"/>
          </p:nvPr>
        </p:nvSpPr>
        <p:spPr/>
        <p:txBody>
          <a:bodyPr/>
          <a:lstStyle/>
          <a:p>
            <a:pPr algn="ctr" eaLnBrk="1" hangingPunct="1">
              <a:buClr>
                <a:schemeClr val="accent2"/>
              </a:buClr>
              <a:buNone/>
            </a:pPr>
            <a:r>
              <a:rPr lang="en-US" sz="2800" b="1" dirty="0" smtClean="0">
                <a:solidFill>
                  <a:srgbClr val="C00000"/>
                </a:solidFill>
              </a:rPr>
              <a:t>End-points</a:t>
            </a:r>
          </a:p>
          <a:p>
            <a:pPr eaLnBrk="1" hangingPunct="1">
              <a:buClr>
                <a:schemeClr val="accent2"/>
              </a:buClr>
              <a:buFontTx/>
              <a:buChar char="•"/>
            </a:pPr>
            <a:endParaRPr lang="en-US" sz="2400" b="1" dirty="0" smtClean="0"/>
          </a:p>
          <a:p>
            <a:pPr eaLnBrk="1" hangingPunct="1">
              <a:buClr>
                <a:schemeClr val="accent2"/>
              </a:buClr>
              <a:buNone/>
            </a:pPr>
            <a:r>
              <a:rPr lang="en-US" sz="2600" b="1" dirty="0" smtClean="0">
                <a:solidFill>
                  <a:srgbClr val="C00000"/>
                </a:solidFill>
              </a:rPr>
              <a:t>Primary end-points</a:t>
            </a:r>
          </a:p>
          <a:p>
            <a:pPr eaLnBrk="1" hangingPunct="1">
              <a:buClr>
                <a:schemeClr val="accent2"/>
              </a:buClr>
              <a:buFont typeface="Wingdings" pitchFamily="2" charset="2"/>
              <a:buChar char="ü"/>
            </a:pPr>
            <a:r>
              <a:rPr lang="en-US" sz="2600" b="1" dirty="0" smtClean="0">
                <a:solidFill>
                  <a:schemeClr val="tx2"/>
                </a:solidFill>
              </a:rPr>
              <a:t>Development of end stage renal disease (ESRD) and/or doubling of  baseline </a:t>
            </a:r>
            <a:r>
              <a:rPr lang="en-US" sz="2600" b="1" dirty="0" err="1" smtClean="0">
                <a:solidFill>
                  <a:schemeClr val="tx2"/>
                </a:solidFill>
              </a:rPr>
              <a:t>Scr</a:t>
            </a:r>
            <a:r>
              <a:rPr lang="en-US" sz="2600" b="1" dirty="0" smtClean="0">
                <a:solidFill>
                  <a:schemeClr val="tx2"/>
                </a:solidFill>
              </a:rPr>
              <a:t> </a:t>
            </a:r>
          </a:p>
          <a:p>
            <a:pPr eaLnBrk="1" hangingPunct="1">
              <a:buClr>
                <a:schemeClr val="accent2"/>
              </a:buClr>
              <a:buFontTx/>
              <a:buChar char="•"/>
            </a:pPr>
            <a:endParaRPr lang="en-US" sz="2600" b="1" dirty="0" smtClean="0">
              <a:solidFill>
                <a:schemeClr val="tx2"/>
              </a:solidFill>
            </a:endParaRPr>
          </a:p>
          <a:p>
            <a:pPr eaLnBrk="1" hangingPunct="1">
              <a:buClr>
                <a:schemeClr val="accent2"/>
              </a:buClr>
              <a:buNone/>
            </a:pPr>
            <a:r>
              <a:rPr lang="en-US" sz="2600" b="1" dirty="0" smtClean="0">
                <a:solidFill>
                  <a:srgbClr val="C00000"/>
                </a:solidFill>
              </a:rPr>
              <a:t>Secondary end-points</a:t>
            </a:r>
          </a:p>
          <a:p>
            <a:pPr eaLnBrk="1" hangingPunct="1">
              <a:buClr>
                <a:schemeClr val="accent2"/>
              </a:buClr>
              <a:buFont typeface="Wingdings" pitchFamily="2" charset="2"/>
              <a:buChar char="ü"/>
            </a:pPr>
            <a:r>
              <a:rPr lang="en-US" sz="2600" b="1" dirty="0" smtClean="0">
                <a:solidFill>
                  <a:schemeClr val="tx2"/>
                </a:solidFill>
              </a:rPr>
              <a:t>Remission of </a:t>
            </a:r>
            <a:r>
              <a:rPr lang="en-US" sz="2600" b="1" dirty="0" err="1" smtClean="0">
                <a:solidFill>
                  <a:schemeClr val="tx2"/>
                </a:solidFill>
              </a:rPr>
              <a:t>proteinuria</a:t>
            </a:r>
            <a:r>
              <a:rPr lang="en-US" sz="2600" b="1" dirty="0" smtClean="0">
                <a:solidFill>
                  <a:schemeClr val="tx2"/>
                </a:solidFill>
              </a:rPr>
              <a:t> to &lt;0.5g/24h</a:t>
            </a:r>
            <a:endParaRPr lang="el-GR" sz="2600" b="1" dirty="0" smtClean="0">
              <a:solidFill>
                <a:schemeClr val="tx2"/>
              </a:solidFill>
              <a:latin typeface="Arial" charset="0"/>
              <a:cs typeface="Arial" charset="0"/>
            </a:endParaRPr>
          </a:p>
        </p:txBody>
      </p:sp>
      <p:grpSp>
        <p:nvGrpSpPr>
          <p:cNvPr id="2" name="Gruppierung 41"/>
          <p:cNvGrpSpPr>
            <a:grpSpLocks/>
          </p:cNvGrpSpPr>
          <p:nvPr/>
        </p:nvGrpSpPr>
        <p:grpSpPr bwMode="auto">
          <a:xfrm>
            <a:off x="23813" y="285565"/>
            <a:ext cx="9145777" cy="1184520"/>
            <a:chOff x="-1716" y="1"/>
            <a:chExt cx="9145716" cy="1199601"/>
          </a:xfrm>
          <a:solidFill>
            <a:srgbClr val="3809BB"/>
          </a:solidFill>
        </p:grpSpPr>
        <p:sp>
          <p:nvSpPr>
            <p:cNvPr id="5" name="Rectangle 12"/>
            <p:cNvSpPr>
              <a:spLocks noChangeArrowheads="1"/>
            </p:cNvSpPr>
            <p:nvPr/>
          </p:nvSpPr>
          <p:spPr bwMode="auto">
            <a:xfrm>
              <a:off x="0" y="1"/>
              <a:ext cx="9144000" cy="1199601"/>
            </a:xfrm>
            <a:prstGeom prst="rect">
              <a:avLst/>
            </a:prstGeom>
            <a:grpFill/>
            <a:ln w="9525">
              <a:solidFill>
                <a:schemeClr val="tx1"/>
              </a:solidFill>
              <a:miter lim="800000"/>
              <a:headEnd/>
              <a:tailEnd/>
            </a:ln>
            <a:scene3d>
              <a:camera prst="orthographicFront"/>
              <a:lightRig rig="threePt" dir="t"/>
            </a:scene3d>
            <a:sp3d>
              <a:bevelT/>
            </a:sp3d>
          </p:spPr>
          <p:txBody>
            <a:bodyPr wrap="none" anchor="ctr"/>
            <a:lstStyle/>
            <a:p>
              <a:pPr fontAlgn="auto">
                <a:spcBef>
                  <a:spcPts val="0"/>
                </a:spcBef>
                <a:spcAft>
                  <a:spcPts val="0"/>
                </a:spcAft>
                <a:defRPr/>
              </a:pPr>
              <a:endParaRPr lang="de-DE" dirty="0">
                <a:latin typeface="+mn-lt"/>
                <a:cs typeface="+mn-cs"/>
              </a:endParaRPr>
            </a:p>
          </p:txBody>
        </p:sp>
        <p:sp>
          <p:nvSpPr>
            <p:cNvPr id="71686" name="Text Box 6"/>
            <p:cNvSpPr txBox="1">
              <a:spLocks noChangeArrowheads="1"/>
            </p:cNvSpPr>
            <p:nvPr/>
          </p:nvSpPr>
          <p:spPr bwMode="auto">
            <a:xfrm>
              <a:off x="-1716" y="43597"/>
              <a:ext cx="9143939" cy="529881"/>
            </a:xfrm>
            <a:prstGeom prst="rect">
              <a:avLst/>
            </a:prstGeom>
            <a:grpFill/>
            <a:ln w="9525">
              <a:noFill/>
              <a:miter lim="800000"/>
              <a:headEnd/>
              <a:tailEnd/>
            </a:ln>
          </p:spPr>
          <p:txBody>
            <a:bodyPr>
              <a:spAutoFit/>
            </a:bodyPr>
            <a:lstStyle/>
            <a:p>
              <a:pPr algn="ctr"/>
              <a:r>
                <a:rPr lang="en-US" sz="2800" b="1" dirty="0">
                  <a:latin typeface="+mn-lt"/>
                </a:rPr>
                <a:t>Registry </a:t>
              </a:r>
              <a:r>
                <a:rPr lang="en-US" sz="2800" b="1" dirty="0" smtClean="0">
                  <a:latin typeface="+mn-lt"/>
                </a:rPr>
                <a:t>of </a:t>
              </a:r>
              <a:r>
                <a:rPr lang="en-US" sz="2800" b="1" dirty="0" err="1" smtClean="0">
                  <a:latin typeface="+mn-lt"/>
                </a:rPr>
                <a:t>IgAN</a:t>
              </a:r>
              <a:r>
                <a:rPr lang="en-US" sz="2800" b="1" dirty="0" smtClean="0">
                  <a:latin typeface="+mn-lt"/>
                </a:rPr>
                <a:t> in Greece</a:t>
              </a:r>
              <a:endParaRPr lang="el-GR" sz="2800" b="1" dirty="0">
                <a:latin typeface="+mn-lt"/>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21" name="Gruppierung 41"/>
          <p:cNvGrpSpPr>
            <a:grpSpLocks/>
          </p:cNvGrpSpPr>
          <p:nvPr/>
        </p:nvGrpSpPr>
        <p:grpSpPr bwMode="auto">
          <a:xfrm>
            <a:off x="0" y="1857364"/>
            <a:ext cx="9144762" cy="1716472"/>
            <a:chOff x="-1144" y="-248790"/>
            <a:chExt cx="9145144" cy="954403"/>
          </a:xfrm>
        </p:grpSpPr>
        <p:sp>
          <p:nvSpPr>
            <p:cNvPr id="3" name="Rectangle 12"/>
            <p:cNvSpPr>
              <a:spLocks noChangeArrowheads="1"/>
            </p:cNvSpPr>
            <p:nvPr/>
          </p:nvSpPr>
          <p:spPr bwMode="auto">
            <a:xfrm>
              <a:off x="0" y="1"/>
              <a:ext cx="9144000" cy="705612"/>
            </a:xfrm>
            <a:prstGeom prst="rect">
              <a:avLst/>
            </a:prstGeom>
            <a:solidFill>
              <a:srgbClr val="000068"/>
            </a:solidFill>
            <a:ln w="9525">
              <a:solidFill>
                <a:schemeClr val="tx1"/>
              </a:solidFill>
              <a:miter lim="800000"/>
              <a:headEnd/>
              <a:tailEnd/>
            </a:ln>
            <a:scene3d>
              <a:camera prst="orthographicFront"/>
              <a:lightRig rig="threePt" dir="t"/>
            </a:scene3d>
            <a:sp3d>
              <a:bevelT/>
            </a:sp3d>
          </p:spPr>
          <p:txBody>
            <a:bodyPr wrap="none" anchor="ctr"/>
            <a:lstStyle/>
            <a:p>
              <a:pPr fontAlgn="auto">
                <a:spcBef>
                  <a:spcPts val="0"/>
                </a:spcBef>
                <a:spcAft>
                  <a:spcPts val="0"/>
                </a:spcAft>
                <a:defRPr/>
              </a:pPr>
              <a:endParaRPr lang="de-DE" dirty="0">
                <a:latin typeface="+mn-lt"/>
                <a:cs typeface="+mn-cs"/>
              </a:endParaRPr>
            </a:p>
          </p:txBody>
        </p:sp>
        <p:sp>
          <p:nvSpPr>
            <p:cNvPr id="81925" name="Text Box 6"/>
            <p:cNvSpPr txBox="1">
              <a:spLocks noChangeArrowheads="1"/>
            </p:cNvSpPr>
            <p:nvPr/>
          </p:nvSpPr>
          <p:spPr bwMode="auto">
            <a:xfrm>
              <a:off x="-1144" y="-248790"/>
              <a:ext cx="9144382" cy="915555"/>
            </a:xfrm>
            <a:prstGeom prst="rect">
              <a:avLst/>
            </a:prstGeom>
            <a:solidFill>
              <a:srgbClr val="3809BB"/>
            </a:solidFill>
            <a:ln w="9525">
              <a:noFill/>
              <a:miter lim="800000"/>
              <a:headEnd/>
              <a:tailEnd/>
            </a:ln>
          </p:spPr>
          <p:txBody>
            <a:bodyPr wrap="square">
              <a:spAutoFit/>
            </a:bodyPr>
            <a:lstStyle/>
            <a:p>
              <a:pPr algn="ctr">
                <a:spcAft>
                  <a:spcPts val="600"/>
                </a:spcAft>
              </a:pPr>
              <a:r>
                <a:rPr lang="en-US" sz="3200" b="1" dirty="0">
                  <a:latin typeface="+mn-lt"/>
                  <a:cs typeface="Times New Roman" pitchFamily="18" charset="0"/>
                </a:rPr>
                <a:t>Registry </a:t>
              </a:r>
              <a:r>
                <a:rPr lang="en-US" sz="3200" b="1" dirty="0" smtClean="0">
                  <a:latin typeface="+mn-lt"/>
                  <a:cs typeface="Times New Roman" pitchFamily="18" charset="0"/>
                </a:rPr>
                <a:t>of </a:t>
              </a:r>
              <a:r>
                <a:rPr lang="en-US" sz="3200" b="1" dirty="0" err="1" smtClean="0">
                  <a:latin typeface="+mn-lt"/>
                  <a:cs typeface="Times New Roman" pitchFamily="18" charset="0"/>
                </a:rPr>
                <a:t>IgAN</a:t>
              </a:r>
              <a:r>
                <a:rPr lang="en-US" sz="3200" b="1" dirty="0" smtClean="0">
                  <a:latin typeface="+mn-lt"/>
                  <a:cs typeface="Times New Roman" pitchFamily="18" charset="0"/>
                </a:rPr>
                <a:t> in Greece</a:t>
              </a:r>
            </a:p>
            <a:p>
              <a:pPr algn="ctr">
                <a:spcAft>
                  <a:spcPts val="600"/>
                </a:spcAft>
              </a:pPr>
              <a:r>
                <a:rPr lang="en-AU" sz="3200" b="1" dirty="0" smtClean="0">
                  <a:latin typeface="+mn-lt"/>
                </a:rPr>
                <a:t>Parameters related to the development of primary end points (after 10yrs of observation)</a:t>
              </a:r>
              <a:endParaRPr lang="el-GR" sz="3200" b="1" dirty="0">
                <a:latin typeface="+mn-lt"/>
                <a:cs typeface="Times New Roman" pitchFamily="18" charset="0"/>
              </a:endParaRP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42852"/>
            <a:ext cx="8229600" cy="1143000"/>
          </a:xfrm>
        </p:spPr>
        <p:txBody>
          <a:bodyPr>
            <a:normAutofit/>
          </a:bodyPr>
          <a:lstStyle/>
          <a:p>
            <a:pPr algn="ctr"/>
            <a:r>
              <a:rPr lang="en-GB" sz="2800" b="1" dirty="0">
                <a:solidFill>
                  <a:schemeClr val="tx2"/>
                </a:solidFill>
              </a:rPr>
              <a:t>Cumulative renal survival free from the end points of end stage renal disease (ESRD</a:t>
            </a:r>
            <a:r>
              <a:rPr lang="en-GB" sz="2800" b="1" dirty="0" smtClean="0">
                <a:solidFill>
                  <a:schemeClr val="tx2"/>
                </a:solidFill>
              </a:rPr>
              <a:t>) in </a:t>
            </a:r>
            <a:r>
              <a:rPr lang="en-GB" sz="2800" b="1" dirty="0">
                <a:solidFill>
                  <a:schemeClr val="tx2"/>
                </a:solidFill>
              </a:rPr>
              <a:t>all patients </a:t>
            </a:r>
            <a:endParaRPr lang="en-US" sz="2800" b="1" dirty="0">
              <a:solidFill>
                <a:schemeClr val="tx2"/>
              </a:solidFill>
            </a:endParaRPr>
          </a:p>
        </p:txBody>
      </p:sp>
      <p:pic>
        <p:nvPicPr>
          <p:cNvPr id="921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85918" y="1214422"/>
            <a:ext cx="6429420" cy="497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3 - Ορθογώνιο"/>
          <p:cNvSpPr/>
          <p:nvPr/>
        </p:nvSpPr>
        <p:spPr>
          <a:xfrm>
            <a:off x="714348" y="5929330"/>
            <a:ext cx="7643834" cy="830997"/>
          </a:xfrm>
          <a:prstGeom prst="rect">
            <a:avLst/>
          </a:prstGeom>
        </p:spPr>
        <p:txBody>
          <a:bodyPr wrap="square">
            <a:spAutoFit/>
          </a:bodyPr>
          <a:lstStyle/>
          <a:p>
            <a:pPr algn="ctr"/>
            <a:r>
              <a:rPr lang="en-AU" sz="2400" b="1" dirty="0" smtClean="0">
                <a:solidFill>
                  <a:schemeClr val="tx2"/>
                </a:solidFill>
              </a:rPr>
              <a:t>The overall 10-year renal survival was  90.8%. </a:t>
            </a:r>
          </a:p>
          <a:p>
            <a:pPr algn="ctr"/>
            <a:r>
              <a:rPr lang="en-AU" sz="2400" b="1" dirty="0" smtClean="0">
                <a:solidFill>
                  <a:schemeClr val="tx2"/>
                </a:solidFill>
              </a:rPr>
              <a:t>ESRD developed in 42 (9.2%)</a:t>
            </a:r>
            <a:endParaRPr lang="el-GR" sz="2400" b="1" dirty="0">
              <a:solidFill>
                <a:schemeClr val="tx2"/>
              </a:solidFill>
            </a:endParaRPr>
          </a:p>
        </p:txBody>
      </p:sp>
    </p:spTree>
    <p:extLst>
      <p:ext uri="{BB962C8B-B14F-4D97-AF65-F5344CB8AC3E}">
        <p14:creationId xmlns:p14="http://schemas.microsoft.com/office/powerpoint/2010/main" val="388257921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af4c578425aead8d374fdac0349dc8c686c9f97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2845</TotalTime>
  <Words>1691</Words>
  <Application>Microsoft Office PowerPoint</Application>
  <PresentationFormat>On-screen Show (4:3)</PresentationFormat>
  <Paragraphs>419</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Times New Roman</vt:lpstr>
      <vt:lpstr>Wingdings</vt:lpstr>
      <vt:lpstr>Θέμα του Office</vt:lpstr>
      <vt:lpstr>PowerPoint Presentation</vt:lpstr>
      <vt:lpstr>PowerPoint Presentation</vt:lpstr>
      <vt:lpstr>PowerPoint Presentation</vt:lpstr>
      <vt:lpstr>Clinical and biochemical features of all patients at presentation </vt:lpstr>
      <vt:lpstr>Histological features of all patients at presentation </vt:lpstr>
      <vt:lpstr>PowerPoint Presentation</vt:lpstr>
      <vt:lpstr>PowerPoint Presentation</vt:lpstr>
      <vt:lpstr>PowerPoint Presentation</vt:lpstr>
      <vt:lpstr>Cumulative renal survival free from the end points of end stage renal disease (ESRD) in all patients </vt:lpstr>
      <vt:lpstr>Cumulative renal survival free from the end point of doubling of baseline serum creatinine (Scr) in all patients </vt:lpstr>
      <vt:lpstr>PowerPoint Presentation</vt:lpstr>
      <vt:lpstr>Arterial hypertension at diagnosis and survival free from the end point of ESRD </vt:lpstr>
      <vt:lpstr>Survival free from the end point of ESRD in patients with no substantial proteinuria, patients with remission and those with no remission of proteinuria </vt:lpstr>
      <vt:lpstr>Segmental glomerulosclerosis (S0/S1) in the kidney biopsy and survival free from the end point of ESRD </vt:lpstr>
      <vt:lpstr>Tubular atrophy/interstitial fibrosis (T0/T1/T2)  in the kidney biopsy and survival free from the end point of ESRD</vt:lpstr>
      <vt:lpstr>PowerPoint Presentation</vt:lpstr>
      <vt:lpstr>PowerPoint Presentation</vt:lpstr>
      <vt:lpstr>Clinical features of patients treated by steroids or steroids plus azathioprine  at presentation</vt:lpstr>
      <vt:lpstr>Histological features of patients treated by steroids or steroids plus azathioprine  at presentation</vt:lpstr>
      <vt:lpstr>Survival free from the end point of ESRD of patients treated by either oral prednisolone daily or by IV methylprednisolone and oral prednizolone on alternate days</vt:lpstr>
      <vt:lpstr>Survival free from the end point of  doubling of baseline serum creatinine (Scr) of patients treated by either oral prednisolone daily or by IV methylprednisolone and oral prednizolone on alternate days.</vt:lpstr>
      <vt:lpstr>Secondary end point of remission of proteinuria in patients treated by either oral prednisolone daily or by IV methylprednisolone and oral prednizolone on alternate days</vt:lpstr>
      <vt:lpstr>Survival free from the end point of ESRD of patients treated by either oral prednisolone daily or combination of prednisolone and azathioprine daily</vt:lpstr>
      <vt:lpstr>Secondary end point of remission of proteinuria in patients treated by either oral prednisolone daily or combination of prednisolone and azathioprine</vt:lpstr>
      <vt:lpstr>Survival free from the end point of ESRD  of patients treated by either IV methylprednisolone and oral prednizolone on alternate days or combination of prednisolone and azathioprine daily</vt:lpstr>
      <vt:lpstr>Secondary end point of remission of proteinuria in patients treated by either IV methylprednisolone and oral prednizolone on alternate days or combination of prednisolone and azathioprine daily</vt:lpstr>
      <vt:lpstr>Side effects of immunosuppressive drugs</vt:lpstr>
      <vt:lpstr>Side effects of immunosuppressive drugs</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Μάριος Παπασωτηρίου</dc:creator>
  <cp:lastModifiedBy>Παναγιώτης Αντωνόπουλος</cp:lastModifiedBy>
  <cp:revision>623</cp:revision>
  <dcterms:created xsi:type="dcterms:W3CDTF">2014-08-11T11:16:15Z</dcterms:created>
  <dcterms:modified xsi:type="dcterms:W3CDTF">2018-02-12T17:33:41Z</dcterms:modified>
</cp:coreProperties>
</file>